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heme/theme4.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0.xml" ContentType="application/vnd.openxmlformats-officedocument.presentationml.notesSlide+xml"/>
  <Override PartName="/ppt/tags/tag34.xml" ContentType="application/vnd.openxmlformats-officedocument.presentationml.tags+xml"/>
  <Override PartName="/ppt/notesSlides/notesSlide21.xml" ContentType="application/vnd.openxmlformats-officedocument.presentationml.notesSlide+xml"/>
  <Override PartName="/ppt/tags/tag35.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 id="2147483710" r:id="rId7"/>
    <p:sldMasterId id="2147483727" r:id="rId8"/>
  </p:sldMasterIdLst>
  <p:notesMasterIdLst>
    <p:notesMasterId r:id="rId33"/>
  </p:notesMasterIdLst>
  <p:sldIdLst>
    <p:sldId id="329" r:id="rId9"/>
    <p:sldId id="358" r:id="rId10"/>
    <p:sldId id="335" r:id="rId11"/>
    <p:sldId id="314" r:id="rId12"/>
    <p:sldId id="346" r:id="rId13"/>
    <p:sldId id="361" r:id="rId14"/>
    <p:sldId id="372" r:id="rId15"/>
    <p:sldId id="359" r:id="rId16"/>
    <p:sldId id="374" r:id="rId17"/>
    <p:sldId id="369" r:id="rId18"/>
    <p:sldId id="375" r:id="rId19"/>
    <p:sldId id="379" r:id="rId20"/>
    <p:sldId id="380" r:id="rId21"/>
    <p:sldId id="381" r:id="rId22"/>
    <p:sldId id="382" r:id="rId23"/>
    <p:sldId id="383" r:id="rId24"/>
    <p:sldId id="384" r:id="rId25"/>
    <p:sldId id="385" r:id="rId26"/>
    <p:sldId id="386" r:id="rId27"/>
    <p:sldId id="387" r:id="rId28"/>
    <p:sldId id="388" r:id="rId29"/>
    <p:sldId id="389" r:id="rId30"/>
    <p:sldId id="390" r:id="rId31"/>
    <p:sldId id="391" r:id="rId32"/>
  </p:sldIdLst>
  <p:sldSz cx="9144000" cy="6858000" type="screen4x3"/>
  <p:notesSz cx="6805613" cy="99441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00" userDrawn="1">
          <p15:clr>
            <a:srgbClr val="A4A3A4"/>
          </p15:clr>
        </p15:guide>
        <p15:guide id="3" orient="horz" pos="640" userDrawn="1">
          <p15:clr>
            <a:srgbClr val="A4A3A4"/>
          </p15:clr>
        </p15:guide>
        <p15:guide id="5" orient="horz" pos="4032">
          <p15:clr>
            <a:srgbClr val="A4A3A4"/>
          </p15:clr>
        </p15:guide>
        <p15:guide id="6" orient="horz" pos="3840">
          <p15:clr>
            <a:srgbClr val="A4A3A4"/>
          </p15:clr>
        </p15:guide>
        <p15:guide id="7" pos="3456">
          <p15:clr>
            <a:srgbClr val="A4A3A4"/>
          </p15:clr>
        </p15:guide>
        <p15:guide id="8" pos="283" userDrawn="1">
          <p15:clr>
            <a:srgbClr val="A4A3A4"/>
          </p15:clr>
        </p15:guide>
        <p15:guide id="9" pos="5472">
          <p15:clr>
            <a:srgbClr val="A4A3A4"/>
          </p15:clr>
        </p15:guide>
        <p15:guide id="10" pos="1248">
          <p15:clr>
            <a:srgbClr val="A4A3A4"/>
          </p15:clr>
        </p15:guide>
        <p15:guide id="11" pos="4416">
          <p15:clr>
            <a:srgbClr val="A4A3A4"/>
          </p15:clr>
        </p15:guide>
        <p15:guide id="12" pos="4512">
          <p15:clr>
            <a:srgbClr val="A4A3A4"/>
          </p15:clr>
        </p15:guide>
        <p15:guide id="13" pos="3360">
          <p15:clr>
            <a:srgbClr val="A4A3A4"/>
          </p15:clr>
        </p15:guide>
        <p15:guide id="14" pos="1344">
          <p15:clr>
            <a:srgbClr val="A4A3A4"/>
          </p15:clr>
        </p15:guide>
        <p15:guide id="15" pos="2290" userDrawn="1">
          <p15:clr>
            <a:srgbClr val="A4A3A4"/>
          </p15:clr>
        </p15:guide>
        <p15:guide id="16" pos="240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DBD8"/>
    <a:srgbClr val="D8D7DF"/>
    <a:srgbClr val="E65032"/>
    <a:srgbClr val="C0C0C0"/>
    <a:srgbClr val="702082"/>
    <a:srgbClr val="C8D7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48" d="100"/>
          <a:sy n="48" d="100"/>
        </p:scale>
        <p:origin x="1998" y="48"/>
      </p:cViewPr>
      <p:guideLst>
        <p:guide orient="horz" pos="2160"/>
        <p:guide orient="horz" pos="300"/>
        <p:guide orient="horz" pos="640"/>
        <p:guide orient="horz" pos="4032"/>
        <p:guide orient="horz" pos="3840"/>
        <p:guide pos="3456"/>
        <p:guide pos="283"/>
        <p:guide pos="5472"/>
        <p:guide pos="1248"/>
        <p:guide pos="4416"/>
        <p:guide pos="4512"/>
        <p:guide pos="3360"/>
        <p:guide pos="1344"/>
        <p:guide pos="2290"/>
        <p:guide pos="240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5" d="100"/>
          <a:sy n="65" d="100"/>
        </p:scale>
        <p:origin x="336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gs" Target="tags/tag1.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568" tIns="45784" rIns="91568" bIns="45784" rtlCol="0"/>
          <a:lstStyle>
            <a:lvl1pPr algn="l">
              <a:defRPr sz="1200"/>
            </a:lvl1pPr>
          </a:lstStyle>
          <a:p>
            <a:endParaRPr lang="en-US"/>
          </a:p>
        </p:txBody>
      </p:sp>
      <p:sp>
        <p:nvSpPr>
          <p:cNvPr id="3" name="Date Placeholder 2"/>
          <p:cNvSpPr>
            <a:spLocks noGrp="1"/>
          </p:cNvSpPr>
          <p:nvPr>
            <p:ph type="dt" idx="1"/>
          </p:nvPr>
        </p:nvSpPr>
        <p:spPr>
          <a:xfrm>
            <a:off x="3854940" y="0"/>
            <a:ext cx="2949099" cy="497205"/>
          </a:xfrm>
          <a:prstGeom prst="rect">
            <a:avLst/>
          </a:prstGeom>
        </p:spPr>
        <p:txBody>
          <a:bodyPr vert="horz" lIns="91568" tIns="45784" rIns="91568" bIns="45784" rtlCol="0"/>
          <a:lstStyle>
            <a:lvl1pPr algn="r">
              <a:defRPr sz="1200"/>
            </a:lvl1pPr>
          </a:lstStyle>
          <a:p>
            <a:fld id="{B97DC975-A455-47BB-A68D-520EABF783D0}" type="datetimeFigureOut">
              <a:rPr lang="en-US" smtClean="0"/>
              <a:pPr/>
              <a:t>11/17/2016</a:t>
            </a:fld>
            <a:endParaRPr lang="en-US"/>
          </a:p>
        </p:txBody>
      </p:sp>
      <p:sp>
        <p:nvSpPr>
          <p:cNvPr id="4" name="Slide Image Placeholder 3"/>
          <p:cNvSpPr>
            <a:spLocks noGrp="1" noRot="1" noChangeAspect="1"/>
          </p:cNvSpPr>
          <p:nvPr>
            <p:ph type="sldImg" idx="2"/>
          </p:nvPr>
        </p:nvSpPr>
        <p:spPr>
          <a:xfrm>
            <a:off x="919163" y="746125"/>
            <a:ext cx="4967287" cy="3727450"/>
          </a:xfrm>
          <a:prstGeom prst="rect">
            <a:avLst/>
          </a:prstGeom>
          <a:noFill/>
          <a:ln w="12700">
            <a:solidFill>
              <a:prstClr val="black"/>
            </a:solidFill>
          </a:ln>
        </p:spPr>
        <p:txBody>
          <a:bodyPr vert="horz" lIns="91568" tIns="45784" rIns="91568" bIns="45784" rtlCol="0" anchor="ctr"/>
          <a:lstStyle/>
          <a:p>
            <a:endParaRPr lang="en-US"/>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568" tIns="45784" rIns="91568" bIns="4578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5170"/>
            <a:ext cx="2949099" cy="497205"/>
          </a:xfrm>
          <a:prstGeom prst="rect">
            <a:avLst/>
          </a:prstGeom>
        </p:spPr>
        <p:txBody>
          <a:bodyPr vert="horz" lIns="91568" tIns="45784" rIns="91568" bIns="45784" rtlCol="0" anchor="b"/>
          <a:lstStyle>
            <a:lvl1pPr algn="l">
              <a:defRPr sz="1200"/>
            </a:lvl1pPr>
          </a:lstStyle>
          <a:p>
            <a:endParaRPr lang="en-US"/>
          </a:p>
        </p:txBody>
      </p:sp>
      <p:sp>
        <p:nvSpPr>
          <p:cNvPr id="7" name="Slide Number Placeholder 6"/>
          <p:cNvSpPr>
            <a:spLocks noGrp="1"/>
          </p:cNvSpPr>
          <p:nvPr>
            <p:ph type="sldNum" sz="quarter" idx="5"/>
          </p:nvPr>
        </p:nvSpPr>
        <p:spPr>
          <a:xfrm>
            <a:off x="3854940" y="9445170"/>
            <a:ext cx="2949099" cy="497205"/>
          </a:xfrm>
          <a:prstGeom prst="rect">
            <a:avLst/>
          </a:prstGeom>
        </p:spPr>
        <p:txBody>
          <a:bodyPr vert="horz" lIns="91568" tIns="45784" rIns="91568" bIns="45784" rtlCol="0" anchor="b"/>
          <a:lstStyle>
            <a:lvl1pPr algn="r">
              <a:defRPr sz="1200"/>
            </a:lvl1pPr>
          </a:lstStyle>
          <a:p>
            <a:fld id="{A499B0F9-5275-4FDD-BFE5-B9E6F2FD770F}" type="slidenum">
              <a:rPr lang="en-US" smtClean="0"/>
              <a:pPr/>
              <a:t>‹#›</a:t>
            </a:fld>
            <a:endParaRPr lang="en-US"/>
          </a:p>
        </p:txBody>
      </p:sp>
    </p:spTree>
    <p:extLst>
      <p:ext uri="{BB962C8B-B14F-4D97-AF65-F5344CB8AC3E}">
        <p14:creationId xmlns:p14="http://schemas.microsoft.com/office/powerpoint/2010/main" val="78005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99B0F9-5275-4FDD-BFE5-B9E6F2FD770F}" type="slidenum">
              <a:rPr lang="en-US" smtClean="0"/>
              <a:pPr/>
              <a:t>1</a:t>
            </a:fld>
            <a:endParaRPr lang="en-US"/>
          </a:p>
        </p:txBody>
      </p:sp>
    </p:spTree>
    <p:extLst>
      <p:ext uri="{BB962C8B-B14F-4D97-AF65-F5344CB8AC3E}">
        <p14:creationId xmlns:p14="http://schemas.microsoft.com/office/powerpoint/2010/main" val="1854953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99B0F9-5275-4FDD-BFE5-B9E6F2FD770F}" type="slidenum">
              <a:rPr lang="en-US" smtClean="0"/>
              <a:pPr/>
              <a:t>11</a:t>
            </a:fld>
            <a:endParaRPr lang="en-US"/>
          </a:p>
        </p:txBody>
      </p:sp>
    </p:spTree>
    <p:extLst>
      <p:ext uri="{BB962C8B-B14F-4D97-AF65-F5344CB8AC3E}">
        <p14:creationId xmlns:p14="http://schemas.microsoft.com/office/powerpoint/2010/main" val="958443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99B0F9-5275-4FDD-BFE5-B9E6F2FD770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827100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99B0F9-5275-4FDD-BFE5-B9E6F2FD770F}" type="slidenum">
              <a:rPr lang="en-US" smtClean="0"/>
              <a:pPr/>
              <a:t>13</a:t>
            </a:fld>
            <a:endParaRPr lang="en-US"/>
          </a:p>
        </p:txBody>
      </p:sp>
    </p:spTree>
    <p:extLst>
      <p:ext uri="{BB962C8B-B14F-4D97-AF65-F5344CB8AC3E}">
        <p14:creationId xmlns:p14="http://schemas.microsoft.com/office/powerpoint/2010/main" val="2788787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99B0F9-5275-4FDD-BFE5-B9E6F2FD770F}" type="slidenum">
              <a:rPr lang="en-US" smtClean="0"/>
              <a:pPr/>
              <a:t>14</a:t>
            </a:fld>
            <a:endParaRPr lang="en-US"/>
          </a:p>
        </p:txBody>
      </p:sp>
    </p:spTree>
    <p:extLst>
      <p:ext uri="{BB962C8B-B14F-4D97-AF65-F5344CB8AC3E}">
        <p14:creationId xmlns:p14="http://schemas.microsoft.com/office/powerpoint/2010/main" val="658626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99B0F9-5275-4FDD-BFE5-B9E6F2FD770F}" type="slidenum">
              <a:rPr lang="en-US" smtClean="0"/>
              <a:pPr/>
              <a:t>15</a:t>
            </a:fld>
            <a:endParaRPr lang="en-US"/>
          </a:p>
        </p:txBody>
      </p:sp>
    </p:spTree>
    <p:extLst>
      <p:ext uri="{BB962C8B-B14F-4D97-AF65-F5344CB8AC3E}">
        <p14:creationId xmlns:p14="http://schemas.microsoft.com/office/powerpoint/2010/main" val="889131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99B0F9-5275-4FDD-BFE5-B9E6F2FD770F}" type="slidenum">
              <a:rPr lang="en-US" smtClean="0"/>
              <a:pPr/>
              <a:t>16</a:t>
            </a:fld>
            <a:endParaRPr lang="en-US"/>
          </a:p>
        </p:txBody>
      </p:sp>
    </p:spTree>
    <p:extLst>
      <p:ext uri="{BB962C8B-B14F-4D97-AF65-F5344CB8AC3E}">
        <p14:creationId xmlns:p14="http://schemas.microsoft.com/office/powerpoint/2010/main" val="88771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99B0F9-5275-4FDD-BFE5-B9E6F2FD770F}" type="slidenum">
              <a:rPr lang="en-US" smtClean="0"/>
              <a:pPr/>
              <a:t>17</a:t>
            </a:fld>
            <a:endParaRPr lang="en-US"/>
          </a:p>
        </p:txBody>
      </p:sp>
    </p:spTree>
    <p:extLst>
      <p:ext uri="{BB962C8B-B14F-4D97-AF65-F5344CB8AC3E}">
        <p14:creationId xmlns:p14="http://schemas.microsoft.com/office/powerpoint/2010/main" val="2007410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99B0F9-5275-4FDD-BFE5-B9E6F2FD770F}" type="slidenum">
              <a:rPr lang="en-US" smtClean="0"/>
              <a:pPr/>
              <a:t>18</a:t>
            </a:fld>
            <a:endParaRPr lang="en-US"/>
          </a:p>
        </p:txBody>
      </p:sp>
    </p:spTree>
    <p:extLst>
      <p:ext uri="{BB962C8B-B14F-4D97-AF65-F5344CB8AC3E}">
        <p14:creationId xmlns:p14="http://schemas.microsoft.com/office/powerpoint/2010/main" val="4151394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99B0F9-5275-4FDD-BFE5-B9E6F2FD770F}" type="slidenum">
              <a:rPr lang="en-US" smtClean="0"/>
              <a:pPr/>
              <a:t>19</a:t>
            </a:fld>
            <a:endParaRPr lang="en-US"/>
          </a:p>
        </p:txBody>
      </p:sp>
    </p:spTree>
    <p:extLst>
      <p:ext uri="{BB962C8B-B14F-4D97-AF65-F5344CB8AC3E}">
        <p14:creationId xmlns:p14="http://schemas.microsoft.com/office/powerpoint/2010/main" val="252061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99B0F9-5275-4FDD-BFE5-B9E6F2FD770F}" type="slidenum">
              <a:rPr lang="en-US" smtClean="0"/>
              <a:pPr/>
              <a:t>20</a:t>
            </a:fld>
            <a:endParaRPr lang="en-US"/>
          </a:p>
        </p:txBody>
      </p:sp>
    </p:spTree>
    <p:extLst>
      <p:ext uri="{BB962C8B-B14F-4D97-AF65-F5344CB8AC3E}">
        <p14:creationId xmlns:p14="http://schemas.microsoft.com/office/powerpoint/2010/main" val="2850440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99B0F9-5275-4FDD-BFE5-B9E6F2FD770F}" type="slidenum">
              <a:rPr lang="en-US" smtClean="0"/>
              <a:pPr/>
              <a:t>2</a:t>
            </a:fld>
            <a:endParaRPr lang="en-US"/>
          </a:p>
        </p:txBody>
      </p:sp>
    </p:spTree>
    <p:extLst>
      <p:ext uri="{BB962C8B-B14F-4D97-AF65-F5344CB8AC3E}">
        <p14:creationId xmlns:p14="http://schemas.microsoft.com/office/powerpoint/2010/main" val="3664582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99B0F9-5275-4FDD-BFE5-B9E6F2FD770F}" type="slidenum">
              <a:rPr lang="en-US" smtClean="0"/>
              <a:pPr/>
              <a:t>22</a:t>
            </a:fld>
            <a:endParaRPr lang="en-US"/>
          </a:p>
        </p:txBody>
      </p:sp>
    </p:spTree>
    <p:extLst>
      <p:ext uri="{BB962C8B-B14F-4D97-AF65-F5344CB8AC3E}">
        <p14:creationId xmlns:p14="http://schemas.microsoft.com/office/powerpoint/2010/main" val="757947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99B0F9-5275-4FDD-BFE5-B9E6F2FD770F}" type="slidenum">
              <a:rPr lang="en-US" smtClean="0"/>
              <a:pPr/>
              <a:t>23</a:t>
            </a:fld>
            <a:endParaRPr lang="en-US"/>
          </a:p>
        </p:txBody>
      </p:sp>
    </p:spTree>
    <p:extLst>
      <p:ext uri="{BB962C8B-B14F-4D97-AF65-F5344CB8AC3E}">
        <p14:creationId xmlns:p14="http://schemas.microsoft.com/office/powerpoint/2010/main" val="2197889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99B0F9-5275-4FDD-BFE5-B9E6F2FD770F}" type="slidenum">
              <a:rPr lang="en-US" smtClean="0"/>
              <a:pPr/>
              <a:t>24</a:t>
            </a:fld>
            <a:endParaRPr lang="en-US"/>
          </a:p>
        </p:txBody>
      </p:sp>
    </p:spTree>
    <p:extLst>
      <p:ext uri="{BB962C8B-B14F-4D97-AF65-F5344CB8AC3E}">
        <p14:creationId xmlns:p14="http://schemas.microsoft.com/office/powerpoint/2010/main" val="2237174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99B0F9-5275-4FDD-BFE5-B9E6F2FD770F}" type="slidenum">
              <a:rPr lang="en-US" smtClean="0"/>
              <a:pPr/>
              <a:t>3</a:t>
            </a:fld>
            <a:endParaRPr lang="en-US"/>
          </a:p>
        </p:txBody>
      </p:sp>
    </p:spTree>
    <p:extLst>
      <p:ext uri="{BB962C8B-B14F-4D97-AF65-F5344CB8AC3E}">
        <p14:creationId xmlns:p14="http://schemas.microsoft.com/office/powerpoint/2010/main" val="777565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99B0F9-5275-4FDD-BFE5-B9E6F2FD770F}" type="slidenum">
              <a:rPr lang="en-US" smtClean="0"/>
              <a:pPr/>
              <a:t>4</a:t>
            </a:fld>
            <a:endParaRPr lang="en-US"/>
          </a:p>
        </p:txBody>
      </p:sp>
    </p:spTree>
    <p:extLst>
      <p:ext uri="{BB962C8B-B14F-4D97-AF65-F5344CB8AC3E}">
        <p14:creationId xmlns:p14="http://schemas.microsoft.com/office/powerpoint/2010/main" val="4017402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99B0F9-5275-4FDD-BFE5-B9E6F2FD770F}" type="slidenum">
              <a:rPr lang="en-US" smtClean="0"/>
              <a:pPr/>
              <a:t>5</a:t>
            </a:fld>
            <a:endParaRPr lang="en-US"/>
          </a:p>
        </p:txBody>
      </p:sp>
    </p:spTree>
    <p:extLst>
      <p:ext uri="{BB962C8B-B14F-4D97-AF65-F5344CB8AC3E}">
        <p14:creationId xmlns:p14="http://schemas.microsoft.com/office/powerpoint/2010/main" val="962216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99B0F9-5275-4FDD-BFE5-B9E6F2FD770F}" type="slidenum">
              <a:rPr lang="en-US" smtClean="0"/>
              <a:pPr/>
              <a:t>6</a:t>
            </a:fld>
            <a:endParaRPr lang="en-US"/>
          </a:p>
        </p:txBody>
      </p:sp>
    </p:spTree>
    <p:extLst>
      <p:ext uri="{BB962C8B-B14F-4D97-AF65-F5344CB8AC3E}">
        <p14:creationId xmlns:p14="http://schemas.microsoft.com/office/powerpoint/2010/main" val="76109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02" indent="-171402">
              <a:buFont typeface="Arial" panose="020B0604020202020204" pitchFamily="34" charset="0"/>
              <a:buChar char="•"/>
            </a:pPr>
            <a:r>
              <a:rPr lang="en-GB" dirty="0" smtClean="0"/>
              <a:t>Each of the 6 sections contain expectations which relate directly to the drafting of the annual Chair’s statement</a:t>
            </a:r>
          </a:p>
          <a:p>
            <a:endParaRPr lang="en-GB" dirty="0" smtClean="0"/>
          </a:p>
          <a:p>
            <a:pPr marL="285670" lvl="2" indent="-285670" defTabSz="914146">
              <a:buFont typeface="Arial" panose="020B0604020202020204" pitchFamily="34" charset="0"/>
              <a:buChar char="•"/>
              <a:defRPr/>
            </a:pPr>
            <a:r>
              <a:rPr lang="en-GB" sz="1800" dirty="0"/>
              <a:t>Legal requirements must be met</a:t>
            </a:r>
          </a:p>
          <a:p>
            <a:pPr marL="285670" lvl="2" indent="-285670" defTabSz="914146">
              <a:buFont typeface="Arial" panose="020B0604020202020204" pitchFamily="34" charset="0"/>
              <a:buChar char="•"/>
              <a:defRPr/>
            </a:pPr>
            <a:endParaRPr lang="en-GB" sz="1800" dirty="0"/>
          </a:p>
          <a:p>
            <a:pPr marL="285670" lvl="2" indent="-285670" defTabSz="914146">
              <a:buFont typeface="Arial" panose="020B0604020202020204" pitchFamily="34" charset="0"/>
              <a:buChar char="•"/>
              <a:defRPr/>
            </a:pPr>
            <a:r>
              <a:rPr lang="en-GB" sz="1800" dirty="0"/>
              <a:t>The level of compliance depends on the number of the Regulator’s additional expectations that are met</a:t>
            </a:r>
          </a:p>
          <a:p>
            <a:pPr marL="285670" lvl="2" indent="-285670" defTabSz="914146">
              <a:buFont typeface="Arial" panose="020B0604020202020204" pitchFamily="34" charset="0"/>
              <a:buChar char="•"/>
              <a:defRPr/>
            </a:pPr>
            <a:endParaRPr lang="en-GB" sz="1800" dirty="0"/>
          </a:p>
          <a:p>
            <a:pPr marL="285670" lvl="2" indent="-285670" defTabSz="914146">
              <a:buFont typeface="Arial" panose="020B0604020202020204" pitchFamily="34" charset="0"/>
              <a:buChar char="•"/>
              <a:defRPr/>
            </a:pPr>
            <a:r>
              <a:rPr lang="en-GB" sz="1800" dirty="0"/>
              <a:t>Some areas may require a scheme specific consideration when assessing the compliance</a:t>
            </a:r>
            <a:endParaRPr lang="en-GB" dirty="0" smtClean="0"/>
          </a:p>
          <a:p>
            <a:pPr marL="171402" indent="-171402">
              <a:buFont typeface="Arial" panose="020B0604020202020204" pitchFamily="34" charset="0"/>
              <a:buChar char="•"/>
            </a:pPr>
            <a:endParaRPr lang="en-GB" dirty="0" smtClean="0"/>
          </a:p>
          <a:p>
            <a:pPr defTabSz="914146" fontAlgn="base">
              <a:spcBef>
                <a:spcPts val="300"/>
              </a:spcBef>
              <a:spcAft>
                <a:spcPct val="0"/>
              </a:spcAft>
              <a:buClr>
                <a:srgbClr val="702082"/>
              </a:buClr>
              <a:buSzPct val="100000"/>
              <a:tabLst>
                <a:tab pos="177750" algn="l"/>
              </a:tabLst>
              <a:defRPr/>
            </a:pPr>
            <a:r>
              <a:rPr lang="en-GB" sz="1000" dirty="0">
                <a:latin typeface="Arial" panose="020B0604020202020204" pitchFamily="34" charset="0"/>
                <a:cs typeface="Arial" panose="020B0604020202020204" pitchFamily="34" charset="0"/>
              </a:rPr>
              <a:t>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A499B0F9-5275-4FDD-BFE5-B9E6F2FD770F}" type="slidenum">
              <a:rPr lang="en-US" smtClean="0"/>
              <a:pPr/>
              <a:t>7</a:t>
            </a:fld>
            <a:endParaRPr lang="en-US"/>
          </a:p>
        </p:txBody>
      </p:sp>
    </p:spTree>
    <p:extLst>
      <p:ext uri="{BB962C8B-B14F-4D97-AF65-F5344CB8AC3E}">
        <p14:creationId xmlns:p14="http://schemas.microsoft.com/office/powerpoint/2010/main" val="1365854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99B0F9-5275-4FDD-BFE5-B9E6F2FD770F}" type="slidenum">
              <a:rPr lang="en-US" smtClean="0"/>
              <a:pPr/>
              <a:t>8</a:t>
            </a:fld>
            <a:endParaRPr lang="en-US"/>
          </a:p>
        </p:txBody>
      </p:sp>
    </p:spTree>
    <p:extLst>
      <p:ext uri="{BB962C8B-B14F-4D97-AF65-F5344CB8AC3E}">
        <p14:creationId xmlns:p14="http://schemas.microsoft.com/office/powerpoint/2010/main" val="1255202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Timing for assessment?</a:t>
            </a:r>
            <a:endParaRPr lang="en-GB" dirty="0"/>
          </a:p>
        </p:txBody>
      </p:sp>
      <p:sp>
        <p:nvSpPr>
          <p:cNvPr id="4" name="Slide Number Placeholder 3"/>
          <p:cNvSpPr>
            <a:spLocks noGrp="1"/>
          </p:cNvSpPr>
          <p:nvPr>
            <p:ph type="sldNum" sz="quarter" idx="10"/>
          </p:nvPr>
        </p:nvSpPr>
        <p:spPr/>
        <p:txBody>
          <a:bodyPr/>
          <a:lstStyle/>
          <a:p>
            <a:fld id="{A499B0F9-5275-4FDD-BFE5-B9E6F2FD770F}" type="slidenum">
              <a:rPr lang="en-US" smtClean="0"/>
              <a:pPr/>
              <a:t>10</a:t>
            </a:fld>
            <a:endParaRPr lang="en-US"/>
          </a:p>
        </p:txBody>
      </p:sp>
    </p:spTree>
    <p:extLst>
      <p:ext uri="{BB962C8B-B14F-4D97-AF65-F5344CB8AC3E}">
        <p14:creationId xmlns:p14="http://schemas.microsoft.com/office/powerpoint/2010/main" val="40971242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lue">
    <p:bg>
      <p:bgPr>
        <a:solidFill>
          <a:srgbClr val="C8D7D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553200" cy="307777"/>
          </a:xfrm>
        </p:spPr>
        <p:txBody>
          <a:bodyPr>
            <a:noAutofit/>
          </a:bodyPr>
          <a:lstStyle/>
          <a:p>
            <a:r>
              <a:rPr lang="en-US" smtClean="0"/>
              <a:t>Click to edit Master title style</a:t>
            </a:r>
            <a:endParaRPr lang="en-US" dirty="0"/>
          </a:p>
        </p:txBody>
      </p:sp>
      <p:sp>
        <p:nvSpPr>
          <p:cNvPr id="4" name="Footer Placeholder 3 Copyright"/>
          <p:cNvSpPr>
            <a:spLocks noGrp="1"/>
          </p:cNvSpPr>
          <p:nvPr>
            <p:ph type="ftr" sz="quarter" idx="11"/>
          </p:nvPr>
        </p:nvSpPr>
        <p:spPr/>
        <p:txBody>
          <a:bodyPr/>
          <a:lstStyle/>
          <a:p>
            <a:r>
              <a:rPr lang="en-GB" dirty="0" smtClean="0"/>
              <a:t>© [</a:t>
            </a:r>
            <a:r>
              <a:rPr lang="en-GB" dirty="0" err="1" smtClean="0"/>
              <a:t>yyyy</a:t>
            </a:r>
            <a:r>
              <a:rPr lang="en-GB" dirty="0" smtClean="0"/>
              <a:t>] Willis Towers Watson. All rights reserved.</a:t>
            </a:r>
            <a:endParaRPr lang="en-US" dirty="0"/>
          </a:p>
        </p:txBody>
      </p:sp>
      <p:pic>
        <p:nvPicPr>
          <p:cNvPr id="8" name="Picture 7"/>
          <p:cNvPicPr>
            <a:picLocks noChangeAspect="1"/>
          </p:cNvPicPr>
          <p:nvPr userDrawn="1"/>
        </p:nvPicPr>
        <p:blipFill>
          <a:blip r:embed="rId2" cstate="print"/>
          <a:stretch>
            <a:fillRect/>
          </a:stretch>
        </p:blipFill>
        <p:spPr>
          <a:xfrm>
            <a:off x="5877560" y="6195724"/>
            <a:ext cx="3022600" cy="584200"/>
          </a:xfrm>
          <a:prstGeom prst="rect">
            <a:avLst/>
          </a:prstGeom>
        </p:spPr>
      </p:pic>
      <p:sp>
        <p:nvSpPr>
          <p:cNvPr id="9" name="Text Placeholder 2"/>
          <p:cNvSpPr>
            <a:spLocks noGrp="1"/>
          </p:cNvSpPr>
          <p:nvPr>
            <p:ph idx="1" hasCustomPrompt="1"/>
          </p:nvPr>
        </p:nvSpPr>
        <p:spPr>
          <a:xfrm>
            <a:off x="457200" y="804672"/>
            <a:ext cx="6553200" cy="276999"/>
          </a:xfrm>
          <a:prstGeom prst="rect">
            <a:avLst/>
          </a:prstGeom>
        </p:spPr>
        <p:txBody>
          <a:bodyPr vert="horz" wrap="square" lIns="0" tIns="0" rIns="0" bIns="0" rtlCol="0">
            <a:noAutofit/>
          </a:bodyPr>
          <a:lstStyle>
            <a:lvl1pPr>
              <a:defRPr sz="1750" b="0"/>
            </a:lvl1pPr>
          </a:lstStyle>
          <a:p>
            <a:pPr lvl="0"/>
            <a:r>
              <a:rPr lang="en-US" dirty="0" smtClean="0"/>
              <a:t>Click to edit Master text styles</a:t>
            </a:r>
            <a:endParaRPr lang="en-US" dirty="0"/>
          </a:p>
        </p:txBody>
      </p:sp>
      <p:sp>
        <p:nvSpPr>
          <p:cNvPr id="11" name="Freeform 5"/>
          <p:cNvSpPr>
            <a:spLocks/>
          </p:cNvSpPr>
          <p:nvPr userDrawn="1"/>
        </p:nvSpPr>
        <p:spPr bwMode="auto">
          <a:xfrm>
            <a:off x="2012950" y="1522413"/>
            <a:ext cx="4257675" cy="354013"/>
          </a:xfrm>
          <a:custGeom>
            <a:avLst/>
            <a:gdLst>
              <a:gd name="T0" fmla="*/ 0 w 4464"/>
              <a:gd name="T1" fmla="*/ 369 h 369"/>
              <a:gd name="T2" fmla="*/ 0 w 4464"/>
              <a:gd name="T3" fmla="*/ 369 h 369"/>
              <a:gd name="T4" fmla="*/ 4464 w 4464"/>
              <a:gd name="T5" fmla="*/ 369 h 369"/>
              <a:gd name="T6" fmla="*/ 4464 w 4464"/>
              <a:gd name="T7" fmla="*/ 0 h 369"/>
              <a:gd name="T8" fmla="*/ 0 w 4464"/>
              <a:gd name="T9" fmla="*/ 0 h 369"/>
              <a:gd name="T10" fmla="*/ 0 w 4464"/>
              <a:gd name="T11" fmla="*/ 369 h 369"/>
            </a:gdLst>
            <a:ahLst/>
            <a:cxnLst>
              <a:cxn ang="0">
                <a:pos x="T0" y="T1"/>
              </a:cxn>
              <a:cxn ang="0">
                <a:pos x="T2" y="T3"/>
              </a:cxn>
              <a:cxn ang="0">
                <a:pos x="T4" y="T5"/>
              </a:cxn>
              <a:cxn ang="0">
                <a:pos x="T6" y="T7"/>
              </a:cxn>
              <a:cxn ang="0">
                <a:pos x="T8" y="T9"/>
              </a:cxn>
              <a:cxn ang="0">
                <a:pos x="T10" y="T11"/>
              </a:cxn>
            </a:cxnLst>
            <a:rect l="0" t="0" r="r" b="b"/>
            <a:pathLst>
              <a:path w="4464" h="369">
                <a:moveTo>
                  <a:pt x="0" y="369"/>
                </a:moveTo>
                <a:lnTo>
                  <a:pt x="0" y="369"/>
                </a:lnTo>
                <a:lnTo>
                  <a:pt x="4464" y="369"/>
                </a:lnTo>
                <a:lnTo>
                  <a:pt x="4464" y="0"/>
                </a:lnTo>
                <a:lnTo>
                  <a:pt x="0" y="0"/>
                </a:lnTo>
                <a:lnTo>
                  <a:pt x="0" y="36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userDrawn="1"/>
        </p:nvSpPr>
        <p:spPr bwMode="auto">
          <a:xfrm>
            <a:off x="457200" y="3013075"/>
            <a:ext cx="1611313" cy="2813050"/>
          </a:xfrm>
          <a:custGeom>
            <a:avLst/>
            <a:gdLst>
              <a:gd name="T0" fmla="*/ 0 w 1689"/>
              <a:gd name="T1" fmla="*/ 2943 h 2943"/>
              <a:gd name="T2" fmla="*/ 0 w 1689"/>
              <a:gd name="T3" fmla="*/ 2943 h 2943"/>
              <a:gd name="T4" fmla="*/ 1689 w 1689"/>
              <a:gd name="T5" fmla="*/ 2943 h 2943"/>
              <a:gd name="T6" fmla="*/ 1689 w 1689"/>
              <a:gd name="T7" fmla="*/ 0 h 2943"/>
              <a:gd name="T8" fmla="*/ 0 w 1689"/>
              <a:gd name="T9" fmla="*/ 0 h 2943"/>
              <a:gd name="T10" fmla="*/ 0 w 1689"/>
              <a:gd name="T11" fmla="*/ 2943 h 2943"/>
            </a:gdLst>
            <a:ahLst/>
            <a:cxnLst>
              <a:cxn ang="0">
                <a:pos x="T0" y="T1"/>
              </a:cxn>
              <a:cxn ang="0">
                <a:pos x="T2" y="T3"/>
              </a:cxn>
              <a:cxn ang="0">
                <a:pos x="T4" y="T5"/>
              </a:cxn>
              <a:cxn ang="0">
                <a:pos x="T6" y="T7"/>
              </a:cxn>
              <a:cxn ang="0">
                <a:pos x="T8" y="T9"/>
              </a:cxn>
              <a:cxn ang="0">
                <a:pos x="T10" y="T11"/>
              </a:cxn>
            </a:cxnLst>
            <a:rect l="0" t="0" r="r" b="b"/>
            <a:pathLst>
              <a:path w="1689" h="2943">
                <a:moveTo>
                  <a:pt x="0" y="2943"/>
                </a:moveTo>
                <a:lnTo>
                  <a:pt x="0" y="2943"/>
                </a:lnTo>
                <a:lnTo>
                  <a:pt x="1689" y="2943"/>
                </a:lnTo>
                <a:lnTo>
                  <a:pt x="1689" y="0"/>
                </a:lnTo>
                <a:lnTo>
                  <a:pt x="0" y="0"/>
                </a:lnTo>
                <a:lnTo>
                  <a:pt x="0" y="2943"/>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userDrawn="1"/>
        </p:nvSpPr>
        <p:spPr bwMode="auto">
          <a:xfrm>
            <a:off x="3067050" y="5522913"/>
            <a:ext cx="1074738" cy="303213"/>
          </a:xfrm>
          <a:custGeom>
            <a:avLst/>
            <a:gdLst>
              <a:gd name="T0" fmla="*/ 0 w 1126"/>
              <a:gd name="T1" fmla="*/ 317 h 317"/>
              <a:gd name="T2" fmla="*/ 0 w 1126"/>
              <a:gd name="T3" fmla="*/ 317 h 317"/>
              <a:gd name="T4" fmla="*/ 1126 w 1126"/>
              <a:gd name="T5" fmla="*/ 317 h 317"/>
              <a:gd name="T6" fmla="*/ 1126 w 1126"/>
              <a:gd name="T7" fmla="*/ 0 h 317"/>
              <a:gd name="T8" fmla="*/ 0 w 1126"/>
              <a:gd name="T9" fmla="*/ 0 h 317"/>
              <a:gd name="T10" fmla="*/ 0 w 1126"/>
              <a:gd name="T11" fmla="*/ 317 h 317"/>
            </a:gdLst>
            <a:ahLst/>
            <a:cxnLst>
              <a:cxn ang="0">
                <a:pos x="T0" y="T1"/>
              </a:cxn>
              <a:cxn ang="0">
                <a:pos x="T2" y="T3"/>
              </a:cxn>
              <a:cxn ang="0">
                <a:pos x="T4" y="T5"/>
              </a:cxn>
              <a:cxn ang="0">
                <a:pos x="T6" y="T7"/>
              </a:cxn>
              <a:cxn ang="0">
                <a:pos x="T8" y="T9"/>
              </a:cxn>
              <a:cxn ang="0">
                <a:pos x="T10" y="T11"/>
              </a:cxn>
            </a:cxnLst>
            <a:rect l="0" t="0" r="r" b="b"/>
            <a:pathLst>
              <a:path w="1126" h="317">
                <a:moveTo>
                  <a:pt x="0" y="317"/>
                </a:moveTo>
                <a:lnTo>
                  <a:pt x="0" y="317"/>
                </a:lnTo>
                <a:lnTo>
                  <a:pt x="1126" y="317"/>
                </a:lnTo>
                <a:lnTo>
                  <a:pt x="1126" y="0"/>
                </a:lnTo>
                <a:lnTo>
                  <a:pt x="0" y="0"/>
                </a:lnTo>
                <a:lnTo>
                  <a:pt x="0" y="317"/>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userDrawn="1"/>
        </p:nvSpPr>
        <p:spPr bwMode="auto">
          <a:xfrm>
            <a:off x="5740400" y="4086225"/>
            <a:ext cx="1074738" cy="1739900"/>
          </a:xfrm>
          <a:custGeom>
            <a:avLst/>
            <a:gdLst>
              <a:gd name="T0" fmla="*/ 0 w 1126"/>
              <a:gd name="T1" fmla="*/ 1820 h 1820"/>
              <a:gd name="T2" fmla="*/ 0 w 1126"/>
              <a:gd name="T3" fmla="*/ 1820 h 1820"/>
              <a:gd name="T4" fmla="*/ 1126 w 1126"/>
              <a:gd name="T5" fmla="*/ 1820 h 1820"/>
              <a:gd name="T6" fmla="*/ 1126 w 1126"/>
              <a:gd name="T7" fmla="*/ 0 h 1820"/>
              <a:gd name="T8" fmla="*/ 0 w 1126"/>
              <a:gd name="T9" fmla="*/ 0 h 1820"/>
              <a:gd name="T10" fmla="*/ 0 w 1126"/>
              <a:gd name="T11" fmla="*/ 1820 h 1820"/>
            </a:gdLst>
            <a:ahLst/>
            <a:cxnLst>
              <a:cxn ang="0">
                <a:pos x="T0" y="T1"/>
              </a:cxn>
              <a:cxn ang="0">
                <a:pos x="T2" y="T3"/>
              </a:cxn>
              <a:cxn ang="0">
                <a:pos x="T4" y="T5"/>
              </a:cxn>
              <a:cxn ang="0">
                <a:pos x="T6" y="T7"/>
              </a:cxn>
              <a:cxn ang="0">
                <a:pos x="T8" y="T9"/>
              </a:cxn>
              <a:cxn ang="0">
                <a:pos x="T10" y="T11"/>
              </a:cxn>
            </a:cxnLst>
            <a:rect l="0" t="0" r="r" b="b"/>
            <a:pathLst>
              <a:path w="1126" h="1820">
                <a:moveTo>
                  <a:pt x="0" y="1820"/>
                </a:moveTo>
                <a:lnTo>
                  <a:pt x="0" y="1820"/>
                </a:lnTo>
                <a:lnTo>
                  <a:pt x="1126" y="1820"/>
                </a:lnTo>
                <a:lnTo>
                  <a:pt x="1126" y="0"/>
                </a:lnTo>
                <a:lnTo>
                  <a:pt x="0" y="0"/>
                </a:lnTo>
                <a:lnTo>
                  <a:pt x="0" y="182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4140200" y="3717925"/>
            <a:ext cx="531813" cy="358775"/>
          </a:xfrm>
          <a:custGeom>
            <a:avLst/>
            <a:gdLst>
              <a:gd name="T0" fmla="*/ 0 w 557"/>
              <a:gd name="T1" fmla="*/ 375 h 375"/>
              <a:gd name="T2" fmla="*/ 0 w 557"/>
              <a:gd name="T3" fmla="*/ 375 h 375"/>
              <a:gd name="T4" fmla="*/ 557 w 557"/>
              <a:gd name="T5" fmla="*/ 375 h 375"/>
              <a:gd name="T6" fmla="*/ 557 w 557"/>
              <a:gd name="T7" fmla="*/ 0 h 375"/>
              <a:gd name="T8" fmla="*/ 0 w 557"/>
              <a:gd name="T9" fmla="*/ 0 h 375"/>
              <a:gd name="T10" fmla="*/ 0 w 557"/>
              <a:gd name="T11" fmla="*/ 375 h 375"/>
            </a:gdLst>
            <a:ahLst/>
            <a:cxnLst>
              <a:cxn ang="0">
                <a:pos x="T0" y="T1"/>
              </a:cxn>
              <a:cxn ang="0">
                <a:pos x="T2" y="T3"/>
              </a:cxn>
              <a:cxn ang="0">
                <a:pos x="T4" y="T5"/>
              </a:cxn>
              <a:cxn ang="0">
                <a:pos x="T6" y="T7"/>
              </a:cxn>
              <a:cxn ang="0">
                <a:pos x="T8" y="T9"/>
              </a:cxn>
              <a:cxn ang="0">
                <a:pos x="T10" y="T11"/>
              </a:cxn>
            </a:cxnLst>
            <a:rect l="0" t="0" r="r" b="b"/>
            <a:pathLst>
              <a:path w="557" h="375">
                <a:moveTo>
                  <a:pt x="0" y="375"/>
                </a:moveTo>
                <a:lnTo>
                  <a:pt x="0" y="375"/>
                </a:lnTo>
                <a:lnTo>
                  <a:pt x="557" y="375"/>
                </a:lnTo>
                <a:lnTo>
                  <a:pt x="557" y="0"/>
                </a:lnTo>
                <a:lnTo>
                  <a:pt x="0" y="0"/>
                </a:lnTo>
                <a:lnTo>
                  <a:pt x="0" y="37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userDrawn="1"/>
        </p:nvSpPr>
        <p:spPr bwMode="auto">
          <a:xfrm>
            <a:off x="7332663" y="2995613"/>
            <a:ext cx="539750" cy="742950"/>
          </a:xfrm>
          <a:custGeom>
            <a:avLst/>
            <a:gdLst>
              <a:gd name="T0" fmla="*/ 0 w 566"/>
              <a:gd name="T1" fmla="*/ 778 h 778"/>
              <a:gd name="T2" fmla="*/ 0 w 566"/>
              <a:gd name="T3" fmla="*/ 778 h 778"/>
              <a:gd name="T4" fmla="*/ 566 w 566"/>
              <a:gd name="T5" fmla="*/ 778 h 778"/>
              <a:gd name="T6" fmla="*/ 566 w 566"/>
              <a:gd name="T7" fmla="*/ 0 h 778"/>
              <a:gd name="T8" fmla="*/ 0 w 566"/>
              <a:gd name="T9" fmla="*/ 0 h 778"/>
              <a:gd name="T10" fmla="*/ 0 w 566"/>
              <a:gd name="T11" fmla="*/ 778 h 778"/>
            </a:gdLst>
            <a:ahLst/>
            <a:cxnLst>
              <a:cxn ang="0">
                <a:pos x="T0" y="T1"/>
              </a:cxn>
              <a:cxn ang="0">
                <a:pos x="T2" y="T3"/>
              </a:cxn>
              <a:cxn ang="0">
                <a:pos x="T4" y="T5"/>
              </a:cxn>
              <a:cxn ang="0">
                <a:pos x="T6" y="T7"/>
              </a:cxn>
              <a:cxn ang="0">
                <a:pos x="T8" y="T9"/>
              </a:cxn>
              <a:cxn ang="0">
                <a:pos x="T10" y="T11"/>
              </a:cxn>
            </a:cxnLst>
            <a:rect l="0" t="0" r="r" b="b"/>
            <a:pathLst>
              <a:path w="566" h="778">
                <a:moveTo>
                  <a:pt x="0" y="778"/>
                </a:moveTo>
                <a:lnTo>
                  <a:pt x="0" y="778"/>
                </a:lnTo>
                <a:lnTo>
                  <a:pt x="566" y="778"/>
                </a:lnTo>
                <a:lnTo>
                  <a:pt x="566" y="0"/>
                </a:lnTo>
                <a:lnTo>
                  <a:pt x="0" y="0"/>
                </a:lnTo>
                <a:lnTo>
                  <a:pt x="0" y="778"/>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userDrawn="1"/>
        </p:nvSpPr>
        <p:spPr bwMode="auto">
          <a:xfrm>
            <a:off x="7891463" y="1522413"/>
            <a:ext cx="806450" cy="354013"/>
          </a:xfrm>
          <a:custGeom>
            <a:avLst/>
            <a:gdLst>
              <a:gd name="T0" fmla="*/ 0 w 844"/>
              <a:gd name="T1" fmla="*/ 369 h 369"/>
              <a:gd name="T2" fmla="*/ 0 w 844"/>
              <a:gd name="T3" fmla="*/ 369 h 369"/>
              <a:gd name="T4" fmla="*/ 844 w 844"/>
              <a:gd name="T5" fmla="*/ 369 h 369"/>
              <a:gd name="T6" fmla="*/ 844 w 844"/>
              <a:gd name="T7" fmla="*/ 0 h 369"/>
              <a:gd name="T8" fmla="*/ 0 w 844"/>
              <a:gd name="T9" fmla="*/ 0 h 369"/>
              <a:gd name="T10" fmla="*/ 0 w 844"/>
              <a:gd name="T11" fmla="*/ 369 h 369"/>
            </a:gdLst>
            <a:ahLst/>
            <a:cxnLst>
              <a:cxn ang="0">
                <a:pos x="T0" y="T1"/>
              </a:cxn>
              <a:cxn ang="0">
                <a:pos x="T2" y="T3"/>
              </a:cxn>
              <a:cxn ang="0">
                <a:pos x="T4" y="T5"/>
              </a:cxn>
              <a:cxn ang="0">
                <a:pos x="T6" y="T7"/>
              </a:cxn>
              <a:cxn ang="0">
                <a:pos x="T8" y="T9"/>
              </a:cxn>
              <a:cxn ang="0">
                <a:pos x="T10" y="T11"/>
              </a:cxn>
            </a:cxnLst>
            <a:rect l="0" t="0" r="r" b="b"/>
            <a:pathLst>
              <a:path w="844" h="369">
                <a:moveTo>
                  <a:pt x="0" y="369"/>
                </a:moveTo>
                <a:lnTo>
                  <a:pt x="0" y="369"/>
                </a:lnTo>
                <a:lnTo>
                  <a:pt x="844" y="369"/>
                </a:lnTo>
                <a:lnTo>
                  <a:pt x="844" y="0"/>
                </a:lnTo>
                <a:lnTo>
                  <a:pt x="0" y="0"/>
                </a:lnTo>
                <a:lnTo>
                  <a:pt x="0" y="36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 name="Text Placeholder 5"/>
          <p:cNvSpPr>
            <a:spLocks noGrp="1"/>
          </p:cNvSpPr>
          <p:nvPr>
            <p:ph type="body" sz="quarter" idx="12" hasCustomPrompt="1"/>
          </p:nvPr>
        </p:nvSpPr>
        <p:spPr>
          <a:xfrm>
            <a:off x="7170738" y="457200"/>
            <a:ext cx="1527175" cy="285750"/>
          </a:xfrm>
        </p:spPr>
        <p:txBody>
          <a:bodyPr/>
          <a:lstStyle>
            <a:lvl1pPr algn="r">
              <a:defRPr sz="1200" b="0"/>
            </a:lvl1pPr>
            <a:lvl2pPr>
              <a:defRPr sz="1200" b="0"/>
            </a:lvl2pPr>
            <a:lvl3pPr>
              <a:defRPr sz="1200" b="0"/>
            </a:lvl3pPr>
            <a:lvl4pPr>
              <a:defRPr sz="1200" b="0"/>
            </a:lvl4pPr>
            <a:lvl5pPr>
              <a:defRPr sz="1200" b="0"/>
            </a:lvl5pPr>
          </a:lstStyle>
          <a:p>
            <a:pPr lvl="0"/>
            <a:r>
              <a:rPr lang="en-US" dirty="0" smtClean="0"/>
              <a:t>Insert Date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r>
              <a:rPr lang="en-GB" smtClean="0"/>
              <a:t>© [yyyy] Willis Towers Watson. All rights reserved. Proprietary and Confidential. For Willis Towers Watson and Willis Towers Watson client use only.</a:t>
            </a:r>
            <a:endParaRPr lang="en-US"/>
          </a:p>
        </p:txBody>
      </p:sp>
      <p:sp>
        <p:nvSpPr>
          <p:cNvPr id="6" name="Slide Number Placeholder 5"/>
          <p:cNvSpPr>
            <a:spLocks noGrp="1"/>
          </p:cNvSpPr>
          <p:nvPr>
            <p:ph type="sldNum" sz="quarter" idx="12"/>
          </p:nvPr>
        </p:nvSpPr>
        <p:spPr/>
        <p:txBody>
          <a:bodyPr/>
          <a:lstStyle/>
          <a:p>
            <a:fld id="{2083E393-C0BF-4ED8-8545-7E4C90AFF831}" type="slidenum">
              <a:rPr lang="en-US" smtClean="0"/>
              <a:pPr/>
              <a:t>‹#›</a:t>
            </a:fld>
            <a:endParaRPr lang="en-US"/>
          </a:p>
        </p:txBody>
      </p:sp>
      <p:sp>
        <p:nvSpPr>
          <p:cNvPr id="9"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smtClean="0"/>
              <a:t>Subheading here</a:t>
            </a:r>
            <a:endParaRPr lang="en-US" dirty="0"/>
          </a:p>
        </p:txBody>
      </p:sp>
      <p:sp>
        <p:nvSpPr>
          <p:cNvPr id="8" name="Content Placeholder 2"/>
          <p:cNvSpPr>
            <a:spLocks noGrp="1"/>
          </p:cNvSpPr>
          <p:nvPr>
            <p:ph idx="1"/>
          </p:nvPr>
        </p:nvSpPr>
        <p:spPr>
          <a:xfrm>
            <a:off x="457200" y="1524000"/>
            <a:ext cx="8229600" cy="4572000"/>
          </a:xfrm>
        </p:spPr>
        <p:txBody>
          <a:bodyPr/>
          <a:lstStyle>
            <a:lvl3pPr marL="233363" indent="-233363">
              <a:buFont typeface="+mj-lt"/>
              <a:buAutoNum type="arabicPeriod"/>
              <a:defRPr/>
            </a:lvl3pPr>
            <a:lvl5pPr>
              <a:defRPr baseline="0"/>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stretch>
            <a:fillRect/>
          </a:stretch>
        </p:blipFill>
        <p:spPr>
          <a:xfrm>
            <a:off x="6675343" y="6300216"/>
            <a:ext cx="1782857" cy="34742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GB" smtClean="0"/>
              <a:t>© [yyyy] Willis Towers Watson. All rights reserved. Proprietary and Confidential. For Willis Towers Watson and Willis Towers Watson client use only.</a:t>
            </a:r>
            <a:endParaRPr lang="en-US" dirty="0"/>
          </a:p>
        </p:txBody>
      </p:sp>
      <p:sp>
        <p:nvSpPr>
          <p:cNvPr id="5" name="Slide Number Placeholder 4"/>
          <p:cNvSpPr>
            <a:spLocks noGrp="1"/>
          </p:cNvSpPr>
          <p:nvPr>
            <p:ph type="sldNum" sz="quarter" idx="12"/>
          </p:nvPr>
        </p:nvSpPr>
        <p:spPr/>
        <p:txBody>
          <a:bodyPr/>
          <a:lstStyle/>
          <a:p>
            <a:fld id="{2083E393-C0BF-4ED8-8545-7E4C90AFF831}" type="slidenum">
              <a:rPr lang="en-US" smtClean="0"/>
              <a:pPr/>
              <a:t>‹#›</a:t>
            </a:fld>
            <a:endParaRPr lang="en-US" dirty="0"/>
          </a:p>
        </p:txBody>
      </p:sp>
      <p:sp>
        <p:nvSpPr>
          <p:cNvPr id="7" name="Content Placeholder 6"/>
          <p:cNvSpPr>
            <a:spLocks noGrp="1"/>
          </p:cNvSpPr>
          <p:nvPr>
            <p:ph sz="quarter" idx="13"/>
          </p:nvPr>
        </p:nvSpPr>
        <p:spPr>
          <a:xfrm>
            <a:off x="457200" y="1524000"/>
            <a:ext cx="4876800" cy="4572000"/>
          </a:xfrm>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6"/>
          </p:nvPr>
        </p:nvSpPr>
        <p:spPr>
          <a:xfrm>
            <a:off x="5486400" y="1219200"/>
            <a:ext cx="3200400" cy="4038600"/>
          </a:xfrm>
          <a:solidFill>
            <a:srgbClr val="D8D7DF"/>
          </a:solidFill>
        </p:spPr>
        <p:txBody>
          <a:bodyPr/>
          <a:lstStyle/>
          <a:p>
            <a:pPr lvl="0"/>
            <a:r>
              <a:rPr lang="en-US" smtClean="0"/>
              <a:t>Click to edit Master text styles</a:t>
            </a:r>
          </a:p>
        </p:txBody>
      </p:sp>
      <p:sp>
        <p:nvSpPr>
          <p:cNvPr id="14" name="Text Placeholder 13"/>
          <p:cNvSpPr>
            <a:spLocks noGrp="1"/>
          </p:cNvSpPr>
          <p:nvPr>
            <p:ph type="body" sz="quarter" idx="17"/>
          </p:nvPr>
        </p:nvSpPr>
        <p:spPr>
          <a:xfrm>
            <a:off x="5791200" y="1524000"/>
            <a:ext cx="2590800" cy="3429000"/>
          </a:xfrm>
        </p:spPr>
        <p:txBody>
          <a:bodyPr/>
          <a:lstStyle>
            <a:lvl1pPr>
              <a:spcBef>
                <a:spcPts val="0"/>
              </a:spcBef>
              <a:spcAft>
                <a:spcPts val="1000"/>
              </a:spcAft>
              <a:defRPr baseline="0">
                <a:solidFill>
                  <a:schemeClr val="accent1"/>
                </a:solidFill>
                <a:latin typeface="Arial" pitchFamily="34" charset="0"/>
              </a:defRPr>
            </a:lvl1pPr>
            <a:lvl2pPr>
              <a:spcAft>
                <a:spcPts val="400"/>
              </a:spcAft>
              <a:defRPr sz="1200"/>
            </a:lvl2pPr>
          </a:lstStyle>
          <a:p>
            <a:pPr lvl="0"/>
            <a:r>
              <a:rPr lang="en-US" smtClean="0"/>
              <a:t>Click to edit Master text styles</a:t>
            </a:r>
          </a:p>
          <a:p>
            <a:pPr lvl="1"/>
            <a:r>
              <a:rPr lang="en-US" smtClean="0"/>
              <a:t>Second level</a:t>
            </a:r>
          </a:p>
        </p:txBody>
      </p:sp>
      <p:sp>
        <p:nvSpPr>
          <p:cNvPr id="11" name="Text Placeholder 12"/>
          <p:cNvSpPr>
            <a:spLocks noGrp="1"/>
          </p:cNvSpPr>
          <p:nvPr>
            <p:ph type="body" sz="quarter" idx="18" hasCustomPrompt="1"/>
          </p:nvPr>
        </p:nvSpPr>
        <p:spPr>
          <a:xfrm>
            <a:off x="457200" y="800239"/>
            <a:ext cx="8229600" cy="276999"/>
          </a:xfrm>
        </p:spPr>
        <p:txBody>
          <a:bodyPr/>
          <a:lstStyle>
            <a:lvl1pPr>
              <a:defRPr sz="1800" b="0" baseline="0">
                <a:solidFill>
                  <a:schemeClr val="tx1"/>
                </a:solidFill>
              </a:defRPr>
            </a:lvl1pPr>
          </a:lstStyle>
          <a:p>
            <a:pPr lvl="0"/>
            <a:r>
              <a:rPr lang="en-US" dirty="0" smtClean="0"/>
              <a:t>Subheading here</a:t>
            </a:r>
            <a:endParaRPr lang="en-US" dirty="0"/>
          </a:p>
        </p:txBody>
      </p:sp>
      <p:cxnSp>
        <p:nvCxnSpPr>
          <p:cNvPr id="9" name="Straight Connector 8"/>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stretch>
            <a:fillRect/>
          </a:stretch>
        </p:blipFill>
        <p:spPr>
          <a:xfrm>
            <a:off x="6675343" y="6300216"/>
            <a:ext cx="1782857" cy="347429"/>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GB" smtClean="0"/>
              <a:t>© [yyyy] Willis Towers Watson. All rights reserved. Proprietary and Confidential. For Willis Towers Watson and Willis Towers Watson client use only.</a:t>
            </a:r>
            <a:endParaRPr lang="en-US" dirty="0"/>
          </a:p>
        </p:txBody>
      </p:sp>
      <p:sp>
        <p:nvSpPr>
          <p:cNvPr id="5" name="Slide Number Placeholder 4"/>
          <p:cNvSpPr>
            <a:spLocks noGrp="1"/>
          </p:cNvSpPr>
          <p:nvPr>
            <p:ph type="sldNum" sz="quarter" idx="12"/>
          </p:nvPr>
        </p:nvSpPr>
        <p:spPr/>
        <p:txBody>
          <a:bodyPr/>
          <a:lstStyle/>
          <a:p>
            <a:fld id="{2083E393-C0BF-4ED8-8545-7E4C90AFF831}" type="slidenum">
              <a:rPr lang="en-US" smtClean="0"/>
              <a:pPr/>
              <a:t>‹#›</a:t>
            </a:fld>
            <a:endParaRPr lang="en-US" dirty="0"/>
          </a:p>
        </p:txBody>
      </p:sp>
      <p:sp>
        <p:nvSpPr>
          <p:cNvPr id="7" name="Content Placeholder 6"/>
          <p:cNvSpPr>
            <a:spLocks noGrp="1"/>
          </p:cNvSpPr>
          <p:nvPr>
            <p:ph sz="quarter" idx="13"/>
          </p:nvPr>
        </p:nvSpPr>
        <p:spPr>
          <a:xfrm>
            <a:off x="457200" y="1524000"/>
            <a:ext cx="3962400" cy="4572000"/>
          </a:xfrm>
        </p:spPr>
        <p:txBody>
          <a:bodyPr/>
          <a:lstStyle>
            <a:lvl5pPr>
              <a:defRPr/>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4"/>
          </p:nvPr>
        </p:nvSpPr>
        <p:spPr>
          <a:xfrm>
            <a:off x="4648200" y="1524000"/>
            <a:ext cx="4038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2"/>
          <p:cNvSpPr>
            <a:spLocks noGrp="1"/>
          </p:cNvSpPr>
          <p:nvPr>
            <p:ph type="body" sz="quarter" idx="15" hasCustomPrompt="1"/>
          </p:nvPr>
        </p:nvSpPr>
        <p:spPr>
          <a:xfrm>
            <a:off x="457200" y="800239"/>
            <a:ext cx="8229600" cy="276999"/>
          </a:xfrm>
        </p:spPr>
        <p:txBody>
          <a:bodyPr/>
          <a:lstStyle>
            <a:lvl1pPr>
              <a:defRPr sz="1800" b="0" baseline="0">
                <a:solidFill>
                  <a:schemeClr val="tx1"/>
                </a:solidFill>
              </a:defRPr>
            </a:lvl1pPr>
          </a:lstStyle>
          <a:p>
            <a:pPr lvl="0"/>
            <a:r>
              <a:rPr lang="en-US" dirty="0" smtClean="0"/>
              <a:t>Subheading here</a:t>
            </a:r>
            <a:endParaRPr lang="en-US" dirty="0"/>
          </a:p>
        </p:txBody>
      </p:sp>
      <p:cxnSp>
        <p:nvCxnSpPr>
          <p:cNvPr id="8" name="Straight Connector 7"/>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stretch>
            <a:fillRect/>
          </a:stretch>
        </p:blipFill>
        <p:spPr>
          <a:xfrm>
            <a:off x="6675343" y="6300216"/>
            <a:ext cx="1782857" cy="34742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GB" smtClean="0"/>
              <a:t>© [yyyy] Willis Towers Watson. All rights reserved. Proprietary and Confidential. For Willis Towers Watson and Willis Towers Watson client use only.</a:t>
            </a:r>
            <a:endParaRPr lang="en-US"/>
          </a:p>
        </p:txBody>
      </p:sp>
      <p:sp>
        <p:nvSpPr>
          <p:cNvPr id="5" name="Slide Number Placeholder 4"/>
          <p:cNvSpPr>
            <a:spLocks noGrp="1"/>
          </p:cNvSpPr>
          <p:nvPr>
            <p:ph type="sldNum" sz="quarter" idx="12"/>
          </p:nvPr>
        </p:nvSpPr>
        <p:spPr/>
        <p:txBody>
          <a:bodyPr/>
          <a:lstStyle/>
          <a:p>
            <a:fld id="{2083E393-C0BF-4ED8-8545-7E4C90AFF831}" type="slidenum">
              <a:rPr lang="en-US" smtClean="0"/>
              <a:pPr/>
              <a:t>‹#›</a:t>
            </a:fld>
            <a:endParaRPr lang="en-US"/>
          </a:p>
        </p:txBody>
      </p:sp>
      <p:sp>
        <p:nvSpPr>
          <p:cNvPr id="8" name="Text Placeholder 7"/>
          <p:cNvSpPr>
            <a:spLocks noGrp="1"/>
          </p:cNvSpPr>
          <p:nvPr>
            <p:ph type="body" sz="quarter" idx="16" hasCustomPrompt="1"/>
          </p:nvPr>
        </p:nvSpPr>
        <p:spPr>
          <a:xfrm>
            <a:off x="457200" y="1524000"/>
            <a:ext cx="8229600" cy="4572000"/>
          </a:xfrm>
        </p:spPr>
        <p:txBody>
          <a:bodyPr/>
          <a:lstStyle>
            <a:lvl1pPr>
              <a:lnSpc>
                <a:spcPts val="4400"/>
              </a:lnSpc>
              <a:spcBef>
                <a:spcPts val="0"/>
              </a:spcBef>
              <a:spcAft>
                <a:spcPts val="0"/>
              </a:spcAft>
              <a:defRPr sz="3900" b="0" i="0" baseline="0"/>
            </a:lvl1pPr>
          </a:lstStyle>
          <a:p>
            <a:pPr lvl="0"/>
            <a:r>
              <a:rPr lang="en-US" dirty="0" smtClean="0"/>
              <a:t>“Click to edit Master text styles</a:t>
            </a:r>
          </a:p>
        </p:txBody>
      </p:sp>
      <p:sp>
        <p:nvSpPr>
          <p:cNvPr id="9"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smtClean="0"/>
              <a:t>Subheading here</a:t>
            </a:r>
            <a:endParaRPr lang="en-US" dirty="0"/>
          </a:p>
        </p:txBody>
      </p:sp>
      <p:cxnSp>
        <p:nvCxnSpPr>
          <p:cNvPr id="7" name="Straight Connector 6"/>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stretch>
            <a:fillRect/>
          </a:stretch>
        </p:blipFill>
        <p:spPr>
          <a:xfrm>
            <a:off x="6675343" y="6300216"/>
            <a:ext cx="1782857" cy="347429"/>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GB" smtClean="0"/>
              <a:t>© [yyyy] Willis Towers Watson. All rights reserved. Proprietary and Confidential. For Willis Towers Watson and Willis Towers Watson client use only.</a:t>
            </a:r>
            <a:endParaRPr lang="en-US"/>
          </a:p>
        </p:txBody>
      </p:sp>
      <p:sp>
        <p:nvSpPr>
          <p:cNvPr id="5" name="Slide Number Placeholder 4"/>
          <p:cNvSpPr>
            <a:spLocks noGrp="1"/>
          </p:cNvSpPr>
          <p:nvPr>
            <p:ph type="sldNum" sz="quarter" idx="12"/>
          </p:nvPr>
        </p:nvSpPr>
        <p:spPr/>
        <p:txBody>
          <a:bodyPr/>
          <a:lstStyle/>
          <a:p>
            <a:fld id="{2083E393-C0BF-4ED8-8545-7E4C90AFF831}" type="slidenum">
              <a:rPr lang="en-US" smtClean="0"/>
              <a:pPr/>
              <a:t>‹#›</a:t>
            </a:fld>
            <a:endParaRPr lang="en-US"/>
          </a:p>
        </p:txBody>
      </p:sp>
      <p:sp>
        <p:nvSpPr>
          <p:cNvPr id="7"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smtClean="0"/>
              <a:t>Subheading here</a:t>
            </a:r>
            <a:endParaRPr lang="en-US" dirty="0"/>
          </a:p>
        </p:txBody>
      </p:sp>
      <p:cxnSp>
        <p:nvCxnSpPr>
          <p:cNvPr id="6" name="Straight Connector 5"/>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stretch>
            <a:fillRect/>
          </a:stretch>
        </p:blipFill>
        <p:spPr>
          <a:xfrm>
            <a:off x="6675343" y="6300216"/>
            <a:ext cx="1782857" cy="347429"/>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smtClean="0"/>
              <a:t>© [yyyy] Willis Towers Watson. All rights reserved. Proprietary and Confidential. For Willis Towers Watson and Willis Towers Watson client use only.</a:t>
            </a:r>
            <a:endParaRPr lang="en-US"/>
          </a:p>
        </p:txBody>
      </p:sp>
      <p:sp>
        <p:nvSpPr>
          <p:cNvPr id="4" name="Slide Number Placeholder 3"/>
          <p:cNvSpPr>
            <a:spLocks noGrp="1"/>
          </p:cNvSpPr>
          <p:nvPr>
            <p:ph type="sldNum" sz="quarter" idx="12"/>
          </p:nvPr>
        </p:nvSpPr>
        <p:spPr/>
        <p:txBody>
          <a:bodyPr/>
          <a:lstStyle/>
          <a:p>
            <a:fld id="{2083E393-C0BF-4ED8-8545-7E4C90AFF831}" type="slidenum">
              <a:rPr lang="en-US" smtClean="0"/>
              <a:pPr/>
              <a:t>‹#›</a:t>
            </a:fld>
            <a:endParaRPr lang="en-US"/>
          </a:p>
        </p:txBody>
      </p:sp>
      <p:cxnSp>
        <p:nvCxnSpPr>
          <p:cNvPr id="5" name="Straight Connector 4"/>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stretch>
            <a:fillRect/>
          </a:stretch>
        </p:blipFill>
        <p:spPr>
          <a:xfrm>
            <a:off x="6675343" y="6300216"/>
            <a:ext cx="1782857" cy="347429"/>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Blue">
    <p:bg>
      <p:bgPr>
        <a:solidFill>
          <a:srgbClr val="C8D7D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553200" cy="307777"/>
          </a:xfrm>
        </p:spPr>
        <p:txBody>
          <a:bodyPr>
            <a:noAutofit/>
          </a:bodyPr>
          <a:lstStyle/>
          <a:p>
            <a:r>
              <a:rPr lang="en-US" smtClean="0"/>
              <a:t>Click to edit Master title style</a:t>
            </a:r>
            <a:endParaRPr lang="en-US" dirty="0"/>
          </a:p>
        </p:txBody>
      </p:sp>
      <p:sp>
        <p:nvSpPr>
          <p:cNvPr id="4" name="Footer Placeholder 3 Copyright"/>
          <p:cNvSpPr>
            <a:spLocks noGrp="1"/>
          </p:cNvSpPr>
          <p:nvPr>
            <p:ph type="ftr" sz="quarter" idx="11"/>
          </p:nvPr>
        </p:nvSpPr>
        <p:spPr/>
        <p:txBody>
          <a:bodyPr/>
          <a:lstStyle/>
          <a:p>
            <a:r>
              <a:rPr lang="en-GB" smtClean="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pic>
        <p:nvPicPr>
          <p:cNvPr id="8" name="Picture 7"/>
          <p:cNvPicPr>
            <a:picLocks noChangeAspect="1"/>
          </p:cNvPicPr>
          <p:nvPr userDrawn="1"/>
        </p:nvPicPr>
        <p:blipFill>
          <a:blip r:embed="rId2" cstate="print"/>
          <a:stretch>
            <a:fillRect/>
          </a:stretch>
        </p:blipFill>
        <p:spPr>
          <a:xfrm>
            <a:off x="5877560" y="6195724"/>
            <a:ext cx="3022600" cy="584200"/>
          </a:xfrm>
          <a:prstGeom prst="rect">
            <a:avLst/>
          </a:prstGeom>
        </p:spPr>
      </p:pic>
      <p:sp>
        <p:nvSpPr>
          <p:cNvPr id="9" name="Text Placeholder 2"/>
          <p:cNvSpPr>
            <a:spLocks noGrp="1"/>
          </p:cNvSpPr>
          <p:nvPr>
            <p:ph idx="1" hasCustomPrompt="1"/>
          </p:nvPr>
        </p:nvSpPr>
        <p:spPr>
          <a:xfrm>
            <a:off x="457200" y="804672"/>
            <a:ext cx="6553200" cy="276999"/>
          </a:xfrm>
          <a:prstGeom prst="rect">
            <a:avLst/>
          </a:prstGeom>
        </p:spPr>
        <p:txBody>
          <a:bodyPr vert="horz" wrap="square" lIns="0" tIns="0" rIns="0" bIns="0" rtlCol="0">
            <a:noAutofit/>
          </a:bodyPr>
          <a:lstStyle>
            <a:lvl1pPr>
              <a:defRPr sz="1750" b="0"/>
            </a:lvl1pPr>
          </a:lstStyle>
          <a:p>
            <a:pPr lvl="0"/>
            <a:r>
              <a:rPr lang="en-US" dirty="0" smtClean="0"/>
              <a:t>Click to edit Master text styles</a:t>
            </a:r>
            <a:endParaRPr lang="en-US" dirty="0"/>
          </a:p>
        </p:txBody>
      </p:sp>
      <p:sp>
        <p:nvSpPr>
          <p:cNvPr id="11" name="Freeform 5"/>
          <p:cNvSpPr>
            <a:spLocks/>
          </p:cNvSpPr>
          <p:nvPr userDrawn="1"/>
        </p:nvSpPr>
        <p:spPr bwMode="auto">
          <a:xfrm>
            <a:off x="2012950" y="1522413"/>
            <a:ext cx="4257675" cy="354013"/>
          </a:xfrm>
          <a:custGeom>
            <a:avLst/>
            <a:gdLst>
              <a:gd name="T0" fmla="*/ 0 w 4464"/>
              <a:gd name="T1" fmla="*/ 369 h 369"/>
              <a:gd name="T2" fmla="*/ 0 w 4464"/>
              <a:gd name="T3" fmla="*/ 369 h 369"/>
              <a:gd name="T4" fmla="*/ 4464 w 4464"/>
              <a:gd name="T5" fmla="*/ 369 h 369"/>
              <a:gd name="T6" fmla="*/ 4464 w 4464"/>
              <a:gd name="T7" fmla="*/ 0 h 369"/>
              <a:gd name="T8" fmla="*/ 0 w 4464"/>
              <a:gd name="T9" fmla="*/ 0 h 369"/>
              <a:gd name="T10" fmla="*/ 0 w 4464"/>
              <a:gd name="T11" fmla="*/ 369 h 369"/>
            </a:gdLst>
            <a:ahLst/>
            <a:cxnLst>
              <a:cxn ang="0">
                <a:pos x="T0" y="T1"/>
              </a:cxn>
              <a:cxn ang="0">
                <a:pos x="T2" y="T3"/>
              </a:cxn>
              <a:cxn ang="0">
                <a:pos x="T4" y="T5"/>
              </a:cxn>
              <a:cxn ang="0">
                <a:pos x="T6" y="T7"/>
              </a:cxn>
              <a:cxn ang="0">
                <a:pos x="T8" y="T9"/>
              </a:cxn>
              <a:cxn ang="0">
                <a:pos x="T10" y="T11"/>
              </a:cxn>
            </a:cxnLst>
            <a:rect l="0" t="0" r="r" b="b"/>
            <a:pathLst>
              <a:path w="4464" h="369">
                <a:moveTo>
                  <a:pt x="0" y="369"/>
                </a:moveTo>
                <a:lnTo>
                  <a:pt x="0" y="369"/>
                </a:lnTo>
                <a:lnTo>
                  <a:pt x="4464" y="369"/>
                </a:lnTo>
                <a:lnTo>
                  <a:pt x="4464" y="0"/>
                </a:lnTo>
                <a:lnTo>
                  <a:pt x="0" y="0"/>
                </a:lnTo>
                <a:lnTo>
                  <a:pt x="0" y="36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 name="Freeform 6"/>
          <p:cNvSpPr>
            <a:spLocks/>
          </p:cNvSpPr>
          <p:nvPr userDrawn="1"/>
        </p:nvSpPr>
        <p:spPr bwMode="auto">
          <a:xfrm>
            <a:off x="457200" y="3013075"/>
            <a:ext cx="1611313" cy="2813050"/>
          </a:xfrm>
          <a:custGeom>
            <a:avLst/>
            <a:gdLst>
              <a:gd name="T0" fmla="*/ 0 w 1689"/>
              <a:gd name="T1" fmla="*/ 2943 h 2943"/>
              <a:gd name="T2" fmla="*/ 0 w 1689"/>
              <a:gd name="T3" fmla="*/ 2943 h 2943"/>
              <a:gd name="T4" fmla="*/ 1689 w 1689"/>
              <a:gd name="T5" fmla="*/ 2943 h 2943"/>
              <a:gd name="T6" fmla="*/ 1689 w 1689"/>
              <a:gd name="T7" fmla="*/ 0 h 2943"/>
              <a:gd name="T8" fmla="*/ 0 w 1689"/>
              <a:gd name="T9" fmla="*/ 0 h 2943"/>
              <a:gd name="T10" fmla="*/ 0 w 1689"/>
              <a:gd name="T11" fmla="*/ 2943 h 2943"/>
            </a:gdLst>
            <a:ahLst/>
            <a:cxnLst>
              <a:cxn ang="0">
                <a:pos x="T0" y="T1"/>
              </a:cxn>
              <a:cxn ang="0">
                <a:pos x="T2" y="T3"/>
              </a:cxn>
              <a:cxn ang="0">
                <a:pos x="T4" y="T5"/>
              </a:cxn>
              <a:cxn ang="0">
                <a:pos x="T6" y="T7"/>
              </a:cxn>
              <a:cxn ang="0">
                <a:pos x="T8" y="T9"/>
              </a:cxn>
              <a:cxn ang="0">
                <a:pos x="T10" y="T11"/>
              </a:cxn>
            </a:cxnLst>
            <a:rect l="0" t="0" r="r" b="b"/>
            <a:pathLst>
              <a:path w="1689" h="2943">
                <a:moveTo>
                  <a:pt x="0" y="2943"/>
                </a:moveTo>
                <a:lnTo>
                  <a:pt x="0" y="2943"/>
                </a:lnTo>
                <a:lnTo>
                  <a:pt x="1689" y="2943"/>
                </a:lnTo>
                <a:lnTo>
                  <a:pt x="1689" y="0"/>
                </a:lnTo>
                <a:lnTo>
                  <a:pt x="0" y="0"/>
                </a:lnTo>
                <a:lnTo>
                  <a:pt x="0" y="2943"/>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 name="Freeform 7"/>
          <p:cNvSpPr>
            <a:spLocks/>
          </p:cNvSpPr>
          <p:nvPr userDrawn="1"/>
        </p:nvSpPr>
        <p:spPr bwMode="auto">
          <a:xfrm>
            <a:off x="3067050" y="5522913"/>
            <a:ext cx="1074738" cy="303213"/>
          </a:xfrm>
          <a:custGeom>
            <a:avLst/>
            <a:gdLst>
              <a:gd name="T0" fmla="*/ 0 w 1126"/>
              <a:gd name="T1" fmla="*/ 317 h 317"/>
              <a:gd name="T2" fmla="*/ 0 w 1126"/>
              <a:gd name="T3" fmla="*/ 317 h 317"/>
              <a:gd name="T4" fmla="*/ 1126 w 1126"/>
              <a:gd name="T5" fmla="*/ 317 h 317"/>
              <a:gd name="T6" fmla="*/ 1126 w 1126"/>
              <a:gd name="T7" fmla="*/ 0 h 317"/>
              <a:gd name="T8" fmla="*/ 0 w 1126"/>
              <a:gd name="T9" fmla="*/ 0 h 317"/>
              <a:gd name="T10" fmla="*/ 0 w 1126"/>
              <a:gd name="T11" fmla="*/ 317 h 317"/>
            </a:gdLst>
            <a:ahLst/>
            <a:cxnLst>
              <a:cxn ang="0">
                <a:pos x="T0" y="T1"/>
              </a:cxn>
              <a:cxn ang="0">
                <a:pos x="T2" y="T3"/>
              </a:cxn>
              <a:cxn ang="0">
                <a:pos x="T4" y="T5"/>
              </a:cxn>
              <a:cxn ang="0">
                <a:pos x="T6" y="T7"/>
              </a:cxn>
              <a:cxn ang="0">
                <a:pos x="T8" y="T9"/>
              </a:cxn>
              <a:cxn ang="0">
                <a:pos x="T10" y="T11"/>
              </a:cxn>
            </a:cxnLst>
            <a:rect l="0" t="0" r="r" b="b"/>
            <a:pathLst>
              <a:path w="1126" h="317">
                <a:moveTo>
                  <a:pt x="0" y="317"/>
                </a:moveTo>
                <a:lnTo>
                  <a:pt x="0" y="317"/>
                </a:lnTo>
                <a:lnTo>
                  <a:pt x="1126" y="317"/>
                </a:lnTo>
                <a:lnTo>
                  <a:pt x="1126" y="0"/>
                </a:lnTo>
                <a:lnTo>
                  <a:pt x="0" y="0"/>
                </a:lnTo>
                <a:lnTo>
                  <a:pt x="0" y="317"/>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 name="Freeform 8"/>
          <p:cNvSpPr>
            <a:spLocks/>
          </p:cNvSpPr>
          <p:nvPr userDrawn="1"/>
        </p:nvSpPr>
        <p:spPr bwMode="auto">
          <a:xfrm>
            <a:off x="5740400" y="4086225"/>
            <a:ext cx="1074738" cy="1739900"/>
          </a:xfrm>
          <a:custGeom>
            <a:avLst/>
            <a:gdLst>
              <a:gd name="T0" fmla="*/ 0 w 1126"/>
              <a:gd name="T1" fmla="*/ 1820 h 1820"/>
              <a:gd name="T2" fmla="*/ 0 w 1126"/>
              <a:gd name="T3" fmla="*/ 1820 h 1820"/>
              <a:gd name="T4" fmla="*/ 1126 w 1126"/>
              <a:gd name="T5" fmla="*/ 1820 h 1820"/>
              <a:gd name="T6" fmla="*/ 1126 w 1126"/>
              <a:gd name="T7" fmla="*/ 0 h 1820"/>
              <a:gd name="T8" fmla="*/ 0 w 1126"/>
              <a:gd name="T9" fmla="*/ 0 h 1820"/>
              <a:gd name="T10" fmla="*/ 0 w 1126"/>
              <a:gd name="T11" fmla="*/ 1820 h 1820"/>
            </a:gdLst>
            <a:ahLst/>
            <a:cxnLst>
              <a:cxn ang="0">
                <a:pos x="T0" y="T1"/>
              </a:cxn>
              <a:cxn ang="0">
                <a:pos x="T2" y="T3"/>
              </a:cxn>
              <a:cxn ang="0">
                <a:pos x="T4" y="T5"/>
              </a:cxn>
              <a:cxn ang="0">
                <a:pos x="T6" y="T7"/>
              </a:cxn>
              <a:cxn ang="0">
                <a:pos x="T8" y="T9"/>
              </a:cxn>
              <a:cxn ang="0">
                <a:pos x="T10" y="T11"/>
              </a:cxn>
            </a:cxnLst>
            <a:rect l="0" t="0" r="r" b="b"/>
            <a:pathLst>
              <a:path w="1126" h="1820">
                <a:moveTo>
                  <a:pt x="0" y="1820"/>
                </a:moveTo>
                <a:lnTo>
                  <a:pt x="0" y="1820"/>
                </a:lnTo>
                <a:lnTo>
                  <a:pt x="1126" y="1820"/>
                </a:lnTo>
                <a:lnTo>
                  <a:pt x="1126" y="0"/>
                </a:lnTo>
                <a:lnTo>
                  <a:pt x="0" y="0"/>
                </a:lnTo>
                <a:lnTo>
                  <a:pt x="0" y="182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 name="Freeform 9"/>
          <p:cNvSpPr>
            <a:spLocks/>
          </p:cNvSpPr>
          <p:nvPr userDrawn="1"/>
        </p:nvSpPr>
        <p:spPr bwMode="auto">
          <a:xfrm>
            <a:off x="4140200" y="3717925"/>
            <a:ext cx="531813" cy="358775"/>
          </a:xfrm>
          <a:custGeom>
            <a:avLst/>
            <a:gdLst>
              <a:gd name="T0" fmla="*/ 0 w 557"/>
              <a:gd name="T1" fmla="*/ 375 h 375"/>
              <a:gd name="T2" fmla="*/ 0 w 557"/>
              <a:gd name="T3" fmla="*/ 375 h 375"/>
              <a:gd name="T4" fmla="*/ 557 w 557"/>
              <a:gd name="T5" fmla="*/ 375 h 375"/>
              <a:gd name="T6" fmla="*/ 557 w 557"/>
              <a:gd name="T7" fmla="*/ 0 h 375"/>
              <a:gd name="T8" fmla="*/ 0 w 557"/>
              <a:gd name="T9" fmla="*/ 0 h 375"/>
              <a:gd name="T10" fmla="*/ 0 w 557"/>
              <a:gd name="T11" fmla="*/ 375 h 375"/>
            </a:gdLst>
            <a:ahLst/>
            <a:cxnLst>
              <a:cxn ang="0">
                <a:pos x="T0" y="T1"/>
              </a:cxn>
              <a:cxn ang="0">
                <a:pos x="T2" y="T3"/>
              </a:cxn>
              <a:cxn ang="0">
                <a:pos x="T4" y="T5"/>
              </a:cxn>
              <a:cxn ang="0">
                <a:pos x="T6" y="T7"/>
              </a:cxn>
              <a:cxn ang="0">
                <a:pos x="T8" y="T9"/>
              </a:cxn>
              <a:cxn ang="0">
                <a:pos x="T10" y="T11"/>
              </a:cxn>
            </a:cxnLst>
            <a:rect l="0" t="0" r="r" b="b"/>
            <a:pathLst>
              <a:path w="557" h="375">
                <a:moveTo>
                  <a:pt x="0" y="375"/>
                </a:moveTo>
                <a:lnTo>
                  <a:pt x="0" y="375"/>
                </a:lnTo>
                <a:lnTo>
                  <a:pt x="557" y="375"/>
                </a:lnTo>
                <a:lnTo>
                  <a:pt x="557" y="0"/>
                </a:lnTo>
                <a:lnTo>
                  <a:pt x="0" y="0"/>
                </a:lnTo>
                <a:lnTo>
                  <a:pt x="0" y="37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 name="Freeform 10"/>
          <p:cNvSpPr>
            <a:spLocks/>
          </p:cNvSpPr>
          <p:nvPr userDrawn="1"/>
        </p:nvSpPr>
        <p:spPr bwMode="auto">
          <a:xfrm>
            <a:off x="7332663" y="2995613"/>
            <a:ext cx="539750" cy="742950"/>
          </a:xfrm>
          <a:custGeom>
            <a:avLst/>
            <a:gdLst>
              <a:gd name="T0" fmla="*/ 0 w 566"/>
              <a:gd name="T1" fmla="*/ 778 h 778"/>
              <a:gd name="T2" fmla="*/ 0 w 566"/>
              <a:gd name="T3" fmla="*/ 778 h 778"/>
              <a:gd name="T4" fmla="*/ 566 w 566"/>
              <a:gd name="T5" fmla="*/ 778 h 778"/>
              <a:gd name="T6" fmla="*/ 566 w 566"/>
              <a:gd name="T7" fmla="*/ 0 h 778"/>
              <a:gd name="T8" fmla="*/ 0 w 566"/>
              <a:gd name="T9" fmla="*/ 0 h 778"/>
              <a:gd name="T10" fmla="*/ 0 w 566"/>
              <a:gd name="T11" fmla="*/ 778 h 778"/>
            </a:gdLst>
            <a:ahLst/>
            <a:cxnLst>
              <a:cxn ang="0">
                <a:pos x="T0" y="T1"/>
              </a:cxn>
              <a:cxn ang="0">
                <a:pos x="T2" y="T3"/>
              </a:cxn>
              <a:cxn ang="0">
                <a:pos x="T4" y="T5"/>
              </a:cxn>
              <a:cxn ang="0">
                <a:pos x="T6" y="T7"/>
              </a:cxn>
              <a:cxn ang="0">
                <a:pos x="T8" y="T9"/>
              </a:cxn>
              <a:cxn ang="0">
                <a:pos x="T10" y="T11"/>
              </a:cxn>
            </a:cxnLst>
            <a:rect l="0" t="0" r="r" b="b"/>
            <a:pathLst>
              <a:path w="566" h="778">
                <a:moveTo>
                  <a:pt x="0" y="778"/>
                </a:moveTo>
                <a:lnTo>
                  <a:pt x="0" y="778"/>
                </a:lnTo>
                <a:lnTo>
                  <a:pt x="566" y="778"/>
                </a:lnTo>
                <a:lnTo>
                  <a:pt x="566" y="0"/>
                </a:lnTo>
                <a:lnTo>
                  <a:pt x="0" y="0"/>
                </a:lnTo>
                <a:lnTo>
                  <a:pt x="0" y="778"/>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 name="Freeform 11"/>
          <p:cNvSpPr>
            <a:spLocks/>
          </p:cNvSpPr>
          <p:nvPr userDrawn="1"/>
        </p:nvSpPr>
        <p:spPr bwMode="auto">
          <a:xfrm>
            <a:off x="7891463" y="1522413"/>
            <a:ext cx="806450" cy="354013"/>
          </a:xfrm>
          <a:custGeom>
            <a:avLst/>
            <a:gdLst>
              <a:gd name="T0" fmla="*/ 0 w 844"/>
              <a:gd name="T1" fmla="*/ 369 h 369"/>
              <a:gd name="T2" fmla="*/ 0 w 844"/>
              <a:gd name="T3" fmla="*/ 369 h 369"/>
              <a:gd name="T4" fmla="*/ 844 w 844"/>
              <a:gd name="T5" fmla="*/ 369 h 369"/>
              <a:gd name="T6" fmla="*/ 844 w 844"/>
              <a:gd name="T7" fmla="*/ 0 h 369"/>
              <a:gd name="T8" fmla="*/ 0 w 844"/>
              <a:gd name="T9" fmla="*/ 0 h 369"/>
              <a:gd name="T10" fmla="*/ 0 w 844"/>
              <a:gd name="T11" fmla="*/ 369 h 369"/>
            </a:gdLst>
            <a:ahLst/>
            <a:cxnLst>
              <a:cxn ang="0">
                <a:pos x="T0" y="T1"/>
              </a:cxn>
              <a:cxn ang="0">
                <a:pos x="T2" y="T3"/>
              </a:cxn>
              <a:cxn ang="0">
                <a:pos x="T4" y="T5"/>
              </a:cxn>
              <a:cxn ang="0">
                <a:pos x="T6" y="T7"/>
              </a:cxn>
              <a:cxn ang="0">
                <a:pos x="T8" y="T9"/>
              </a:cxn>
              <a:cxn ang="0">
                <a:pos x="T10" y="T11"/>
              </a:cxn>
            </a:cxnLst>
            <a:rect l="0" t="0" r="r" b="b"/>
            <a:pathLst>
              <a:path w="844" h="369">
                <a:moveTo>
                  <a:pt x="0" y="369"/>
                </a:moveTo>
                <a:lnTo>
                  <a:pt x="0" y="369"/>
                </a:lnTo>
                <a:lnTo>
                  <a:pt x="844" y="369"/>
                </a:lnTo>
                <a:lnTo>
                  <a:pt x="844" y="0"/>
                </a:lnTo>
                <a:lnTo>
                  <a:pt x="0" y="0"/>
                </a:lnTo>
                <a:lnTo>
                  <a:pt x="0" y="36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Text Placeholder 5"/>
          <p:cNvSpPr>
            <a:spLocks noGrp="1"/>
          </p:cNvSpPr>
          <p:nvPr>
            <p:ph type="body" sz="quarter" idx="12" hasCustomPrompt="1"/>
          </p:nvPr>
        </p:nvSpPr>
        <p:spPr>
          <a:xfrm>
            <a:off x="7170738" y="457200"/>
            <a:ext cx="1527175" cy="285750"/>
          </a:xfrm>
        </p:spPr>
        <p:txBody>
          <a:bodyPr/>
          <a:lstStyle>
            <a:lvl1pPr algn="r">
              <a:defRPr sz="1200" b="0"/>
            </a:lvl1pPr>
            <a:lvl2pPr>
              <a:defRPr sz="1200" b="0"/>
            </a:lvl2pPr>
            <a:lvl3pPr>
              <a:defRPr sz="1200" b="0"/>
            </a:lvl3pPr>
            <a:lvl4pPr>
              <a:defRPr sz="1200" b="0"/>
            </a:lvl4pPr>
            <a:lvl5pPr>
              <a:defRPr sz="1200" b="0"/>
            </a:lvl5pPr>
          </a:lstStyle>
          <a:p>
            <a:pPr lvl="0"/>
            <a:r>
              <a:rPr lang="en-US" dirty="0" smtClean="0"/>
              <a:t>Insert Date</a:t>
            </a:r>
          </a:p>
        </p:txBody>
      </p:sp>
    </p:spTree>
    <p:extLst>
      <p:ext uri="{BB962C8B-B14F-4D97-AF65-F5344CB8AC3E}">
        <p14:creationId xmlns:p14="http://schemas.microsoft.com/office/powerpoint/2010/main" val="14287874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Whit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553200" cy="307777"/>
          </a:xfrm>
        </p:spPr>
        <p:txBody>
          <a:bodyPr>
            <a:noAutofit/>
          </a:bodyPr>
          <a:lstStyle/>
          <a:p>
            <a:r>
              <a:rPr lang="en-US" smtClean="0"/>
              <a:t>Click to edit Master title style</a:t>
            </a:r>
            <a:endParaRPr lang="en-US" dirty="0"/>
          </a:p>
        </p:txBody>
      </p:sp>
      <p:sp>
        <p:nvSpPr>
          <p:cNvPr id="4" name="Footer Placeholder 3 Copyright"/>
          <p:cNvSpPr>
            <a:spLocks noGrp="1"/>
          </p:cNvSpPr>
          <p:nvPr>
            <p:ph type="ftr" sz="quarter" idx="11"/>
          </p:nvPr>
        </p:nvSpPr>
        <p:spPr/>
        <p:txBody>
          <a:bodyPr/>
          <a:lstStyle/>
          <a:p>
            <a:r>
              <a:rPr lang="en-GB" smtClean="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sp>
        <p:nvSpPr>
          <p:cNvPr id="7" name="Text Placeholder 2"/>
          <p:cNvSpPr>
            <a:spLocks noGrp="1"/>
          </p:cNvSpPr>
          <p:nvPr>
            <p:ph idx="1" hasCustomPrompt="1"/>
          </p:nvPr>
        </p:nvSpPr>
        <p:spPr>
          <a:xfrm>
            <a:off x="457200" y="804672"/>
            <a:ext cx="6553200" cy="276999"/>
          </a:xfrm>
          <a:prstGeom prst="rect">
            <a:avLst/>
          </a:prstGeom>
        </p:spPr>
        <p:txBody>
          <a:bodyPr vert="horz" wrap="square" lIns="0" tIns="0" rIns="0" bIns="0" rtlCol="0">
            <a:noAutofit/>
          </a:bodyPr>
          <a:lstStyle>
            <a:lvl1pPr>
              <a:defRPr sz="1750" b="0"/>
            </a:lvl1pPr>
          </a:lstStyle>
          <a:p>
            <a:pPr lvl="0"/>
            <a:r>
              <a:rPr lang="en-US" dirty="0" smtClean="0"/>
              <a:t>Click to edit Master text styles</a:t>
            </a:r>
            <a:endParaRPr lang="en-US" dirty="0"/>
          </a:p>
        </p:txBody>
      </p:sp>
      <p:pic>
        <p:nvPicPr>
          <p:cNvPr id="8" name="Picture 7"/>
          <p:cNvPicPr>
            <a:picLocks noChangeAspect="1"/>
          </p:cNvPicPr>
          <p:nvPr userDrawn="1"/>
        </p:nvPicPr>
        <p:blipFill>
          <a:blip r:embed="rId2" cstate="print"/>
          <a:stretch>
            <a:fillRect/>
          </a:stretch>
        </p:blipFill>
        <p:spPr>
          <a:xfrm>
            <a:off x="5877560" y="6195724"/>
            <a:ext cx="3022600" cy="584200"/>
          </a:xfrm>
          <a:prstGeom prst="rect">
            <a:avLst/>
          </a:prstGeom>
        </p:spPr>
      </p:pic>
      <p:sp>
        <p:nvSpPr>
          <p:cNvPr id="10" name="Freeform 5"/>
          <p:cNvSpPr>
            <a:spLocks/>
          </p:cNvSpPr>
          <p:nvPr userDrawn="1"/>
        </p:nvSpPr>
        <p:spPr bwMode="auto">
          <a:xfrm>
            <a:off x="457200" y="2933700"/>
            <a:ext cx="3643313" cy="1449388"/>
          </a:xfrm>
          <a:custGeom>
            <a:avLst/>
            <a:gdLst>
              <a:gd name="T0" fmla="*/ 0 w 3820"/>
              <a:gd name="T1" fmla="*/ 1517 h 1517"/>
              <a:gd name="T2" fmla="*/ 0 w 3820"/>
              <a:gd name="T3" fmla="*/ 1517 h 1517"/>
              <a:gd name="T4" fmla="*/ 3820 w 3820"/>
              <a:gd name="T5" fmla="*/ 1517 h 1517"/>
              <a:gd name="T6" fmla="*/ 3820 w 3820"/>
              <a:gd name="T7" fmla="*/ 0 h 1517"/>
              <a:gd name="T8" fmla="*/ 0 w 3820"/>
              <a:gd name="T9" fmla="*/ 0 h 1517"/>
              <a:gd name="T10" fmla="*/ 0 w 3820"/>
              <a:gd name="T11" fmla="*/ 1517 h 1517"/>
            </a:gdLst>
            <a:ahLst/>
            <a:cxnLst>
              <a:cxn ang="0">
                <a:pos x="T0" y="T1"/>
              </a:cxn>
              <a:cxn ang="0">
                <a:pos x="T2" y="T3"/>
              </a:cxn>
              <a:cxn ang="0">
                <a:pos x="T4" y="T5"/>
              </a:cxn>
              <a:cxn ang="0">
                <a:pos x="T6" y="T7"/>
              </a:cxn>
              <a:cxn ang="0">
                <a:pos x="T8" y="T9"/>
              </a:cxn>
              <a:cxn ang="0">
                <a:pos x="T10" y="T11"/>
              </a:cxn>
            </a:cxnLst>
            <a:rect l="0" t="0" r="r" b="b"/>
            <a:pathLst>
              <a:path w="3820" h="1517">
                <a:moveTo>
                  <a:pt x="0" y="1517"/>
                </a:moveTo>
                <a:lnTo>
                  <a:pt x="0" y="1517"/>
                </a:lnTo>
                <a:lnTo>
                  <a:pt x="3820" y="1517"/>
                </a:lnTo>
                <a:lnTo>
                  <a:pt x="382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 name="Freeform 6"/>
          <p:cNvSpPr>
            <a:spLocks/>
          </p:cNvSpPr>
          <p:nvPr userDrawn="1"/>
        </p:nvSpPr>
        <p:spPr bwMode="auto">
          <a:xfrm>
            <a:off x="8353425" y="2933700"/>
            <a:ext cx="344488" cy="1449388"/>
          </a:xfrm>
          <a:custGeom>
            <a:avLst/>
            <a:gdLst>
              <a:gd name="T0" fmla="*/ 0 w 360"/>
              <a:gd name="T1" fmla="*/ 1517 h 1517"/>
              <a:gd name="T2" fmla="*/ 0 w 360"/>
              <a:gd name="T3" fmla="*/ 1517 h 1517"/>
              <a:gd name="T4" fmla="*/ 360 w 360"/>
              <a:gd name="T5" fmla="*/ 1517 h 1517"/>
              <a:gd name="T6" fmla="*/ 360 w 360"/>
              <a:gd name="T7" fmla="*/ 0 h 1517"/>
              <a:gd name="T8" fmla="*/ 0 w 360"/>
              <a:gd name="T9" fmla="*/ 0 h 1517"/>
              <a:gd name="T10" fmla="*/ 0 w 360"/>
              <a:gd name="T11" fmla="*/ 1517 h 1517"/>
            </a:gdLst>
            <a:ahLst/>
            <a:cxnLst>
              <a:cxn ang="0">
                <a:pos x="T0" y="T1"/>
              </a:cxn>
              <a:cxn ang="0">
                <a:pos x="T2" y="T3"/>
              </a:cxn>
              <a:cxn ang="0">
                <a:pos x="T4" y="T5"/>
              </a:cxn>
              <a:cxn ang="0">
                <a:pos x="T6" y="T7"/>
              </a:cxn>
              <a:cxn ang="0">
                <a:pos x="T8" y="T9"/>
              </a:cxn>
              <a:cxn ang="0">
                <a:pos x="T10" y="T11"/>
              </a:cxn>
            </a:cxnLst>
            <a:rect l="0" t="0" r="r" b="b"/>
            <a:pathLst>
              <a:path w="360" h="1517">
                <a:moveTo>
                  <a:pt x="0" y="1517"/>
                </a:moveTo>
                <a:lnTo>
                  <a:pt x="0" y="1517"/>
                </a:lnTo>
                <a:lnTo>
                  <a:pt x="360" y="1517"/>
                </a:lnTo>
                <a:lnTo>
                  <a:pt x="36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 name="Freeform 7"/>
          <p:cNvSpPr>
            <a:spLocks/>
          </p:cNvSpPr>
          <p:nvPr userDrawn="1"/>
        </p:nvSpPr>
        <p:spPr bwMode="auto">
          <a:xfrm>
            <a:off x="4851400" y="2933700"/>
            <a:ext cx="2674938" cy="733425"/>
          </a:xfrm>
          <a:custGeom>
            <a:avLst/>
            <a:gdLst>
              <a:gd name="T0" fmla="*/ 0 w 2804"/>
              <a:gd name="T1" fmla="*/ 768 h 768"/>
              <a:gd name="T2" fmla="*/ 0 w 2804"/>
              <a:gd name="T3" fmla="*/ 768 h 768"/>
              <a:gd name="T4" fmla="*/ 2804 w 2804"/>
              <a:gd name="T5" fmla="*/ 768 h 768"/>
              <a:gd name="T6" fmla="*/ 2804 w 2804"/>
              <a:gd name="T7" fmla="*/ 0 h 768"/>
              <a:gd name="T8" fmla="*/ 0 w 2804"/>
              <a:gd name="T9" fmla="*/ 0 h 768"/>
              <a:gd name="T10" fmla="*/ 0 w 2804"/>
              <a:gd name="T11" fmla="*/ 768 h 768"/>
            </a:gdLst>
            <a:ahLst/>
            <a:cxnLst>
              <a:cxn ang="0">
                <a:pos x="T0" y="T1"/>
              </a:cxn>
              <a:cxn ang="0">
                <a:pos x="T2" y="T3"/>
              </a:cxn>
              <a:cxn ang="0">
                <a:pos x="T4" y="T5"/>
              </a:cxn>
              <a:cxn ang="0">
                <a:pos x="T6" y="T7"/>
              </a:cxn>
              <a:cxn ang="0">
                <a:pos x="T8" y="T9"/>
              </a:cxn>
              <a:cxn ang="0">
                <a:pos x="T10" y="T11"/>
              </a:cxn>
            </a:cxnLst>
            <a:rect l="0" t="0" r="r" b="b"/>
            <a:pathLst>
              <a:path w="2804" h="768">
                <a:moveTo>
                  <a:pt x="0" y="768"/>
                </a:moveTo>
                <a:lnTo>
                  <a:pt x="0" y="768"/>
                </a:lnTo>
                <a:lnTo>
                  <a:pt x="2804" y="768"/>
                </a:lnTo>
                <a:lnTo>
                  <a:pt x="2804" y="0"/>
                </a:lnTo>
                <a:lnTo>
                  <a:pt x="0" y="0"/>
                </a:lnTo>
                <a:lnTo>
                  <a:pt x="0" y="76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 name="Freeform 8"/>
          <p:cNvSpPr>
            <a:spLocks/>
          </p:cNvSpPr>
          <p:nvPr userDrawn="1"/>
        </p:nvSpPr>
        <p:spPr bwMode="auto">
          <a:xfrm>
            <a:off x="5383213" y="1519238"/>
            <a:ext cx="1062038" cy="731838"/>
          </a:xfrm>
          <a:custGeom>
            <a:avLst/>
            <a:gdLst>
              <a:gd name="T0" fmla="*/ 0 w 1114"/>
              <a:gd name="T1" fmla="*/ 767 h 767"/>
              <a:gd name="T2" fmla="*/ 0 w 1114"/>
              <a:gd name="T3" fmla="*/ 767 h 767"/>
              <a:gd name="T4" fmla="*/ 1114 w 1114"/>
              <a:gd name="T5" fmla="*/ 767 h 767"/>
              <a:gd name="T6" fmla="*/ 1114 w 1114"/>
              <a:gd name="T7" fmla="*/ 0 h 767"/>
              <a:gd name="T8" fmla="*/ 0 w 1114"/>
              <a:gd name="T9" fmla="*/ 0 h 767"/>
              <a:gd name="T10" fmla="*/ 0 w 1114"/>
              <a:gd name="T11" fmla="*/ 767 h 767"/>
            </a:gdLst>
            <a:ahLst/>
            <a:cxnLst>
              <a:cxn ang="0">
                <a:pos x="T0" y="T1"/>
              </a:cxn>
              <a:cxn ang="0">
                <a:pos x="T2" y="T3"/>
              </a:cxn>
              <a:cxn ang="0">
                <a:pos x="T4" y="T5"/>
              </a:cxn>
              <a:cxn ang="0">
                <a:pos x="T6" y="T7"/>
              </a:cxn>
              <a:cxn ang="0">
                <a:pos x="T8" y="T9"/>
              </a:cxn>
              <a:cxn ang="0">
                <a:pos x="T10" y="T11"/>
              </a:cxn>
            </a:cxnLst>
            <a:rect l="0" t="0" r="r" b="b"/>
            <a:pathLst>
              <a:path w="1114" h="767">
                <a:moveTo>
                  <a:pt x="0" y="767"/>
                </a:moveTo>
                <a:lnTo>
                  <a:pt x="0" y="767"/>
                </a:lnTo>
                <a:lnTo>
                  <a:pt x="1114" y="767"/>
                </a:lnTo>
                <a:lnTo>
                  <a:pt x="1114" y="0"/>
                </a:lnTo>
                <a:lnTo>
                  <a:pt x="0" y="0"/>
                </a:lnTo>
                <a:lnTo>
                  <a:pt x="0" y="7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 name="Freeform 9"/>
          <p:cNvSpPr>
            <a:spLocks/>
          </p:cNvSpPr>
          <p:nvPr userDrawn="1"/>
        </p:nvSpPr>
        <p:spPr bwMode="auto">
          <a:xfrm>
            <a:off x="5383213" y="5464175"/>
            <a:ext cx="2874963" cy="349250"/>
          </a:xfrm>
          <a:custGeom>
            <a:avLst/>
            <a:gdLst>
              <a:gd name="T0" fmla="*/ 0 w 3015"/>
              <a:gd name="T1" fmla="*/ 365 h 365"/>
              <a:gd name="T2" fmla="*/ 0 w 3015"/>
              <a:gd name="T3" fmla="*/ 365 h 365"/>
              <a:gd name="T4" fmla="*/ 3015 w 3015"/>
              <a:gd name="T5" fmla="*/ 365 h 365"/>
              <a:gd name="T6" fmla="*/ 3015 w 3015"/>
              <a:gd name="T7" fmla="*/ 0 h 365"/>
              <a:gd name="T8" fmla="*/ 0 w 3015"/>
              <a:gd name="T9" fmla="*/ 0 h 365"/>
              <a:gd name="T10" fmla="*/ 0 w 3015"/>
              <a:gd name="T11" fmla="*/ 365 h 365"/>
            </a:gdLst>
            <a:ahLst/>
            <a:cxnLst>
              <a:cxn ang="0">
                <a:pos x="T0" y="T1"/>
              </a:cxn>
              <a:cxn ang="0">
                <a:pos x="T2" y="T3"/>
              </a:cxn>
              <a:cxn ang="0">
                <a:pos x="T4" y="T5"/>
              </a:cxn>
              <a:cxn ang="0">
                <a:pos x="T6" y="T7"/>
              </a:cxn>
              <a:cxn ang="0">
                <a:pos x="T8" y="T9"/>
              </a:cxn>
              <a:cxn ang="0">
                <a:pos x="T10" y="T11"/>
              </a:cxn>
            </a:cxnLst>
            <a:rect l="0" t="0" r="r" b="b"/>
            <a:pathLst>
              <a:path w="3015" h="365">
                <a:moveTo>
                  <a:pt x="0" y="365"/>
                </a:moveTo>
                <a:lnTo>
                  <a:pt x="0" y="365"/>
                </a:lnTo>
                <a:lnTo>
                  <a:pt x="3015" y="365"/>
                </a:lnTo>
                <a:lnTo>
                  <a:pt x="3015"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 name="Freeform 10"/>
          <p:cNvSpPr>
            <a:spLocks/>
          </p:cNvSpPr>
          <p:nvPr userDrawn="1"/>
        </p:nvSpPr>
        <p:spPr bwMode="auto">
          <a:xfrm>
            <a:off x="457200" y="5464175"/>
            <a:ext cx="814388" cy="349250"/>
          </a:xfrm>
          <a:custGeom>
            <a:avLst/>
            <a:gdLst>
              <a:gd name="T0" fmla="*/ 0 w 854"/>
              <a:gd name="T1" fmla="*/ 365 h 365"/>
              <a:gd name="T2" fmla="*/ 0 w 854"/>
              <a:gd name="T3" fmla="*/ 365 h 365"/>
              <a:gd name="T4" fmla="*/ 854 w 854"/>
              <a:gd name="T5" fmla="*/ 365 h 365"/>
              <a:gd name="T6" fmla="*/ 854 w 854"/>
              <a:gd name="T7" fmla="*/ 0 h 365"/>
              <a:gd name="T8" fmla="*/ 0 w 854"/>
              <a:gd name="T9" fmla="*/ 0 h 365"/>
              <a:gd name="T10" fmla="*/ 0 w 854"/>
              <a:gd name="T11" fmla="*/ 365 h 365"/>
            </a:gdLst>
            <a:ahLst/>
            <a:cxnLst>
              <a:cxn ang="0">
                <a:pos x="T0" y="T1"/>
              </a:cxn>
              <a:cxn ang="0">
                <a:pos x="T2" y="T3"/>
              </a:cxn>
              <a:cxn ang="0">
                <a:pos x="T4" y="T5"/>
              </a:cxn>
              <a:cxn ang="0">
                <a:pos x="T6" y="T7"/>
              </a:cxn>
              <a:cxn ang="0">
                <a:pos x="T8" y="T9"/>
              </a:cxn>
              <a:cxn ang="0">
                <a:pos x="T10" y="T11"/>
              </a:cxn>
            </a:cxnLst>
            <a:rect l="0" t="0" r="r" b="b"/>
            <a:pathLst>
              <a:path w="854" h="365">
                <a:moveTo>
                  <a:pt x="0" y="365"/>
                </a:moveTo>
                <a:lnTo>
                  <a:pt x="0" y="365"/>
                </a:lnTo>
                <a:lnTo>
                  <a:pt x="854" y="365"/>
                </a:lnTo>
                <a:lnTo>
                  <a:pt x="854"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 name="Freeform 11"/>
          <p:cNvSpPr>
            <a:spLocks/>
          </p:cNvSpPr>
          <p:nvPr userDrawn="1"/>
        </p:nvSpPr>
        <p:spPr bwMode="auto">
          <a:xfrm>
            <a:off x="1903413" y="1519238"/>
            <a:ext cx="1611313" cy="347663"/>
          </a:xfrm>
          <a:custGeom>
            <a:avLst/>
            <a:gdLst>
              <a:gd name="T0" fmla="*/ 0 w 1690"/>
              <a:gd name="T1" fmla="*/ 364 h 364"/>
              <a:gd name="T2" fmla="*/ 0 w 1690"/>
              <a:gd name="T3" fmla="*/ 364 h 364"/>
              <a:gd name="T4" fmla="*/ 1690 w 1690"/>
              <a:gd name="T5" fmla="*/ 364 h 364"/>
              <a:gd name="T6" fmla="*/ 1690 w 1690"/>
              <a:gd name="T7" fmla="*/ 0 h 364"/>
              <a:gd name="T8" fmla="*/ 0 w 1690"/>
              <a:gd name="T9" fmla="*/ 0 h 364"/>
              <a:gd name="T10" fmla="*/ 0 w 1690"/>
              <a:gd name="T11" fmla="*/ 364 h 364"/>
            </a:gdLst>
            <a:ahLst/>
            <a:cxnLst>
              <a:cxn ang="0">
                <a:pos x="T0" y="T1"/>
              </a:cxn>
              <a:cxn ang="0">
                <a:pos x="T2" y="T3"/>
              </a:cxn>
              <a:cxn ang="0">
                <a:pos x="T4" y="T5"/>
              </a:cxn>
              <a:cxn ang="0">
                <a:pos x="T6" y="T7"/>
              </a:cxn>
              <a:cxn ang="0">
                <a:pos x="T8" y="T9"/>
              </a:cxn>
              <a:cxn ang="0">
                <a:pos x="T10" y="T11"/>
              </a:cxn>
            </a:cxnLst>
            <a:rect l="0" t="0" r="r" b="b"/>
            <a:pathLst>
              <a:path w="1690" h="364">
                <a:moveTo>
                  <a:pt x="0" y="364"/>
                </a:moveTo>
                <a:lnTo>
                  <a:pt x="0" y="364"/>
                </a:lnTo>
                <a:lnTo>
                  <a:pt x="1690" y="364"/>
                </a:lnTo>
                <a:lnTo>
                  <a:pt x="1690" y="0"/>
                </a:lnTo>
                <a:lnTo>
                  <a:pt x="0" y="0"/>
                </a:lnTo>
                <a:lnTo>
                  <a:pt x="0" y="36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 name="Freeform 12"/>
          <p:cNvSpPr>
            <a:spLocks/>
          </p:cNvSpPr>
          <p:nvPr userDrawn="1"/>
        </p:nvSpPr>
        <p:spPr bwMode="auto">
          <a:xfrm>
            <a:off x="457200" y="1519238"/>
            <a:ext cx="328613" cy="608013"/>
          </a:xfrm>
          <a:custGeom>
            <a:avLst/>
            <a:gdLst>
              <a:gd name="T0" fmla="*/ 0 w 345"/>
              <a:gd name="T1" fmla="*/ 637 h 637"/>
              <a:gd name="T2" fmla="*/ 0 w 345"/>
              <a:gd name="T3" fmla="*/ 637 h 637"/>
              <a:gd name="T4" fmla="*/ 345 w 345"/>
              <a:gd name="T5" fmla="*/ 637 h 637"/>
              <a:gd name="T6" fmla="*/ 345 w 345"/>
              <a:gd name="T7" fmla="*/ 0 h 637"/>
              <a:gd name="T8" fmla="*/ 0 w 345"/>
              <a:gd name="T9" fmla="*/ 0 h 637"/>
              <a:gd name="T10" fmla="*/ 0 w 345"/>
              <a:gd name="T11" fmla="*/ 637 h 637"/>
            </a:gdLst>
            <a:ahLst/>
            <a:cxnLst>
              <a:cxn ang="0">
                <a:pos x="T0" y="T1"/>
              </a:cxn>
              <a:cxn ang="0">
                <a:pos x="T2" y="T3"/>
              </a:cxn>
              <a:cxn ang="0">
                <a:pos x="T4" y="T5"/>
              </a:cxn>
              <a:cxn ang="0">
                <a:pos x="T6" y="T7"/>
              </a:cxn>
              <a:cxn ang="0">
                <a:pos x="T8" y="T9"/>
              </a:cxn>
              <a:cxn ang="0">
                <a:pos x="T10" y="T11"/>
              </a:cxn>
            </a:cxnLst>
            <a:rect l="0" t="0" r="r" b="b"/>
            <a:pathLst>
              <a:path w="345" h="637">
                <a:moveTo>
                  <a:pt x="0" y="637"/>
                </a:moveTo>
                <a:lnTo>
                  <a:pt x="0" y="637"/>
                </a:lnTo>
                <a:lnTo>
                  <a:pt x="345" y="637"/>
                </a:lnTo>
                <a:lnTo>
                  <a:pt x="345" y="0"/>
                </a:lnTo>
                <a:lnTo>
                  <a:pt x="0" y="0"/>
                </a:lnTo>
                <a:lnTo>
                  <a:pt x="0" y="63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8" name="Text Placeholder 5"/>
          <p:cNvSpPr>
            <a:spLocks noGrp="1"/>
          </p:cNvSpPr>
          <p:nvPr>
            <p:ph type="body" sz="quarter" idx="12" hasCustomPrompt="1"/>
          </p:nvPr>
        </p:nvSpPr>
        <p:spPr>
          <a:xfrm>
            <a:off x="7170738" y="457200"/>
            <a:ext cx="1527175" cy="285750"/>
          </a:xfrm>
        </p:spPr>
        <p:txBody>
          <a:bodyPr/>
          <a:lstStyle>
            <a:lvl1pPr algn="r">
              <a:defRPr sz="1200" b="0"/>
            </a:lvl1pPr>
            <a:lvl2pPr>
              <a:defRPr sz="1200" b="0"/>
            </a:lvl2pPr>
            <a:lvl3pPr>
              <a:defRPr sz="1200" b="0"/>
            </a:lvl3pPr>
            <a:lvl4pPr>
              <a:defRPr sz="1200" b="0"/>
            </a:lvl4pPr>
            <a:lvl5pPr>
              <a:defRPr sz="1200" b="0"/>
            </a:lvl5pPr>
          </a:lstStyle>
          <a:p>
            <a:pPr lvl="0"/>
            <a:r>
              <a:rPr lang="en-US" dirty="0" smtClean="0"/>
              <a:t>Insert Date</a:t>
            </a:r>
          </a:p>
        </p:txBody>
      </p:sp>
    </p:spTree>
    <p:extLst>
      <p:ext uri="{BB962C8B-B14F-4D97-AF65-F5344CB8AC3E}">
        <p14:creationId xmlns:p14="http://schemas.microsoft.com/office/powerpoint/2010/main" val="293521052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brand Title Whit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553200" cy="307777"/>
          </a:xfrm>
        </p:spPr>
        <p:txBody>
          <a:bodyPr>
            <a:noAutofit/>
          </a:bodyPr>
          <a:lstStyle/>
          <a:p>
            <a:r>
              <a:rPr lang="en-US" smtClean="0"/>
              <a:t>Click to edit Master title style</a:t>
            </a:r>
            <a:endParaRPr lang="en-US" dirty="0"/>
          </a:p>
        </p:txBody>
      </p:sp>
      <p:sp>
        <p:nvSpPr>
          <p:cNvPr id="4" name="Footer Placeholder 3 Copyright"/>
          <p:cNvSpPr>
            <a:spLocks noGrp="1"/>
          </p:cNvSpPr>
          <p:nvPr>
            <p:ph type="ftr" sz="quarter" idx="11"/>
          </p:nvPr>
        </p:nvSpPr>
        <p:spPr>
          <a:xfrm>
            <a:off x="457200" y="6400800"/>
            <a:ext cx="2410255" cy="92333"/>
          </a:xfrm>
        </p:spPr>
        <p:txBody>
          <a:bodyPr/>
          <a:lstStyle/>
          <a:p>
            <a:r>
              <a:rPr lang="en-GB" smtClean="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sp>
        <p:nvSpPr>
          <p:cNvPr id="7" name="Text Placeholder 2"/>
          <p:cNvSpPr>
            <a:spLocks noGrp="1"/>
          </p:cNvSpPr>
          <p:nvPr>
            <p:ph idx="1" hasCustomPrompt="1"/>
          </p:nvPr>
        </p:nvSpPr>
        <p:spPr>
          <a:xfrm>
            <a:off x="457200" y="804672"/>
            <a:ext cx="6553200" cy="276999"/>
          </a:xfrm>
          <a:prstGeom prst="rect">
            <a:avLst/>
          </a:prstGeom>
        </p:spPr>
        <p:txBody>
          <a:bodyPr vert="horz" wrap="square" lIns="0" tIns="0" rIns="0" bIns="0" rtlCol="0">
            <a:noAutofit/>
          </a:bodyPr>
          <a:lstStyle>
            <a:lvl1pPr>
              <a:defRPr sz="1750" b="0"/>
            </a:lvl1pPr>
          </a:lstStyle>
          <a:p>
            <a:pPr lvl="0"/>
            <a:r>
              <a:rPr lang="en-US" dirty="0" smtClean="0"/>
              <a:t>Click to edit Master text styles</a:t>
            </a:r>
            <a:endParaRPr lang="en-US" dirty="0"/>
          </a:p>
        </p:txBody>
      </p:sp>
      <p:pic>
        <p:nvPicPr>
          <p:cNvPr id="8" name="Picture 7"/>
          <p:cNvPicPr>
            <a:picLocks noChangeAspect="1"/>
          </p:cNvPicPr>
          <p:nvPr userDrawn="1"/>
        </p:nvPicPr>
        <p:blipFill>
          <a:blip r:embed="rId2" cstate="print"/>
          <a:stretch>
            <a:fillRect/>
          </a:stretch>
        </p:blipFill>
        <p:spPr>
          <a:xfrm>
            <a:off x="5877560" y="6195724"/>
            <a:ext cx="3022600" cy="584200"/>
          </a:xfrm>
          <a:prstGeom prst="rect">
            <a:avLst/>
          </a:prstGeom>
        </p:spPr>
      </p:pic>
      <p:sp>
        <p:nvSpPr>
          <p:cNvPr id="10" name="Freeform 5"/>
          <p:cNvSpPr>
            <a:spLocks/>
          </p:cNvSpPr>
          <p:nvPr userDrawn="1"/>
        </p:nvSpPr>
        <p:spPr bwMode="auto">
          <a:xfrm>
            <a:off x="457200" y="2933700"/>
            <a:ext cx="3643313" cy="1449388"/>
          </a:xfrm>
          <a:custGeom>
            <a:avLst/>
            <a:gdLst>
              <a:gd name="T0" fmla="*/ 0 w 3820"/>
              <a:gd name="T1" fmla="*/ 1517 h 1517"/>
              <a:gd name="T2" fmla="*/ 0 w 3820"/>
              <a:gd name="T3" fmla="*/ 1517 h 1517"/>
              <a:gd name="T4" fmla="*/ 3820 w 3820"/>
              <a:gd name="T5" fmla="*/ 1517 h 1517"/>
              <a:gd name="T6" fmla="*/ 3820 w 3820"/>
              <a:gd name="T7" fmla="*/ 0 h 1517"/>
              <a:gd name="T8" fmla="*/ 0 w 3820"/>
              <a:gd name="T9" fmla="*/ 0 h 1517"/>
              <a:gd name="T10" fmla="*/ 0 w 3820"/>
              <a:gd name="T11" fmla="*/ 1517 h 1517"/>
            </a:gdLst>
            <a:ahLst/>
            <a:cxnLst>
              <a:cxn ang="0">
                <a:pos x="T0" y="T1"/>
              </a:cxn>
              <a:cxn ang="0">
                <a:pos x="T2" y="T3"/>
              </a:cxn>
              <a:cxn ang="0">
                <a:pos x="T4" y="T5"/>
              </a:cxn>
              <a:cxn ang="0">
                <a:pos x="T6" y="T7"/>
              </a:cxn>
              <a:cxn ang="0">
                <a:pos x="T8" y="T9"/>
              </a:cxn>
              <a:cxn ang="0">
                <a:pos x="T10" y="T11"/>
              </a:cxn>
            </a:cxnLst>
            <a:rect l="0" t="0" r="r" b="b"/>
            <a:pathLst>
              <a:path w="3820" h="1517">
                <a:moveTo>
                  <a:pt x="0" y="1517"/>
                </a:moveTo>
                <a:lnTo>
                  <a:pt x="0" y="1517"/>
                </a:lnTo>
                <a:lnTo>
                  <a:pt x="3820" y="1517"/>
                </a:lnTo>
                <a:lnTo>
                  <a:pt x="382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 name="Freeform 6"/>
          <p:cNvSpPr>
            <a:spLocks/>
          </p:cNvSpPr>
          <p:nvPr userDrawn="1"/>
        </p:nvSpPr>
        <p:spPr bwMode="auto">
          <a:xfrm>
            <a:off x="8353425" y="2933700"/>
            <a:ext cx="344488" cy="1449388"/>
          </a:xfrm>
          <a:custGeom>
            <a:avLst/>
            <a:gdLst>
              <a:gd name="T0" fmla="*/ 0 w 360"/>
              <a:gd name="T1" fmla="*/ 1517 h 1517"/>
              <a:gd name="T2" fmla="*/ 0 w 360"/>
              <a:gd name="T3" fmla="*/ 1517 h 1517"/>
              <a:gd name="T4" fmla="*/ 360 w 360"/>
              <a:gd name="T5" fmla="*/ 1517 h 1517"/>
              <a:gd name="T6" fmla="*/ 360 w 360"/>
              <a:gd name="T7" fmla="*/ 0 h 1517"/>
              <a:gd name="T8" fmla="*/ 0 w 360"/>
              <a:gd name="T9" fmla="*/ 0 h 1517"/>
              <a:gd name="T10" fmla="*/ 0 w 360"/>
              <a:gd name="T11" fmla="*/ 1517 h 1517"/>
            </a:gdLst>
            <a:ahLst/>
            <a:cxnLst>
              <a:cxn ang="0">
                <a:pos x="T0" y="T1"/>
              </a:cxn>
              <a:cxn ang="0">
                <a:pos x="T2" y="T3"/>
              </a:cxn>
              <a:cxn ang="0">
                <a:pos x="T4" y="T5"/>
              </a:cxn>
              <a:cxn ang="0">
                <a:pos x="T6" y="T7"/>
              </a:cxn>
              <a:cxn ang="0">
                <a:pos x="T8" y="T9"/>
              </a:cxn>
              <a:cxn ang="0">
                <a:pos x="T10" y="T11"/>
              </a:cxn>
            </a:cxnLst>
            <a:rect l="0" t="0" r="r" b="b"/>
            <a:pathLst>
              <a:path w="360" h="1517">
                <a:moveTo>
                  <a:pt x="0" y="1517"/>
                </a:moveTo>
                <a:lnTo>
                  <a:pt x="0" y="1517"/>
                </a:lnTo>
                <a:lnTo>
                  <a:pt x="360" y="1517"/>
                </a:lnTo>
                <a:lnTo>
                  <a:pt x="36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 name="Freeform 7"/>
          <p:cNvSpPr>
            <a:spLocks/>
          </p:cNvSpPr>
          <p:nvPr userDrawn="1"/>
        </p:nvSpPr>
        <p:spPr bwMode="auto">
          <a:xfrm>
            <a:off x="4851400" y="2933700"/>
            <a:ext cx="2674938" cy="733425"/>
          </a:xfrm>
          <a:custGeom>
            <a:avLst/>
            <a:gdLst>
              <a:gd name="T0" fmla="*/ 0 w 2804"/>
              <a:gd name="T1" fmla="*/ 768 h 768"/>
              <a:gd name="T2" fmla="*/ 0 w 2804"/>
              <a:gd name="T3" fmla="*/ 768 h 768"/>
              <a:gd name="T4" fmla="*/ 2804 w 2804"/>
              <a:gd name="T5" fmla="*/ 768 h 768"/>
              <a:gd name="T6" fmla="*/ 2804 w 2804"/>
              <a:gd name="T7" fmla="*/ 0 h 768"/>
              <a:gd name="T8" fmla="*/ 0 w 2804"/>
              <a:gd name="T9" fmla="*/ 0 h 768"/>
              <a:gd name="T10" fmla="*/ 0 w 2804"/>
              <a:gd name="T11" fmla="*/ 768 h 768"/>
            </a:gdLst>
            <a:ahLst/>
            <a:cxnLst>
              <a:cxn ang="0">
                <a:pos x="T0" y="T1"/>
              </a:cxn>
              <a:cxn ang="0">
                <a:pos x="T2" y="T3"/>
              </a:cxn>
              <a:cxn ang="0">
                <a:pos x="T4" y="T5"/>
              </a:cxn>
              <a:cxn ang="0">
                <a:pos x="T6" y="T7"/>
              </a:cxn>
              <a:cxn ang="0">
                <a:pos x="T8" y="T9"/>
              </a:cxn>
              <a:cxn ang="0">
                <a:pos x="T10" y="T11"/>
              </a:cxn>
            </a:cxnLst>
            <a:rect l="0" t="0" r="r" b="b"/>
            <a:pathLst>
              <a:path w="2804" h="768">
                <a:moveTo>
                  <a:pt x="0" y="768"/>
                </a:moveTo>
                <a:lnTo>
                  <a:pt x="0" y="768"/>
                </a:lnTo>
                <a:lnTo>
                  <a:pt x="2804" y="768"/>
                </a:lnTo>
                <a:lnTo>
                  <a:pt x="2804" y="0"/>
                </a:lnTo>
                <a:lnTo>
                  <a:pt x="0" y="0"/>
                </a:lnTo>
                <a:lnTo>
                  <a:pt x="0" y="76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 name="Freeform 8"/>
          <p:cNvSpPr>
            <a:spLocks/>
          </p:cNvSpPr>
          <p:nvPr userDrawn="1"/>
        </p:nvSpPr>
        <p:spPr bwMode="auto">
          <a:xfrm>
            <a:off x="5383213" y="1519238"/>
            <a:ext cx="1062038" cy="731838"/>
          </a:xfrm>
          <a:custGeom>
            <a:avLst/>
            <a:gdLst>
              <a:gd name="T0" fmla="*/ 0 w 1114"/>
              <a:gd name="T1" fmla="*/ 767 h 767"/>
              <a:gd name="T2" fmla="*/ 0 w 1114"/>
              <a:gd name="T3" fmla="*/ 767 h 767"/>
              <a:gd name="T4" fmla="*/ 1114 w 1114"/>
              <a:gd name="T5" fmla="*/ 767 h 767"/>
              <a:gd name="T6" fmla="*/ 1114 w 1114"/>
              <a:gd name="T7" fmla="*/ 0 h 767"/>
              <a:gd name="T8" fmla="*/ 0 w 1114"/>
              <a:gd name="T9" fmla="*/ 0 h 767"/>
              <a:gd name="T10" fmla="*/ 0 w 1114"/>
              <a:gd name="T11" fmla="*/ 767 h 767"/>
            </a:gdLst>
            <a:ahLst/>
            <a:cxnLst>
              <a:cxn ang="0">
                <a:pos x="T0" y="T1"/>
              </a:cxn>
              <a:cxn ang="0">
                <a:pos x="T2" y="T3"/>
              </a:cxn>
              <a:cxn ang="0">
                <a:pos x="T4" y="T5"/>
              </a:cxn>
              <a:cxn ang="0">
                <a:pos x="T6" y="T7"/>
              </a:cxn>
              <a:cxn ang="0">
                <a:pos x="T8" y="T9"/>
              </a:cxn>
              <a:cxn ang="0">
                <a:pos x="T10" y="T11"/>
              </a:cxn>
            </a:cxnLst>
            <a:rect l="0" t="0" r="r" b="b"/>
            <a:pathLst>
              <a:path w="1114" h="767">
                <a:moveTo>
                  <a:pt x="0" y="767"/>
                </a:moveTo>
                <a:lnTo>
                  <a:pt x="0" y="767"/>
                </a:lnTo>
                <a:lnTo>
                  <a:pt x="1114" y="767"/>
                </a:lnTo>
                <a:lnTo>
                  <a:pt x="1114" y="0"/>
                </a:lnTo>
                <a:lnTo>
                  <a:pt x="0" y="0"/>
                </a:lnTo>
                <a:lnTo>
                  <a:pt x="0" y="7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 name="Freeform 9"/>
          <p:cNvSpPr>
            <a:spLocks/>
          </p:cNvSpPr>
          <p:nvPr userDrawn="1"/>
        </p:nvSpPr>
        <p:spPr bwMode="auto">
          <a:xfrm>
            <a:off x="5383213" y="5464175"/>
            <a:ext cx="2874963" cy="349250"/>
          </a:xfrm>
          <a:custGeom>
            <a:avLst/>
            <a:gdLst>
              <a:gd name="T0" fmla="*/ 0 w 3015"/>
              <a:gd name="T1" fmla="*/ 365 h 365"/>
              <a:gd name="T2" fmla="*/ 0 w 3015"/>
              <a:gd name="T3" fmla="*/ 365 h 365"/>
              <a:gd name="T4" fmla="*/ 3015 w 3015"/>
              <a:gd name="T5" fmla="*/ 365 h 365"/>
              <a:gd name="T6" fmla="*/ 3015 w 3015"/>
              <a:gd name="T7" fmla="*/ 0 h 365"/>
              <a:gd name="T8" fmla="*/ 0 w 3015"/>
              <a:gd name="T9" fmla="*/ 0 h 365"/>
              <a:gd name="T10" fmla="*/ 0 w 3015"/>
              <a:gd name="T11" fmla="*/ 365 h 365"/>
            </a:gdLst>
            <a:ahLst/>
            <a:cxnLst>
              <a:cxn ang="0">
                <a:pos x="T0" y="T1"/>
              </a:cxn>
              <a:cxn ang="0">
                <a:pos x="T2" y="T3"/>
              </a:cxn>
              <a:cxn ang="0">
                <a:pos x="T4" y="T5"/>
              </a:cxn>
              <a:cxn ang="0">
                <a:pos x="T6" y="T7"/>
              </a:cxn>
              <a:cxn ang="0">
                <a:pos x="T8" y="T9"/>
              </a:cxn>
              <a:cxn ang="0">
                <a:pos x="T10" y="T11"/>
              </a:cxn>
            </a:cxnLst>
            <a:rect l="0" t="0" r="r" b="b"/>
            <a:pathLst>
              <a:path w="3015" h="365">
                <a:moveTo>
                  <a:pt x="0" y="365"/>
                </a:moveTo>
                <a:lnTo>
                  <a:pt x="0" y="365"/>
                </a:lnTo>
                <a:lnTo>
                  <a:pt x="3015" y="365"/>
                </a:lnTo>
                <a:lnTo>
                  <a:pt x="3015"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 name="Freeform 10"/>
          <p:cNvSpPr>
            <a:spLocks/>
          </p:cNvSpPr>
          <p:nvPr userDrawn="1"/>
        </p:nvSpPr>
        <p:spPr bwMode="auto">
          <a:xfrm>
            <a:off x="457200" y="5464175"/>
            <a:ext cx="814388" cy="349250"/>
          </a:xfrm>
          <a:custGeom>
            <a:avLst/>
            <a:gdLst>
              <a:gd name="T0" fmla="*/ 0 w 854"/>
              <a:gd name="T1" fmla="*/ 365 h 365"/>
              <a:gd name="T2" fmla="*/ 0 w 854"/>
              <a:gd name="T3" fmla="*/ 365 h 365"/>
              <a:gd name="T4" fmla="*/ 854 w 854"/>
              <a:gd name="T5" fmla="*/ 365 h 365"/>
              <a:gd name="T6" fmla="*/ 854 w 854"/>
              <a:gd name="T7" fmla="*/ 0 h 365"/>
              <a:gd name="T8" fmla="*/ 0 w 854"/>
              <a:gd name="T9" fmla="*/ 0 h 365"/>
              <a:gd name="T10" fmla="*/ 0 w 854"/>
              <a:gd name="T11" fmla="*/ 365 h 365"/>
            </a:gdLst>
            <a:ahLst/>
            <a:cxnLst>
              <a:cxn ang="0">
                <a:pos x="T0" y="T1"/>
              </a:cxn>
              <a:cxn ang="0">
                <a:pos x="T2" y="T3"/>
              </a:cxn>
              <a:cxn ang="0">
                <a:pos x="T4" y="T5"/>
              </a:cxn>
              <a:cxn ang="0">
                <a:pos x="T6" y="T7"/>
              </a:cxn>
              <a:cxn ang="0">
                <a:pos x="T8" y="T9"/>
              </a:cxn>
              <a:cxn ang="0">
                <a:pos x="T10" y="T11"/>
              </a:cxn>
            </a:cxnLst>
            <a:rect l="0" t="0" r="r" b="b"/>
            <a:pathLst>
              <a:path w="854" h="365">
                <a:moveTo>
                  <a:pt x="0" y="365"/>
                </a:moveTo>
                <a:lnTo>
                  <a:pt x="0" y="365"/>
                </a:lnTo>
                <a:lnTo>
                  <a:pt x="854" y="365"/>
                </a:lnTo>
                <a:lnTo>
                  <a:pt x="854"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 name="Freeform 11"/>
          <p:cNvSpPr>
            <a:spLocks/>
          </p:cNvSpPr>
          <p:nvPr userDrawn="1"/>
        </p:nvSpPr>
        <p:spPr bwMode="auto">
          <a:xfrm>
            <a:off x="1903413" y="1519238"/>
            <a:ext cx="1611313" cy="347663"/>
          </a:xfrm>
          <a:custGeom>
            <a:avLst/>
            <a:gdLst>
              <a:gd name="T0" fmla="*/ 0 w 1690"/>
              <a:gd name="T1" fmla="*/ 364 h 364"/>
              <a:gd name="T2" fmla="*/ 0 w 1690"/>
              <a:gd name="T3" fmla="*/ 364 h 364"/>
              <a:gd name="T4" fmla="*/ 1690 w 1690"/>
              <a:gd name="T5" fmla="*/ 364 h 364"/>
              <a:gd name="T6" fmla="*/ 1690 w 1690"/>
              <a:gd name="T7" fmla="*/ 0 h 364"/>
              <a:gd name="T8" fmla="*/ 0 w 1690"/>
              <a:gd name="T9" fmla="*/ 0 h 364"/>
              <a:gd name="T10" fmla="*/ 0 w 1690"/>
              <a:gd name="T11" fmla="*/ 364 h 364"/>
            </a:gdLst>
            <a:ahLst/>
            <a:cxnLst>
              <a:cxn ang="0">
                <a:pos x="T0" y="T1"/>
              </a:cxn>
              <a:cxn ang="0">
                <a:pos x="T2" y="T3"/>
              </a:cxn>
              <a:cxn ang="0">
                <a:pos x="T4" y="T5"/>
              </a:cxn>
              <a:cxn ang="0">
                <a:pos x="T6" y="T7"/>
              </a:cxn>
              <a:cxn ang="0">
                <a:pos x="T8" y="T9"/>
              </a:cxn>
              <a:cxn ang="0">
                <a:pos x="T10" y="T11"/>
              </a:cxn>
            </a:cxnLst>
            <a:rect l="0" t="0" r="r" b="b"/>
            <a:pathLst>
              <a:path w="1690" h="364">
                <a:moveTo>
                  <a:pt x="0" y="364"/>
                </a:moveTo>
                <a:lnTo>
                  <a:pt x="0" y="364"/>
                </a:lnTo>
                <a:lnTo>
                  <a:pt x="1690" y="364"/>
                </a:lnTo>
                <a:lnTo>
                  <a:pt x="1690" y="0"/>
                </a:lnTo>
                <a:lnTo>
                  <a:pt x="0" y="0"/>
                </a:lnTo>
                <a:lnTo>
                  <a:pt x="0" y="36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 name="Freeform 12"/>
          <p:cNvSpPr>
            <a:spLocks/>
          </p:cNvSpPr>
          <p:nvPr userDrawn="1"/>
        </p:nvSpPr>
        <p:spPr bwMode="auto">
          <a:xfrm>
            <a:off x="457200" y="1519238"/>
            <a:ext cx="328613" cy="608013"/>
          </a:xfrm>
          <a:custGeom>
            <a:avLst/>
            <a:gdLst>
              <a:gd name="T0" fmla="*/ 0 w 345"/>
              <a:gd name="T1" fmla="*/ 637 h 637"/>
              <a:gd name="T2" fmla="*/ 0 w 345"/>
              <a:gd name="T3" fmla="*/ 637 h 637"/>
              <a:gd name="T4" fmla="*/ 345 w 345"/>
              <a:gd name="T5" fmla="*/ 637 h 637"/>
              <a:gd name="T6" fmla="*/ 345 w 345"/>
              <a:gd name="T7" fmla="*/ 0 h 637"/>
              <a:gd name="T8" fmla="*/ 0 w 345"/>
              <a:gd name="T9" fmla="*/ 0 h 637"/>
              <a:gd name="T10" fmla="*/ 0 w 345"/>
              <a:gd name="T11" fmla="*/ 637 h 637"/>
            </a:gdLst>
            <a:ahLst/>
            <a:cxnLst>
              <a:cxn ang="0">
                <a:pos x="T0" y="T1"/>
              </a:cxn>
              <a:cxn ang="0">
                <a:pos x="T2" y="T3"/>
              </a:cxn>
              <a:cxn ang="0">
                <a:pos x="T4" y="T5"/>
              </a:cxn>
              <a:cxn ang="0">
                <a:pos x="T6" y="T7"/>
              </a:cxn>
              <a:cxn ang="0">
                <a:pos x="T8" y="T9"/>
              </a:cxn>
              <a:cxn ang="0">
                <a:pos x="T10" y="T11"/>
              </a:cxn>
            </a:cxnLst>
            <a:rect l="0" t="0" r="r" b="b"/>
            <a:pathLst>
              <a:path w="345" h="637">
                <a:moveTo>
                  <a:pt x="0" y="637"/>
                </a:moveTo>
                <a:lnTo>
                  <a:pt x="0" y="637"/>
                </a:lnTo>
                <a:lnTo>
                  <a:pt x="345" y="637"/>
                </a:lnTo>
                <a:lnTo>
                  <a:pt x="345" y="0"/>
                </a:lnTo>
                <a:lnTo>
                  <a:pt x="0" y="0"/>
                </a:lnTo>
                <a:lnTo>
                  <a:pt x="0" y="63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cxnSp>
        <p:nvCxnSpPr>
          <p:cNvPr id="19" name="Straight Connector 18"/>
          <p:cNvCxnSpPr/>
          <p:nvPr userDrawn="1"/>
        </p:nvCxnSpPr>
        <p:spPr>
          <a:xfrm>
            <a:off x="5890054" y="6252519"/>
            <a:ext cx="0" cy="4777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p:cNvSpPr>
            <a:spLocks noGrp="1"/>
          </p:cNvSpPr>
          <p:nvPr>
            <p:ph type="pic" sz="quarter" idx="13" hasCustomPrompt="1"/>
          </p:nvPr>
        </p:nvSpPr>
        <p:spPr>
          <a:xfrm>
            <a:off x="3247806" y="6252519"/>
            <a:ext cx="2466975" cy="436690"/>
          </a:xfrm>
        </p:spPr>
        <p:txBody>
          <a:bodyPr anchor="ctr" anchorCtr="0"/>
          <a:lstStyle>
            <a:lvl1pPr algn="ctr">
              <a:defRPr/>
            </a:lvl1pPr>
          </a:lstStyle>
          <a:p>
            <a:r>
              <a:rPr lang="en-US" dirty="0" smtClean="0"/>
              <a:t>Click to insert cobrand logo</a:t>
            </a:r>
            <a:endParaRPr lang="en-US" dirty="0"/>
          </a:p>
        </p:txBody>
      </p:sp>
      <p:sp>
        <p:nvSpPr>
          <p:cNvPr id="18" name="Text Placeholder 5"/>
          <p:cNvSpPr>
            <a:spLocks noGrp="1"/>
          </p:cNvSpPr>
          <p:nvPr>
            <p:ph type="body" sz="quarter" idx="12" hasCustomPrompt="1"/>
          </p:nvPr>
        </p:nvSpPr>
        <p:spPr>
          <a:xfrm>
            <a:off x="7170738" y="457200"/>
            <a:ext cx="1527175" cy="285750"/>
          </a:xfrm>
        </p:spPr>
        <p:txBody>
          <a:bodyPr/>
          <a:lstStyle>
            <a:lvl1pPr algn="r">
              <a:defRPr sz="1200" b="0"/>
            </a:lvl1pPr>
            <a:lvl2pPr>
              <a:defRPr sz="1200" b="0"/>
            </a:lvl2pPr>
            <a:lvl3pPr>
              <a:defRPr sz="1200" b="0"/>
            </a:lvl3pPr>
            <a:lvl4pPr>
              <a:defRPr sz="1200" b="0"/>
            </a:lvl4pPr>
            <a:lvl5pPr>
              <a:defRPr sz="1200" b="0"/>
            </a:lvl5pPr>
          </a:lstStyle>
          <a:p>
            <a:pPr lvl="0"/>
            <a:r>
              <a:rPr lang="en-US" dirty="0" smtClean="0"/>
              <a:t>Insert Date</a:t>
            </a:r>
          </a:p>
        </p:txBody>
      </p:sp>
    </p:spTree>
    <p:extLst>
      <p:ext uri="{BB962C8B-B14F-4D97-AF65-F5344CB8AC3E}">
        <p14:creationId xmlns:p14="http://schemas.microsoft.com/office/powerpoint/2010/main" val="107539928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228600" y="228600"/>
            <a:ext cx="5751576" cy="1947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20" name="Text Placeholder 5"/>
          <p:cNvSpPr>
            <a:spLocks noGrp="1"/>
          </p:cNvSpPr>
          <p:nvPr>
            <p:ph type="body" sz="quarter" idx="12" hasCustomPrompt="1"/>
          </p:nvPr>
        </p:nvSpPr>
        <p:spPr>
          <a:xfrm>
            <a:off x="466056" y="1811080"/>
            <a:ext cx="1527175" cy="285750"/>
          </a:xfrm>
        </p:spPr>
        <p:txBody>
          <a:bodyPr/>
          <a:lstStyle>
            <a:lvl1pPr algn="l">
              <a:defRPr sz="1200" b="0"/>
            </a:lvl1pPr>
            <a:lvl2pPr>
              <a:defRPr sz="1200" b="0"/>
            </a:lvl2pPr>
            <a:lvl3pPr>
              <a:defRPr sz="1200" b="0"/>
            </a:lvl3pPr>
            <a:lvl4pPr>
              <a:defRPr sz="1200" b="0"/>
            </a:lvl4pPr>
            <a:lvl5pPr>
              <a:defRPr sz="1200" b="0"/>
            </a:lvl5pPr>
          </a:lstStyle>
          <a:p>
            <a:pPr lvl="0"/>
            <a:r>
              <a:rPr lang="en-US" dirty="0" smtClean="0"/>
              <a:t>Insert Date</a:t>
            </a:r>
          </a:p>
        </p:txBody>
      </p:sp>
      <p:sp>
        <p:nvSpPr>
          <p:cNvPr id="19" name="Rectangle 18"/>
          <p:cNvSpPr/>
          <p:nvPr userDrawn="1"/>
        </p:nvSpPr>
        <p:spPr>
          <a:xfrm>
            <a:off x="0" y="6280484"/>
            <a:ext cx="9144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hasCustomPrompt="1"/>
          </p:nvPr>
        </p:nvSpPr>
        <p:spPr>
          <a:xfrm>
            <a:off x="457200" y="457200"/>
            <a:ext cx="5257800" cy="615553"/>
          </a:xfrm>
        </p:spPr>
        <p:txBody>
          <a:bodyPr>
            <a:noAutofit/>
          </a:bodyPr>
          <a:lstStyle>
            <a:lvl1pPr>
              <a:defRPr/>
            </a:lvl1pPr>
          </a:lstStyle>
          <a:p>
            <a:r>
              <a:rPr lang="en-US" dirty="0" smtClean="0"/>
              <a:t>Click to edit Master title style</a:t>
            </a:r>
            <a:br>
              <a:rPr lang="en-US" dirty="0" smtClean="0"/>
            </a:br>
            <a:r>
              <a:rPr lang="en-US" dirty="0" smtClean="0"/>
              <a:t>second line if needed</a:t>
            </a:r>
            <a:endParaRPr lang="en-US" dirty="0"/>
          </a:p>
        </p:txBody>
      </p:sp>
      <p:sp>
        <p:nvSpPr>
          <p:cNvPr id="4" name="Footer Placeholder 3 Copyright"/>
          <p:cNvSpPr>
            <a:spLocks noGrp="1"/>
          </p:cNvSpPr>
          <p:nvPr>
            <p:ph type="ftr" sz="quarter" idx="11"/>
          </p:nvPr>
        </p:nvSpPr>
        <p:spPr/>
        <p:txBody>
          <a:bodyPr/>
          <a:lstStyle/>
          <a:p>
            <a:r>
              <a:rPr lang="en-GB" smtClean="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pic>
        <p:nvPicPr>
          <p:cNvPr id="15" name="Picture 14"/>
          <p:cNvPicPr>
            <a:picLocks noChangeAspect="1"/>
          </p:cNvPicPr>
          <p:nvPr userDrawn="1"/>
        </p:nvPicPr>
        <p:blipFill>
          <a:blip r:embed="rId3" cstate="print"/>
          <a:stretch>
            <a:fillRect/>
          </a:stretch>
        </p:blipFill>
        <p:spPr>
          <a:xfrm>
            <a:off x="5877560" y="6195724"/>
            <a:ext cx="3022600" cy="584200"/>
          </a:xfrm>
          <a:prstGeom prst="rect">
            <a:avLst/>
          </a:prstGeom>
        </p:spPr>
      </p:pic>
      <p:sp>
        <p:nvSpPr>
          <p:cNvPr id="16" name="Text Placeholder 15"/>
          <p:cNvSpPr>
            <a:spLocks noGrp="1"/>
          </p:cNvSpPr>
          <p:nvPr>
            <p:ph type="body" sz="quarter" idx="13"/>
          </p:nvPr>
        </p:nvSpPr>
        <p:spPr>
          <a:xfrm>
            <a:off x="457200" y="1158874"/>
            <a:ext cx="5257800" cy="612648"/>
          </a:xfrm>
          <a:prstGeom prst="rect">
            <a:avLst/>
          </a:prstGeom>
        </p:spPr>
        <p:txBody>
          <a:bodyPr lIns="0" tIns="0" rIns="0" bIns="0">
            <a:noAutofit/>
          </a:bodyPr>
          <a:lstStyle>
            <a:lvl1pPr>
              <a:defRPr sz="1750" b="0"/>
            </a:lvl1pPr>
          </a:lstStyle>
          <a:p>
            <a:pPr lvl="0"/>
            <a:r>
              <a:rPr lang="en-US" smtClean="0"/>
              <a:t>Click to edit Master text styles</a:t>
            </a:r>
          </a:p>
        </p:txBody>
      </p:sp>
      <p:sp>
        <p:nvSpPr>
          <p:cNvPr id="7" name="Freeform 5"/>
          <p:cNvSpPr>
            <a:spLocks/>
          </p:cNvSpPr>
          <p:nvPr userDrawn="1"/>
        </p:nvSpPr>
        <p:spPr bwMode="auto">
          <a:xfrm>
            <a:off x="6948488" y="1597025"/>
            <a:ext cx="1023938"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 name="Freeform 6"/>
          <p:cNvSpPr>
            <a:spLocks/>
          </p:cNvSpPr>
          <p:nvPr userDrawn="1"/>
        </p:nvSpPr>
        <p:spPr bwMode="auto">
          <a:xfrm>
            <a:off x="8421688" y="452438"/>
            <a:ext cx="276225"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 name="Freeform 7"/>
          <p:cNvSpPr>
            <a:spLocks/>
          </p:cNvSpPr>
          <p:nvPr userDrawn="1"/>
        </p:nvSpPr>
        <p:spPr bwMode="auto">
          <a:xfrm>
            <a:off x="7434263" y="3097213"/>
            <a:ext cx="1263650"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 name="Freeform 8"/>
          <p:cNvSpPr>
            <a:spLocks/>
          </p:cNvSpPr>
          <p:nvPr userDrawn="1"/>
        </p:nvSpPr>
        <p:spPr bwMode="auto">
          <a:xfrm>
            <a:off x="7434263" y="5494338"/>
            <a:ext cx="1263650"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 name="Freeform 9"/>
          <p:cNvSpPr>
            <a:spLocks/>
          </p:cNvSpPr>
          <p:nvPr userDrawn="1"/>
        </p:nvSpPr>
        <p:spPr bwMode="auto">
          <a:xfrm>
            <a:off x="457200" y="4027488"/>
            <a:ext cx="8001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 name="Freeform 10"/>
          <p:cNvSpPr>
            <a:spLocks/>
          </p:cNvSpPr>
          <p:nvPr userDrawn="1"/>
        </p:nvSpPr>
        <p:spPr bwMode="auto">
          <a:xfrm>
            <a:off x="4860925" y="5037138"/>
            <a:ext cx="1031875"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8" name="Freeform 11"/>
          <p:cNvSpPr>
            <a:spLocks/>
          </p:cNvSpPr>
          <p:nvPr userDrawn="1"/>
        </p:nvSpPr>
        <p:spPr bwMode="auto">
          <a:xfrm>
            <a:off x="2300288" y="3571875"/>
            <a:ext cx="2074863"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Tree>
    <p:extLst>
      <p:ext uri="{BB962C8B-B14F-4D97-AF65-F5344CB8AC3E}">
        <p14:creationId xmlns:p14="http://schemas.microsoft.com/office/powerpoint/2010/main" val="11480945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hit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553200" cy="307777"/>
          </a:xfrm>
        </p:spPr>
        <p:txBody>
          <a:bodyPr>
            <a:noAutofit/>
          </a:bodyPr>
          <a:lstStyle/>
          <a:p>
            <a:r>
              <a:rPr lang="en-US" smtClean="0"/>
              <a:t>Click to edit Master title style</a:t>
            </a:r>
            <a:endParaRPr lang="en-US" dirty="0"/>
          </a:p>
        </p:txBody>
      </p:sp>
      <p:sp>
        <p:nvSpPr>
          <p:cNvPr id="4" name="Footer Placeholder 3 Copyright"/>
          <p:cNvSpPr>
            <a:spLocks noGrp="1"/>
          </p:cNvSpPr>
          <p:nvPr>
            <p:ph type="ftr" sz="quarter" idx="11"/>
          </p:nvPr>
        </p:nvSpPr>
        <p:spPr/>
        <p:txBody>
          <a:bodyPr/>
          <a:lstStyle/>
          <a:p>
            <a:r>
              <a:rPr lang="en-GB" dirty="0" smtClean="0"/>
              <a:t>© [</a:t>
            </a:r>
            <a:r>
              <a:rPr lang="en-GB" dirty="0" err="1" smtClean="0"/>
              <a:t>yyyy</a:t>
            </a:r>
            <a:r>
              <a:rPr lang="en-GB" dirty="0" smtClean="0"/>
              <a:t>] Willis Towers Watson. All rights reserved.</a:t>
            </a:r>
            <a:endParaRPr lang="en-US" dirty="0"/>
          </a:p>
        </p:txBody>
      </p:sp>
      <p:sp>
        <p:nvSpPr>
          <p:cNvPr id="7" name="Text Placeholder 2"/>
          <p:cNvSpPr>
            <a:spLocks noGrp="1"/>
          </p:cNvSpPr>
          <p:nvPr>
            <p:ph idx="1" hasCustomPrompt="1"/>
          </p:nvPr>
        </p:nvSpPr>
        <p:spPr>
          <a:xfrm>
            <a:off x="457200" y="804672"/>
            <a:ext cx="6553200" cy="276999"/>
          </a:xfrm>
          <a:prstGeom prst="rect">
            <a:avLst/>
          </a:prstGeom>
        </p:spPr>
        <p:txBody>
          <a:bodyPr vert="horz" wrap="square" lIns="0" tIns="0" rIns="0" bIns="0" rtlCol="0">
            <a:noAutofit/>
          </a:bodyPr>
          <a:lstStyle>
            <a:lvl1pPr>
              <a:defRPr sz="1750" b="0"/>
            </a:lvl1pPr>
          </a:lstStyle>
          <a:p>
            <a:pPr lvl="0"/>
            <a:r>
              <a:rPr lang="en-US" dirty="0" smtClean="0"/>
              <a:t>Click to edit Master text styles</a:t>
            </a:r>
            <a:endParaRPr lang="en-US" dirty="0"/>
          </a:p>
        </p:txBody>
      </p:sp>
      <p:pic>
        <p:nvPicPr>
          <p:cNvPr id="8" name="Picture 7"/>
          <p:cNvPicPr>
            <a:picLocks noChangeAspect="1"/>
          </p:cNvPicPr>
          <p:nvPr userDrawn="1"/>
        </p:nvPicPr>
        <p:blipFill>
          <a:blip r:embed="rId2" cstate="print"/>
          <a:stretch>
            <a:fillRect/>
          </a:stretch>
        </p:blipFill>
        <p:spPr>
          <a:xfrm>
            <a:off x="5877560" y="6195724"/>
            <a:ext cx="3022600" cy="584200"/>
          </a:xfrm>
          <a:prstGeom prst="rect">
            <a:avLst/>
          </a:prstGeom>
        </p:spPr>
      </p:pic>
      <p:sp>
        <p:nvSpPr>
          <p:cNvPr id="10" name="Freeform 5"/>
          <p:cNvSpPr>
            <a:spLocks/>
          </p:cNvSpPr>
          <p:nvPr userDrawn="1"/>
        </p:nvSpPr>
        <p:spPr bwMode="auto">
          <a:xfrm>
            <a:off x="457200" y="2933700"/>
            <a:ext cx="3643313" cy="1449388"/>
          </a:xfrm>
          <a:custGeom>
            <a:avLst/>
            <a:gdLst>
              <a:gd name="T0" fmla="*/ 0 w 3820"/>
              <a:gd name="T1" fmla="*/ 1517 h 1517"/>
              <a:gd name="T2" fmla="*/ 0 w 3820"/>
              <a:gd name="T3" fmla="*/ 1517 h 1517"/>
              <a:gd name="T4" fmla="*/ 3820 w 3820"/>
              <a:gd name="T5" fmla="*/ 1517 h 1517"/>
              <a:gd name="T6" fmla="*/ 3820 w 3820"/>
              <a:gd name="T7" fmla="*/ 0 h 1517"/>
              <a:gd name="T8" fmla="*/ 0 w 3820"/>
              <a:gd name="T9" fmla="*/ 0 h 1517"/>
              <a:gd name="T10" fmla="*/ 0 w 3820"/>
              <a:gd name="T11" fmla="*/ 1517 h 1517"/>
            </a:gdLst>
            <a:ahLst/>
            <a:cxnLst>
              <a:cxn ang="0">
                <a:pos x="T0" y="T1"/>
              </a:cxn>
              <a:cxn ang="0">
                <a:pos x="T2" y="T3"/>
              </a:cxn>
              <a:cxn ang="0">
                <a:pos x="T4" y="T5"/>
              </a:cxn>
              <a:cxn ang="0">
                <a:pos x="T6" y="T7"/>
              </a:cxn>
              <a:cxn ang="0">
                <a:pos x="T8" y="T9"/>
              </a:cxn>
              <a:cxn ang="0">
                <a:pos x="T10" y="T11"/>
              </a:cxn>
            </a:cxnLst>
            <a:rect l="0" t="0" r="r" b="b"/>
            <a:pathLst>
              <a:path w="3820" h="1517">
                <a:moveTo>
                  <a:pt x="0" y="1517"/>
                </a:moveTo>
                <a:lnTo>
                  <a:pt x="0" y="1517"/>
                </a:lnTo>
                <a:lnTo>
                  <a:pt x="3820" y="1517"/>
                </a:lnTo>
                <a:lnTo>
                  <a:pt x="382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6"/>
          <p:cNvSpPr>
            <a:spLocks/>
          </p:cNvSpPr>
          <p:nvPr userDrawn="1"/>
        </p:nvSpPr>
        <p:spPr bwMode="auto">
          <a:xfrm>
            <a:off x="8353425" y="2933700"/>
            <a:ext cx="344488" cy="1449388"/>
          </a:xfrm>
          <a:custGeom>
            <a:avLst/>
            <a:gdLst>
              <a:gd name="T0" fmla="*/ 0 w 360"/>
              <a:gd name="T1" fmla="*/ 1517 h 1517"/>
              <a:gd name="T2" fmla="*/ 0 w 360"/>
              <a:gd name="T3" fmla="*/ 1517 h 1517"/>
              <a:gd name="T4" fmla="*/ 360 w 360"/>
              <a:gd name="T5" fmla="*/ 1517 h 1517"/>
              <a:gd name="T6" fmla="*/ 360 w 360"/>
              <a:gd name="T7" fmla="*/ 0 h 1517"/>
              <a:gd name="T8" fmla="*/ 0 w 360"/>
              <a:gd name="T9" fmla="*/ 0 h 1517"/>
              <a:gd name="T10" fmla="*/ 0 w 360"/>
              <a:gd name="T11" fmla="*/ 1517 h 1517"/>
            </a:gdLst>
            <a:ahLst/>
            <a:cxnLst>
              <a:cxn ang="0">
                <a:pos x="T0" y="T1"/>
              </a:cxn>
              <a:cxn ang="0">
                <a:pos x="T2" y="T3"/>
              </a:cxn>
              <a:cxn ang="0">
                <a:pos x="T4" y="T5"/>
              </a:cxn>
              <a:cxn ang="0">
                <a:pos x="T6" y="T7"/>
              </a:cxn>
              <a:cxn ang="0">
                <a:pos x="T8" y="T9"/>
              </a:cxn>
              <a:cxn ang="0">
                <a:pos x="T10" y="T11"/>
              </a:cxn>
            </a:cxnLst>
            <a:rect l="0" t="0" r="r" b="b"/>
            <a:pathLst>
              <a:path w="360" h="1517">
                <a:moveTo>
                  <a:pt x="0" y="1517"/>
                </a:moveTo>
                <a:lnTo>
                  <a:pt x="0" y="1517"/>
                </a:lnTo>
                <a:lnTo>
                  <a:pt x="360" y="1517"/>
                </a:lnTo>
                <a:lnTo>
                  <a:pt x="36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p:cNvSpPr>
          <p:nvPr userDrawn="1"/>
        </p:nvSpPr>
        <p:spPr bwMode="auto">
          <a:xfrm>
            <a:off x="4851400" y="2933700"/>
            <a:ext cx="2674938" cy="733425"/>
          </a:xfrm>
          <a:custGeom>
            <a:avLst/>
            <a:gdLst>
              <a:gd name="T0" fmla="*/ 0 w 2804"/>
              <a:gd name="T1" fmla="*/ 768 h 768"/>
              <a:gd name="T2" fmla="*/ 0 w 2804"/>
              <a:gd name="T3" fmla="*/ 768 h 768"/>
              <a:gd name="T4" fmla="*/ 2804 w 2804"/>
              <a:gd name="T5" fmla="*/ 768 h 768"/>
              <a:gd name="T6" fmla="*/ 2804 w 2804"/>
              <a:gd name="T7" fmla="*/ 0 h 768"/>
              <a:gd name="T8" fmla="*/ 0 w 2804"/>
              <a:gd name="T9" fmla="*/ 0 h 768"/>
              <a:gd name="T10" fmla="*/ 0 w 2804"/>
              <a:gd name="T11" fmla="*/ 768 h 768"/>
            </a:gdLst>
            <a:ahLst/>
            <a:cxnLst>
              <a:cxn ang="0">
                <a:pos x="T0" y="T1"/>
              </a:cxn>
              <a:cxn ang="0">
                <a:pos x="T2" y="T3"/>
              </a:cxn>
              <a:cxn ang="0">
                <a:pos x="T4" y="T5"/>
              </a:cxn>
              <a:cxn ang="0">
                <a:pos x="T6" y="T7"/>
              </a:cxn>
              <a:cxn ang="0">
                <a:pos x="T8" y="T9"/>
              </a:cxn>
              <a:cxn ang="0">
                <a:pos x="T10" y="T11"/>
              </a:cxn>
            </a:cxnLst>
            <a:rect l="0" t="0" r="r" b="b"/>
            <a:pathLst>
              <a:path w="2804" h="768">
                <a:moveTo>
                  <a:pt x="0" y="768"/>
                </a:moveTo>
                <a:lnTo>
                  <a:pt x="0" y="768"/>
                </a:lnTo>
                <a:lnTo>
                  <a:pt x="2804" y="768"/>
                </a:lnTo>
                <a:lnTo>
                  <a:pt x="2804" y="0"/>
                </a:lnTo>
                <a:lnTo>
                  <a:pt x="0" y="0"/>
                </a:lnTo>
                <a:lnTo>
                  <a:pt x="0" y="76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p:cNvSpPr>
          <p:nvPr userDrawn="1"/>
        </p:nvSpPr>
        <p:spPr bwMode="auto">
          <a:xfrm>
            <a:off x="5383213" y="1519238"/>
            <a:ext cx="1062038" cy="731838"/>
          </a:xfrm>
          <a:custGeom>
            <a:avLst/>
            <a:gdLst>
              <a:gd name="T0" fmla="*/ 0 w 1114"/>
              <a:gd name="T1" fmla="*/ 767 h 767"/>
              <a:gd name="T2" fmla="*/ 0 w 1114"/>
              <a:gd name="T3" fmla="*/ 767 h 767"/>
              <a:gd name="T4" fmla="*/ 1114 w 1114"/>
              <a:gd name="T5" fmla="*/ 767 h 767"/>
              <a:gd name="T6" fmla="*/ 1114 w 1114"/>
              <a:gd name="T7" fmla="*/ 0 h 767"/>
              <a:gd name="T8" fmla="*/ 0 w 1114"/>
              <a:gd name="T9" fmla="*/ 0 h 767"/>
              <a:gd name="T10" fmla="*/ 0 w 1114"/>
              <a:gd name="T11" fmla="*/ 767 h 767"/>
            </a:gdLst>
            <a:ahLst/>
            <a:cxnLst>
              <a:cxn ang="0">
                <a:pos x="T0" y="T1"/>
              </a:cxn>
              <a:cxn ang="0">
                <a:pos x="T2" y="T3"/>
              </a:cxn>
              <a:cxn ang="0">
                <a:pos x="T4" y="T5"/>
              </a:cxn>
              <a:cxn ang="0">
                <a:pos x="T6" y="T7"/>
              </a:cxn>
              <a:cxn ang="0">
                <a:pos x="T8" y="T9"/>
              </a:cxn>
              <a:cxn ang="0">
                <a:pos x="T10" y="T11"/>
              </a:cxn>
            </a:cxnLst>
            <a:rect l="0" t="0" r="r" b="b"/>
            <a:pathLst>
              <a:path w="1114" h="767">
                <a:moveTo>
                  <a:pt x="0" y="767"/>
                </a:moveTo>
                <a:lnTo>
                  <a:pt x="0" y="767"/>
                </a:lnTo>
                <a:lnTo>
                  <a:pt x="1114" y="767"/>
                </a:lnTo>
                <a:lnTo>
                  <a:pt x="1114" y="0"/>
                </a:lnTo>
                <a:lnTo>
                  <a:pt x="0" y="0"/>
                </a:lnTo>
                <a:lnTo>
                  <a:pt x="0" y="7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9"/>
          <p:cNvSpPr>
            <a:spLocks/>
          </p:cNvSpPr>
          <p:nvPr userDrawn="1"/>
        </p:nvSpPr>
        <p:spPr bwMode="auto">
          <a:xfrm>
            <a:off x="5383213" y="5464175"/>
            <a:ext cx="2874963" cy="349250"/>
          </a:xfrm>
          <a:custGeom>
            <a:avLst/>
            <a:gdLst>
              <a:gd name="T0" fmla="*/ 0 w 3015"/>
              <a:gd name="T1" fmla="*/ 365 h 365"/>
              <a:gd name="T2" fmla="*/ 0 w 3015"/>
              <a:gd name="T3" fmla="*/ 365 h 365"/>
              <a:gd name="T4" fmla="*/ 3015 w 3015"/>
              <a:gd name="T5" fmla="*/ 365 h 365"/>
              <a:gd name="T6" fmla="*/ 3015 w 3015"/>
              <a:gd name="T7" fmla="*/ 0 h 365"/>
              <a:gd name="T8" fmla="*/ 0 w 3015"/>
              <a:gd name="T9" fmla="*/ 0 h 365"/>
              <a:gd name="T10" fmla="*/ 0 w 3015"/>
              <a:gd name="T11" fmla="*/ 365 h 365"/>
            </a:gdLst>
            <a:ahLst/>
            <a:cxnLst>
              <a:cxn ang="0">
                <a:pos x="T0" y="T1"/>
              </a:cxn>
              <a:cxn ang="0">
                <a:pos x="T2" y="T3"/>
              </a:cxn>
              <a:cxn ang="0">
                <a:pos x="T4" y="T5"/>
              </a:cxn>
              <a:cxn ang="0">
                <a:pos x="T6" y="T7"/>
              </a:cxn>
              <a:cxn ang="0">
                <a:pos x="T8" y="T9"/>
              </a:cxn>
              <a:cxn ang="0">
                <a:pos x="T10" y="T11"/>
              </a:cxn>
            </a:cxnLst>
            <a:rect l="0" t="0" r="r" b="b"/>
            <a:pathLst>
              <a:path w="3015" h="365">
                <a:moveTo>
                  <a:pt x="0" y="365"/>
                </a:moveTo>
                <a:lnTo>
                  <a:pt x="0" y="365"/>
                </a:lnTo>
                <a:lnTo>
                  <a:pt x="3015" y="365"/>
                </a:lnTo>
                <a:lnTo>
                  <a:pt x="3015"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0"/>
          <p:cNvSpPr>
            <a:spLocks/>
          </p:cNvSpPr>
          <p:nvPr userDrawn="1"/>
        </p:nvSpPr>
        <p:spPr bwMode="auto">
          <a:xfrm>
            <a:off x="457200" y="5464175"/>
            <a:ext cx="814388" cy="349250"/>
          </a:xfrm>
          <a:custGeom>
            <a:avLst/>
            <a:gdLst>
              <a:gd name="T0" fmla="*/ 0 w 854"/>
              <a:gd name="T1" fmla="*/ 365 h 365"/>
              <a:gd name="T2" fmla="*/ 0 w 854"/>
              <a:gd name="T3" fmla="*/ 365 h 365"/>
              <a:gd name="T4" fmla="*/ 854 w 854"/>
              <a:gd name="T5" fmla="*/ 365 h 365"/>
              <a:gd name="T6" fmla="*/ 854 w 854"/>
              <a:gd name="T7" fmla="*/ 0 h 365"/>
              <a:gd name="T8" fmla="*/ 0 w 854"/>
              <a:gd name="T9" fmla="*/ 0 h 365"/>
              <a:gd name="T10" fmla="*/ 0 w 854"/>
              <a:gd name="T11" fmla="*/ 365 h 365"/>
            </a:gdLst>
            <a:ahLst/>
            <a:cxnLst>
              <a:cxn ang="0">
                <a:pos x="T0" y="T1"/>
              </a:cxn>
              <a:cxn ang="0">
                <a:pos x="T2" y="T3"/>
              </a:cxn>
              <a:cxn ang="0">
                <a:pos x="T4" y="T5"/>
              </a:cxn>
              <a:cxn ang="0">
                <a:pos x="T6" y="T7"/>
              </a:cxn>
              <a:cxn ang="0">
                <a:pos x="T8" y="T9"/>
              </a:cxn>
              <a:cxn ang="0">
                <a:pos x="T10" y="T11"/>
              </a:cxn>
            </a:cxnLst>
            <a:rect l="0" t="0" r="r" b="b"/>
            <a:pathLst>
              <a:path w="854" h="365">
                <a:moveTo>
                  <a:pt x="0" y="365"/>
                </a:moveTo>
                <a:lnTo>
                  <a:pt x="0" y="365"/>
                </a:lnTo>
                <a:lnTo>
                  <a:pt x="854" y="365"/>
                </a:lnTo>
                <a:lnTo>
                  <a:pt x="854"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1"/>
          <p:cNvSpPr>
            <a:spLocks/>
          </p:cNvSpPr>
          <p:nvPr userDrawn="1"/>
        </p:nvSpPr>
        <p:spPr bwMode="auto">
          <a:xfrm>
            <a:off x="1903413" y="1519238"/>
            <a:ext cx="1611313" cy="347663"/>
          </a:xfrm>
          <a:custGeom>
            <a:avLst/>
            <a:gdLst>
              <a:gd name="T0" fmla="*/ 0 w 1690"/>
              <a:gd name="T1" fmla="*/ 364 h 364"/>
              <a:gd name="T2" fmla="*/ 0 w 1690"/>
              <a:gd name="T3" fmla="*/ 364 h 364"/>
              <a:gd name="T4" fmla="*/ 1690 w 1690"/>
              <a:gd name="T5" fmla="*/ 364 h 364"/>
              <a:gd name="T6" fmla="*/ 1690 w 1690"/>
              <a:gd name="T7" fmla="*/ 0 h 364"/>
              <a:gd name="T8" fmla="*/ 0 w 1690"/>
              <a:gd name="T9" fmla="*/ 0 h 364"/>
              <a:gd name="T10" fmla="*/ 0 w 1690"/>
              <a:gd name="T11" fmla="*/ 364 h 364"/>
            </a:gdLst>
            <a:ahLst/>
            <a:cxnLst>
              <a:cxn ang="0">
                <a:pos x="T0" y="T1"/>
              </a:cxn>
              <a:cxn ang="0">
                <a:pos x="T2" y="T3"/>
              </a:cxn>
              <a:cxn ang="0">
                <a:pos x="T4" y="T5"/>
              </a:cxn>
              <a:cxn ang="0">
                <a:pos x="T6" y="T7"/>
              </a:cxn>
              <a:cxn ang="0">
                <a:pos x="T8" y="T9"/>
              </a:cxn>
              <a:cxn ang="0">
                <a:pos x="T10" y="T11"/>
              </a:cxn>
            </a:cxnLst>
            <a:rect l="0" t="0" r="r" b="b"/>
            <a:pathLst>
              <a:path w="1690" h="364">
                <a:moveTo>
                  <a:pt x="0" y="364"/>
                </a:moveTo>
                <a:lnTo>
                  <a:pt x="0" y="364"/>
                </a:lnTo>
                <a:lnTo>
                  <a:pt x="1690" y="364"/>
                </a:lnTo>
                <a:lnTo>
                  <a:pt x="1690" y="0"/>
                </a:lnTo>
                <a:lnTo>
                  <a:pt x="0" y="0"/>
                </a:lnTo>
                <a:lnTo>
                  <a:pt x="0" y="36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2"/>
          <p:cNvSpPr>
            <a:spLocks/>
          </p:cNvSpPr>
          <p:nvPr userDrawn="1"/>
        </p:nvSpPr>
        <p:spPr bwMode="auto">
          <a:xfrm>
            <a:off x="457200" y="1519238"/>
            <a:ext cx="328613" cy="608013"/>
          </a:xfrm>
          <a:custGeom>
            <a:avLst/>
            <a:gdLst>
              <a:gd name="T0" fmla="*/ 0 w 345"/>
              <a:gd name="T1" fmla="*/ 637 h 637"/>
              <a:gd name="T2" fmla="*/ 0 w 345"/>
              <a:gd name="T3" fmla="*/ 637 h 637"/>
              <a:gd name="T4" fmla="*/ 345 w 345"/>
              <a:gd name="T5" fmla="*/ 637 h 637"/>
              <a:gd name="T6" fmla="*/ 345 w 345"/>
              <a:gd name="T7" fmla="*/ 0 h 637"/>
              <a:gd name="T8" fmla="*/ 0 w 345"/>
              <a:gd name="T9" fmla="*/ 0 h 637"/>
              <a:gd name="T10" fmla="*/ 0 w 345"/>
              <a:gd name="T11" fmla="*/ 637 h 637"/>
            </a:gdLst>
            <a:ahLst/>
            <a:cxnLst>
              <a:cxn ang="0">
                <a:pos x="T0" y="T1"/>
              </a:cxn>
              <a:cxn ang="0">
                <a:pos x="T2" y="T3"/>
              </a:cxn>
              <a:cxn ang="0">
                <a:pos x="T4" y="T5"/>
              </a:cxn>
              <a:cxn ang="0">
                <a:pos x="T6" y="T7"/>
              </a:cxn>
              <a:cxn ang="0">
                <a:pos x="T8" y="T9"/>
              </a:cxn>
              <a:cxn ang="0">
                <a:pos x="T10" y="T11"/>
              </a:cxn>
            </a:cxnLst>
            <a:rect l="0" t="0" r="r" b="b"/>
            <a:pathLst>
              <a:path w="345" h="637">
                <a:moveTo>
                  <a:pt x="0" y="637"/>
                </a:moveTo>
                <a:lnTo>
                  <a:pt x="0" y="637"/>
                </a:lnTo>
                <a:lnTo>
                  <a:pt x="345" y="637"/>
                </a:lnTo>
                <a:lnTo>
                  <a:pt x="345" y="0"/>
                </a:lnTo>
                <a:lnTo>
                  <a:pt x="0" y="0"/>
                </a:lnTo>
                <a:lnTo>
                  <a:pt x="0" y="63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Text Placeholder 5"/>
          <p:cNvSpPr>
            <a:spLocks noGrp="1"/>
          </p:cNvSpPr>
          <p:nvPr>
            <p:ph type="body" sz="quarter" idx="12" hasCustomPrompt="1"/>
          </p:nvPr>
        </p:nvSpPr>
        <p:spPr>
          <a:xfrm>
            <a:off x="7170738" y="457200"/>
            <a:ext cx="1527175" cy="285750"/>
          </a:xfrm>
        </p:spPr>
        <p:txBody>
          <a:bodyPr/>
          <a:lstStyle>
            <a:lvl1pPr algn="r">
              <a:defRPr sz="1200" b="0"/>
            </a:lvl1pPr>
            <a:lvl2pPr>
              <a:defRPr sz="1200" b="0"/>
            </a:lvl2pPr>
            <a:lvl3pPr>
              <a:defRPr sz="1200" b="0"/>
            </a:lvl3pPr>
            <a:lvl4pPr>
              <a:defRPr sz="1200" b="0"/>
            </a:lvl4pPr>
            <a:lvl5pPr>
              <a:defRPr sz="1200" b="0"/>
            </a:lvl5pPr>
          </a:lstStyle>
          <a:p>
            <a:pPr lvl="0"/>
            <a:r>
              <a:rPr lang="en-US" dirty="0" smtClean="0"/>
              <a:t>Insert Date</a:t>
            </a: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Blue">
    <p:bg>
      <p:bgPr>
        <a:solidFill>
          <a:srgbClr val="C8D7DF"/>
        </a:solidFill>
        <a:effectLst/>
      </p:bgPr>
    </p:bg>
    <p:spTree>
      <p:nvGrpSpPr>
        <p:cNvPr id="1" name=""/>
        <p:cNvGrpSpPr/>
        <p:nvPr/>
      </p:nvGrpSpPr>
      <p:grpSpPr>
        <a:xfrm>
          <a:off x="0" y="0"/>
          <a:ext cx="0" cy="0"/>
          <a:chOff x="0" y="0"/>
          <a:chExt cx="0" cy="0"/>
        </a:xfrm>
      </p:grpSpPr>
      <p:sp>
        <p:nvSpPr>
          <p:cNvPr id="5" name="Footer Placeholder 4 Copyright"/>
          <p:cNvSpPr>
            <a:spLocks noGrp="1"/>
          </p:cNvSpPr>
          <p:nvPr>
            <p:ph type="ftr" sz="quarter" idx="11"/>
          </p:nvPr>
        </p:nvSpPr>
        <p:spPr/>
        <p:txBody>
          <a:bodyPr/>
          <a:lstStyle/>
          <a:p>
            <a:r>
              <a:rPr lang="en-GB" smtClean="0">
                <a:solidFill>
                  <a:prstClr val="black"/>
                </a:solidFill>
              </a:rPr>
              <a:t>© 2016 Willis Towers Watson. All rights reserved. Proprietary and Confidential. For Willis Towers Watson and Willis Towers Watson client use only.</a:t>
            </a:r>
            <a:endParaRPr lang="en-US">
              <a:solidFill>
                <a:prstClr val="black"/>
              </a:solidFill>
            </a:endParaRPr>
          </a:p>
        </p:txBody>
      </p:sp>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a:solidFill>
                <a:prstClr val="black"/>
              </a:solidFill>
            </a:endParaRPr>
          </a:p>
        </p:txBody>
      </p:sp>
      <p:sp>
        <p:nvSpPr>
          <p:cNvPr id="13" name="Text Placeholder 12"/>
          <p:cNvSpPr>
            <a:spLocks noGrp="1"/>
          </p:cNvSpPr>
          <p:nvPr>
            <p:ph type="body" sz="quarter" idx="13" hasCustomPrompt="1"/>
          </p:nvPr>
        </p:nvSpPr>
        <p:spPr>
          <a:xfrm>
            <a:off x="457200" y="1872367"/>
            <a:ext cx="4495800" cy="337433"/>
          </a:xfrm>
        </p:spPr>
        <p:txBody>
          <a:bodyPr>
            <a:noAutofit/>
          </a:bodyPr>
          <a:lstStyle>
            <a:lvl1pPr>
              <a:defRPr sz="1800" b="0">
                <a:solidFill>
                  <a:schemeClr val="tx1"/>
                </a:solidFill>
              </a:defRPr>
            </a:lvl1pPr>
          </a:lstStyle>
          <a:p>
            <a:pPr lvl="0"/>
            <a:r>
              <a:rPr lang="en-US" dirty="0" smtClean="0"/>
              <a:t>Subheading here</a:t>
            </a:r>
            <a:endParaRPr lang="en-US" dirty="0"/>
          </a:p>
        </p:txBody>
      </p:sp>
      <p:pic>
        <p:nvPicPr>
          <p:cNvPr id="11" name="Picture 10"/>
          <p:cNvPicPr>
            <a:picLocks noChangeAspect="1"/>
          </p:cNvPicPr>
          <p:nvPr userDrawn="1"/>
        </p:nvPicPr>
        <p:blipFill>
          <a:blip r:embed="rId2" cstate="print"/>
          <a:stretch>
            <a:fillRect/>
          </a:stretch>
        </p:blipFill>
        <p:spPr>
          <a:xfrm>
            <a:off x="6675120" y="6300216"/>
            <a:ext cx="1782857" cy="347429"/>
          </a:xfrm>
          <a:prstGeom prst="rect">
            <a:avLst/>
          </a:prstGeom>
        </p:spPr>
      </p:pic>
      <p:sp>
        <p:nvSpPr>
          <p:cNvPr id="9" name="Title 1"/>
          <p:cNvSpPr>
            <a:spLocks noGrp="1"/>
          </p:cNvSpPr>
          <p:nvPr>
            <p:ph type="title"/>
          </p:nvPr>
        </p:nvSpPr>
        <p:spPr>
          <a:xfrm>
            <a:off x="457200" y="1524001"/>
            <a:ext cx="4495800" cy="381000"/>
          </a:xfrm>
        </p:spPr>
        <p:txBody>
          <a:bodyPr>
            <a:noAutofit/>
          </a:bodyPr>
          <a:lstStyle/>
          <a:p>
            <a:r>
              <a:rPr lang="en-US" smtClean="0"/>
              <a:t>Click to edit Master title style</a:t>
            </a:r>
            <a:endParaRPr lang="en-US" dirty="0"/>
          </a:p>
        </p:txBody>
      </p:sp>
      <p:sp>
        <p:nvSpPr>
          <p:cNvPr id="21" name="Freeform 12"/>
          <p:cNvSpPr>
            <a:spLocks/>
          </p:cNvSpPr>
          <p:nvPr userDrawn="1"/>
        </p:nvSpPr>
        <p:spPr bwMode="auto">
          <a:xfrm>
            <a:off x="5199063" y="455613"/>
            <a:ext cx="2884488" cy="1568450"/>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2" name="Freeform 13"/>
          <p:cNvSpPr>
            <a:spLocks/>
          </p:cNvSpPr>
          <p:nvPr userDrawn="1"/>
        </p:nvSpPr>
        <p:spPr bwMode="auto">
          <a:xfrm>
            <a:off x="8331200" y="3179763"/>
            <a:ext cx="365125"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3" name="Freeform 14"/>
          <p:cNvSpPr>
            <a:spLocks/>
          </p:cNvSpPr>
          <p:nvPr userDrawn="1"/>
        </p:nvSpPr>
        <p:spPr bwMode="auto">
          <a:xfrm>
            <a:off x="6505575" y="2808288"/>
            <a:ext cx="546100"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4" name="Freeform 15"/>
          <p:cNvSpPr>
            <a:spLocks/>
          </p:cNvSpPr>
          <p:nvPr userDrawn="1"/>
        </p:nvSpPr>
        <p:spPr bwMode="auto">
          <a:xfrm>
            <a:off x="3162300" y="3592513"/>
            <a:ext cx="2816225"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Tree>
    <p:extLst>
      <p:ext uri="{BB962C8B-B14F-4D97-AF65-F5344CB8AC3E}">
        <p14:creationId xmlns:p14="http://schemas.microsoft.com/office/powerpoint/2010/main" val="383195448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5" name="Footer Placeholder 4 Copyright"/>
          <p:cNvSpPr>
            <a:spLocks noGrp="1"/>
          </p:cNvSpPr>
          <p:nvPr>
            <p:ph type="ftr" sz="quarter" idx="11"/>
          </p:nvPr>
        </p:nvSpPr>
        <p:spPr/>
        <p:txBody>
          <a:bodyPr/>
          <a:lstStyle/>
          <a:p>
            <a:r>
              <a:rPr lang="en-GB" smtClean="0">
                <a:solidFill>
                  <a:prstClr val="black"/>
                </a:solidFill>
              </a:rPr>
              <a:t>© 2016 Willis Towers Watson. All rights reserved. Proprietary and Confidential. For Willis Towers Watson and Willis Towers Watson client use only.</a:t>
            </a:r>
            <a:endParaRPr lang="en-US">
              <a:solidFill>
                <a:prstClr val="black"/>
              </a:solidFill>
            </a:endParaRPr>
          </a:p>
        </p:txBody>
      </p:sp>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a:solidFill>
                <a:prstClr val="black"/>
              </a:solidFill>
            </a:endParaRPr>
          </a:p>
        </p:txBody>
      </p:sp>
      <p:sp>
        <p:nvSpPr>
          <p:cNvPr id="13" name="Text Placeholder 12"/>
          <p:cNvSpPr>
            <a:spLocks noGrp="1"/>
          </p:cNvSpPr>
          <p:nvPr>
            <p:ph type="body" sz="quarter" idx="13" hasCustomPrompt="1"/>
          </p:nvPr>
        </p:nvSpPr>
        <p:spPr>
          <a:xfrm>
            <a:off x="457200" y="1872367"/>
            <a:ext cx="4495800" cy="337433"/>
          </a:xfrm>
        </p:spPr>
        <p:txBody>
          <a:bodyPr>
            <a:noAutofit/>
          </a:bodyPr>
          <a:lstStyle>
            <a:lvl1pPr>
              <a:defRPr sz="1800" b="0">
                <a:solidFill>
                  <a:schemeClr val="tx1"/>
                </a:solidFill>
              </a:defRPr>
            </a:lvl1pPr>
          </a:lstStyle>
          <a:p>
            <a:pPr lvl="0"/>
            <a:r>
              <a:rPr lang="en-US" dirty="0" smtClean="0"/>
              <a:t>Subheading here</a:t>
            </a:r>
            <a:endParaRPr lang="en-US" dirty="0"/>
          </a:p>
        </p:txBody>
      </p:sp>
      <p:sp>
        <p:nvSpPr>
          <p:cNvPr id="7" name="Freeform 12"/>
          <p:cNvSpPr>
            <a:spLocks/>
          </p:cNvSpPr>
          <p:nvPr userDrawn="1"/>
        </p:nvSpPr>
        <p:spPr bwMode="auto">
          <a:xfrm>
            <a:off x="5199063" y="455613"/>
            <a:ext cx="2884488" cy="1568450"/>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 name="Freeform 13"/>
          <p:cNvSpPr>
            <a:spLocks/>
          </p:cNvSpPr>
          <p:nvPr userDrawn="1"/>
        </p:nvSpPr>
        <p:spPr bwMode="auto">
          <a:xfrm>
            <a:off x="8331200" y="3179763"/>
            <a:ext cx="365125"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 name="Freeform 14"/>
          <p:cNvSpPr>
            <a:spLocks/>
          </p:cNvSpPr>
          <p:nvPr userDrawn="1"/>
        </p:nvSpPr>
        <p:spPr bwMode="auto">
          <a:xfrm>
            <a:off x="6505575" y="2808288"/>
            <a:ext cx="546100"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 name="Freeform 15"/>
          <p:cNvSpPr>
            <a:spLocks/>
          </p:cNvSpPr>
          <p:nvPr userDrawn="1"/>
        </p:nvSpPr>
        <p:spPr bwMode="auto">
          <a:xfrm>
            <a:off x="3162300" y="3592513"/>
            <a:ext cx="2816225"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 name="Title 1"/>
          <p:cNvSpPr>
            <a:spLocks noGrp="1"/>
          </p:cNvSpPr>
          <p:nvPr>
            <p:ph type="title"/>
          </p:nvPr>
        </p:nvSpPr>
        <p:spPr>
          <a:xfrm>
            <a:off x="457200" y="1524001"/>
            <a:ext cx="4495800" cy="381000"/>
          </a:xfrm>
        </p:spPr>
        <p:txBody>
          <a:bodyPr>
            <a:noAutofit/>
          </a:bodyPr>
          <a:lstStyle/>
          <a:p>
            <a:r>
              <a:rPr lang="en-US" smtClean="0"/>
              <a:t>Click to edit Master title style</a:t>
            </a:r>
            <a:endParaRPr lang="en-US" dirty="0"/>
          </a:p>
        </p:txBody>
      </p:sp>
      <p:cxnSp>
        <p:nvCxnSpPr>
          <p:cNvPr id="14" name="Straight Connector 13"/>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stretch>
            <a:fillRect/>
          </a:stretch>
        </p:blipFill>
        <p:spPr>
          <a:xfrm>
            <a:off x="6675120" y="6300216"/>
            <a:ext cx="1782857" cy="347429"/>
          </a:xfrm>
          <a:prstGeom prst="rect">
            <a:avLst/>
          </a:prstGeom>
        </p:spPr>
      </p:pic>
    </p:spTree>
    <p:extLst>
      <p:ext uri="{BB962C8B-B14F-4D97-AF65-F5344CB8AC3E}">
        <p14:creationId xmlns:p14="http://schemas.microsoft.com/office/powerpoint/2010/main" val="3972741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4495800" cy="304800"/>
          </a:xfrm>
        </p:spPr>
        <p:txBody>
          <a:bodyPr/>
          <a:lstStyle>
            <a:lvl1pPr>
              <a:defRPr/>
            </a:lvl1pPr>
          </a:lstStyle>
          <a:p>
            <a:r>
              <a:rPr lang="en-US" dirty="0" smtClean="0"/>
              <a:t>Thank You</a:t>
            </a:r>
            <a:endParaRPr lang="en-US" dirty="0"/>
          </a:p>
        </p:txBody>
      </p:sp>
      <p:sp>
        <p:nvSpPr>
          <p:cNvPr id="5" name="Footer Placeholder 4 Copyright"/>
          <p:cNvSpPr>
            <a:spLocks noGrp="1"/>
          </p:cNvSpPr>
          <p:nvPr>
            <p:ph type="ftr" sz="quarter" idx="11"/>
          </p:nvPr>
        </p:nvSpPr>
        <p:spPr/>
        <p:txBody>
          <a:bodyPr/>
          <a:lstStyle/>
          <a:p>
            <a:r>
              <a:rPr lang="en-GB" smtClean="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a:solidFill>
                <a:prstClr val="black"/>
              </a:solidFill>
            </a:endParaRPr>
          </a:p>
        </p:txBody>
      </p:sp>
      <p:sp>
        <p:nvSpPr>
          <p:cNvPr id="7" name="Freeform 12"/>
          <p:cNvSpPr>
            <a:spLocks/>
          </p:cNvSpPr>
          <p:nvPr userDrawn="1"/>
        </p:nvSpPr>
        <p:spPr bwMode="auto">
          <a:xfrm>
            <a:off x="5199063" y="455613"/>
            <a:ext cx="2884488" cy="1568450"/>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 name="Freeform 13"/>
          <p:cNvSpPr>
            <a:spLocks/>
          </p:cNvSpPr>
          <p:nvPr userDrawn="1"/>
        </p:nvSpPr>
        <p:spPr bwMode="auto">
          <a:xfrm>
            <a:off x="8331200" y="3179763"/>
            <a:ext cx="365125"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 name="Freeform 14"/>
          <p:cNvSpPr>
            <a:spLocks/>
          </p:cNvSpPr>
          <p:nvPr userDrawn="1"/>
        </p:nvSpPr>
        <p:spPr bwMode="auto">
          <a:xfrm>
            <a:off x="6505575" y="2808288"/>
            <a:ext cx="546100"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 name="Freeform 15"/>
          <p:cNvSpPr>
            <a:spLocks/>
          </p:cNvSpPr>
          <p:nvPr userDrawn="1"/>
        </p:nvSpPr>
        <p:spPr bwMode="auto">
          <a:xfrm>
            <a:off x="3162300" y="3592513"/>
            <a:ext cx="2816225"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cxnSp>
        <p:nvCxnSpPr>
          <p:cNvPr id="12" name="Straight Connector 11"/>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4455352"/>
      </p:ext>
    </p:extLst>
  </p:cSld>
  <p:clrMapOvr>
    <a:masterClrMapping/>
  </p:clrMapOvr>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r>
              <a:rPr lang="en-GB" smtClean="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a:solidFill>
                <a:prstClr val="black"/>
              </a:solidFill>
            </a:endParaRPr>
          </a:p>
        </p:txBody>
      </p:sp>
      <p:sp>
        <p:nvSpPr>
          <p:cNvPr id="13"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smtClean="0"/>
              <a:t>Subheading here</a:t>
            </a:r>
            <a:endParaRPr lang="en-US" dirty="0"/>
          </a:p>
        </p:txBody>
      </p:sp>
      <p:sp>
        <p:nvSpPr>
          <p:cNvPr id="9" name="Content Placeholder 8"/>
          <p:cNvSpPr>
            <a:spLocks noGrp="1"/>
          </p:cNvSpPr>
          <p:nvPr>
            <p:ph sz="quarter" idx="14"/>
          </p:nvPr>
        </p:nvSpPr>
        <p:spPr>
          <a:xfrm>
            <a:off x="457200" y="1524000"/>
            <a:ext cx="1524000" cy="1905000"/>
          </a:xfrm>
          <a:solidFill>
            <a:srgbClr val="D8D7DF"/>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5" hasCustomPrompt="1"/>
          </p:nvPr>
        </p:nvSpPr>
        <p:spPr>
          <a:xfrm>
            <a:off x="2133600" y="1524000"/>
            <a:ext cx="6553200" cy="4572000"/>
          </a:xfrm>
        </p:spPr>
        <p:txBody>
          <a:bodyPr/>
          <a:lstStyle>
            <a:lvl1pPr>
              <a:spcBef>
                <a:spcPts val="0"/>
              </a:spcBef>
              <a:spcAft>
                <a:spcPts val="1000"/>
              </a:spcAft>
              <a:defRPr lang="en-US" dirty="0" smtClean="0"/>
            </a:lvl1pPr>
            <a:lvl2pPr>
              <a:spcBef>
                <a:spcPts val="0"/>
              </a:spcBef>
              <a:spcAft>
                <a:spcPts val="400"/>
              </a:spcAft>
              <a:defRPr lang="en-US" dirty="0" smtClean="0"/>
            </a:lvl2pPr>
            <a:lvl3pPr>
              <a:spcBef>
                <a:spcPts val="0"/>
              </a:spcBef>
              <a:spcAft>
                <a:spcPts val="400"/>
              </a:spcAft>
              <a:buFont typeface="Wingdings" pitchFamily="2" charset="2"/>
              <a:buChar char="§"/>
              <a:defRPr lang="en-US" dirty="0" smtClean="0"/>
            </a:lvl3pPr>
            <a:lvl4pPr marL="457200" indent="-228600">
              <a:buClr>
                <a:schemeClr val="tx2"/>
              </a:buClr>
              <a:buFont typeface="Wingdings" panose="05000000000000000000" pitchFamily="2" charset="2"/>
              <a:buChar char=""/>
              <a:defRPr/>
            </a:lvl4pPr>
            <a:lvl5pPr>
              <a:buFont typeface="Arial" panose="020B0604020202020204" pitchFamily="34" charset="0"/>
              <a:buChar char="˗"/>
              <a:defRPr/>
            </a:lvl5pPr>
          </a:lstStyle>
          <a:p>
            <a:pPr lvl="0"/>
            <a:r>
              <a:rPr lang="en-US" dirty="0" smtClean="0"/>
              <a:t>This layout provides specific paragraph formatting to provide hierarchy when users have extensive body copy, and less levels of bullets. Paragraphs have specific formatting so users do not need to use double-returns. </a:t>
            </a:r>
          </a:p>
          <a:p>
            <a:pPr lvl="1"/>
            <a:r>
              <a:rPr lang="en-US" dirty="0" smtClean="0"/>
              <a:t>Subheading</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p:txBody>
      </p:sp>
      <p:cxnSp>
        <p:nvCxnSpPr>
          <p:cNvPr id="8" name="Straight Connector 7"/>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stretch>
            <a:fillRect/>
          </a:stretch>
        </p:blipFill>
        <p:spPr>
          <a:xfrm>
            <a:off x="6675343" y="6300216"/>
            <a:ext cx="1782857" cy="347429"/>
          </a:xfrm>
          <a:prstGeom prst="rect">
            <a:avLst/>
          </a:prstGeom>
        </p:spPr>
      </p:pic>
    </p:spTree>
    <p:extLst>
      <p:ext uri="{BB962C8B-B14F-4D97-AF65-F5344CB8AC3E}">
        <p14:creationId xmlns:p14="http://schemas.microsoft.com/office/powerpoint/2010/main" val="12560268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r>
              <a:rPr lang="en-GB" smtClean="0">
                <a:solidFill>
                  <a:prstClr val="black"/>
                </a:solidFill>
              </a:rPr>
              <a:t>© 2016 Willis Towers Watson. All rights reserved. Proprietary and Confidential. For Willis Towers Watson and Willis Towers Watson client use only.</a:t>
            </a:r>
            <a:endParaRPr lang="en-US">
              <a:solidFill>
                <a:prstClr val="black"/>
              </a:solidFill>
            </a:endParaRPr>
          </a:p>
        </p:txBody>
      </p:sp>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a:solidFill>
                <a:prstClr val="black"/>
              </a:solidFill>
            </a:endParaRPr>
          </a:p>
        </p:txBody>
      </p:sp>
      <p:sp>
        <p:nvSpPr>
          <p:cNvPr id="8"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smtClean="0"/>
              <a:t>Subheading here</a:t>
            </a:r>
            <a:endParaRPr lang="en-US" dirty="0"/>
          </a:p>
        </p:txBody>
      </p:sp>
      <p:sp>
        <p:nvSpPr>
          <p:cNvPr id="10" name="Content Placeholder 2"/>
          <p:cNvSpPr>
            <a:spLocks noGrp="1"/>
          </p:cNvSpPr>
          <p:nvPr>
            <p:ph idx="1"/>
          </p:nvPr>
        </p:nvSpPr>
        <p:spPr>
          <a:xfrm>
            <a:off x="457200" y="1524000"/>
            <a:ext cx="8229600" cy="4572000"/>
          </a:xfrm>
        </p:spPr>
        <p:txBody>
          <a:bodyPr/>
          <a:lstStyle>
            <a:lvl5pPr>
              <a:defRPr baseline="0"/>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stretch>
            <a:fillRect/>
          </a:stretch>
        </p:blipFill>
        <p:spPr>
          <a:xfrm>
            <a:off x="6675343" y="6300216"/>
            <a:ext cx="1782857" cy="347429"/>
          </a:xfrm>
          <a:prstGeom prst="rect">
            <a:avLst/>
          </a:prstGeom>
        </p:spPr>
      </p:pic>
    </p:spTree>
    <p:extLst>
      <p:ext uri="{BB962C8B-B14F-4D97-AF65-F5344CB8AC3E}">
        <p14:creationId xmlns:p14="http://schemas.microsoft.com/office/powerpoint/2010/main" val="31460294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r>
              <a:rPr lang="en-GB" smtClean="0">
                <a:solidFill>
                  <a:prstClr val="black"/>
                </a:solidFill>
              </a:rPr>
              <a:t>© 2016 Willis Towers Watson. All rights reserved. Proprietary and Confidential. For Willis Towers Watson and Willis Towers Watson client use only.</a:t>
            </a:r>
            <a:endParaRPr lang="en-US">
              <a:solidFill>
                <a:prstClr val="black"/>
              </a:solidFill>
            </a:endParaRPr>
          </a:p>
        </p:txBody>
      </p:sp>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a:solidFill>
                <a:prstClr val="black"/>
              </a:solidFill>
            </a:endParaRPr>
          </a:p>
        </p:txBody>
      </p:sp>
      <p:sp>
        <p:nvSpPr>
          <p:cNvPr id="9"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smtClean="0"/>
              <a:t>Subheading here</a:t>
            </a:r>
            <a:endParaRPr lang="en-US" dirty="0"/>
          </a:p>
        </p:txBody>
      </p:sp>
      <p:sp>
        <p:nvSpPr>
          <p:cNvPr id="8" name="Content Placeholder 2"/>
          <p:cNvSpPr>
            <a:spLocks noGrp="1"/>
          </p:cNvSpPr>
          <p:nvPr>
            <p:ph idx="1"/>
          </p:nvPr>
        </p:nvSpPr>
        <p:spPr>
          <a:xfrm>
            <a:off x="457200" y="1524000"/>
            <a:ext cx="8229600" cy="4572000"/>
          </a:xfrm>
        </p:spPr>
        <p:txBody>
          <a:bodyPr/>
          <a:lstStyle>
            <a:lvl3pPr marL="233363" indent="-233363">
              <a:buFont typeface="+mj-lt"/>
              <a:buAutoNum type="arabicPeriod"/>
              <a:defRPr/>
            </a:lvl3pPr>
            <a:lvl5pPr>
              <a:defRPr baseline="0"/>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stretch>
            <a:fillRect/>
          </a:stretch>
        </p:blipFill>
        <p:spPr>
          <a:xfrm>
            <a:off x="6675343" y="6300216"/>
            <a:ext cx="1782857" cy="347429"/>
          </a:xfrm>
          <a:prstGeom prst="rect">
            <a:avLst/>
          </a:prstGeom>
        </p:spPr>
      </p:pic>
    </p:spTree>
    <p:extLst>
      <p:ext uri="{BB962C8B-B14F-4D97-AF65-F5344CB8AC3E}">
        <p14:creationId xmlns:p14="http://schemas.microsoft.com/office/powerpoint/2010/main" val="36168981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GB" smtClean="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7" name="Content Placeholder 6"/>
          <p:cNvSpPr>
            <a:spLocks noGrp="1"/>
          </p:cNvSpPr>
          <p:nvPr>
            <p:ph sz="quarter" idx="13"/>
          </p:nvPr>
        </p:nvSpPr>
        <p:spPr>
          <a:xfrm>
            <a:off x="457200" y="1524000"/>
            <a:ext cx="4876800" cy="4572000"/>
          </a:xfrm>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6"/>
          </p:nvPr>
        </p:nvSpPr>
        <p:spPr>
          <a:xfrm>
            <a:off x="5486400" y="1219200"/>
            <a:ext cx="3200400" cy="4038600"/>
          </a:xfrm>
          <a:solidFill>
            <a:srgbClr val="D8D7DF"/>
          </a:solidFill>
        </p:spPr>
        <p:txBody>
          <a:bodyPr/>
          <a:lstStyle/>
          <a:p>
            <a:pPr lvl="0"/>
            <a:r>
              <a:rPr lang="en-US" smtClean="0"/>
              <a:t>Click to edit Master text styles</a:t>
            </a:r>
          </a:p>
        </p:txBody>
      </p:sp>
      <p:sp>
        <p:nvSpPr>
          <p:cNvPr id="14" name="Text Placeholder 13"/>
          <p:cNvSpPr>
            <a:spLocks noGrp="1"/>
          </p:cNvSpPr>
          <p:nvPr>
            <p:ph type="body" sz="quarter" idx="17"/>
          </p:nvPr>
        </p:nvSpPr>
        <p:spPr>
          <a:xfrm>
            <a:off x="5791200" y="1524000"/>
            <a:ext cx="2590800" cy="3429000"/>
          </a:xfrm>
        </p:spPr>
        <p:txBody>
          <a:bodyPr/>
          <a:lstStyle>
            <a:lvl1pPr>
              <a:spcBef>
                <a:spcPts val="0"/>
              </a:spcBef>
              <a:spcAft>
                <a:spcPts val="1000"/>
              </a:spcAft>
              <a:defRPr baseline="0">
                <a:solidFill>
                  <a:schemeClr val="accent1"/>
                </a:solidFill>
                <a:latin typeface="Arial" pitchFamily="34" charset="0"/>
              </a:defRPr>
            </a:lvl1pPr>
            <a:lvl2pPr>
              <a:spcAft>
                <a:spcPts val="400"/>
              </a:spcAft>
              <a:defRPr sz="1200"/>
            </a:lvl2pPr>
          </a:lstStyle>
          <a:p>
            <a:pPr lvl="0"/>
            <a:r>
              <a:rPr lang="en-US" smtClean="0"/>
              <a:t>Click to edit Master text styles</a:t>
            </a:r>
          </a:p>
          <a:p>
            <a:pPr lvl="1"/>
            <a:r>
              <a:rPr lang="en-US" smtClean="0"/>
              <a:t>Second level</a:t>
            </a:r>
          </a:p>
        </p:txBody>
      </p:sp>
      <p:sp>
        <p:nvSpPr>
          <p:cNvPr id="11" name="Text Placeholder 12"/>
          <p:cNvSpPr>
            <a:spLocks noGrp="1"/>
          </p:cNvSpPr>
          <p:nvPr>
            <p:ph type="body" sz="quarter" idx="18" hasCustomPrompt="1"/>
          </p:nvPr>
        </p:nvSpPr>
        <p:spPr>
          <a:xfrm>
            <a:off x="457200" y="800239"/>
            <a:ext cx="8229600" cy="276999"/>
          </a:xfrm>
        </p:spPr>
        <p:txBody>
          <a:bodyPr/>
          <a:lstStyle>
            <a:lvl1pPr>
              <a:defRPr sz="1800" b="0" baseline="0">
                <a:solidFill>
                  <a:schemeClr val="tx1"/>
                </a:solidFill>
              </a:defRPr>
            </a:lvl1pPr>
          </a:lstStyle>
          <a:p>
            <a:pPr lvl="0"/>
            <a:r>
              <a:rPr lang="en-US" dirty="0" smtClean="0"/>
              <a:t>Subheading here</a:t>
            </a:r>
            <a:endParaRPr lang="en-US" dirty="0"/>
          </a:p>
        </p:txBody>
      </p:sp>
      <p:cxnSp>
        <p:nvCxnSpPr>
          <p:cNvPr id="9" name="Straight Connector 8"/>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stretch>
            <a:fillRect/>
          </a:stretch>
        </p:blipFill>
        <p:spPr>
          <a:xfrm>
            <a:off x="6675343" y="6300216"/>
            <a:ext cx="1782857" cy="347429"/>
          </a:xfrm>
          <a:prstGeom prst="rect">
            <a:avLst/>
          </a:prstGeom>
        </p:spPr>
      </p:pic>
    </p:spTree>
    <p:extLst>
      <p:ext uri="{BB962C8B-B14F-4D97-AF65-F5344CB8AC3E}">
        <p14:creationId xmlns:p14="http://schemas.microsoft.com/office/powerpoint/2010/main" val="29556046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GB" smtClean="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7" name="Content Placeholder 6"/>
          <p:cNvSpPr>
            <a:spLocks noGrp="1"/>
          </p:cNvSpPr>
          <p:nvPr>
            <p:ph sz="quarter" idx="13"/>
          </p:nvPr>
        </p:nvSpPr>
        <p:spPr>
          <a:xfrm>
            <a:off x="457200" y="1524000"/>
            <a:ext cx="3962400" cy="4572000"/>
          </a:xfrm>
        </p:spPr>
        <p:txBody>
          <a:bodyPr/>
          <a:lstStyle>
            <a:lvl5pPr>
              <a:defRPr/>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4"/>
          </p:nvPr>
        </p:nvSpPr>
        <p:spPr>
          <a:xfrm>
            <a:off x="4648200" y="1524000"/>
            <a:ext cx="4038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2"/>
          <p:cNvSpPr>
            <a:spLocks noGrp="1"/>
          </p:cNvSpPr>
          <p:nvPr>
            <p:ph type="body" sz="quarter" idx="15" hasCustomPrompt="1"/>
          </p:nvPr>
        </p:nvSpPr>
        <p:spPr>
          <a:xfrm>
            <a:off x="457200" y="800239"/>
            <a:ext cx="8229600" cy="276999"/>
          </a:xfrm>
        </p:spPr>
        <p:txBody>
          <a:bodyPr/>
          <a:lstStyle>
            <a:lvl1pPr>
              <a:defRPr sz="1800" b="0" baseline="0">
                <a:solidFill>
                  <a:schemeClr val="tx1"/>
                </a:solidFill>
              </a:defRPr>
            </a:lvl1pPr>
          </a:lstStyle>
          <a:p>
            <a:pPr lvl="0"/>
            <a:r>
              <a:rPr lang="en-US" dirty="0" smtClean="0"/>
              <a:t>Subheading here</a:t>
            </a:r>
            <a:endParaRPr lang="en-US" dirty="0"/>
          </a:p>
        </p:txBody>
      </p:sp>
      <p:cxnSp>
        <p:nvCxnSpPr>
          <p:cNvPr id="8" name="Straight Connector 7"/>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stretch>
            <a:fillRect/>
          </a:stretch>
        </p:blipFill>
        <p:spPr>
          <a:xfrm>
            <a:off x="6675343" y="6300216"/>
            <a:ext cx="1782857" cy="347429"/>
          </a:xfrm>
          <a:prstGeom prst="rect">
            <a:avLst/>
          </a:prstGeom>
        </p:spPr>
      </p:pic>
    </p:spTree>
    <p:extLst>
      <p:ext uri="{BB962C8B-B14F-4D97-AF65-F5344CB8AC3E}">
        <p14:creationId xmlns:p14="http://schemas.microsoft.com/office/powerpoint/2010/main" val="34223749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GB" smtClean="0">
                <a:solidFill>
                  <a:prstClr val="black"/>
                </a:solidFill>
              </a:rPr>
              <a:t>© 2016 Willis Towers Watson. All rights reserved. Proprietary and Confidential. For Willis Towers Watson and Willis Towers Watson client use only.</a:t>
            </a:r>
            <a:endParaRPr lang="en-US">
              <a:solidFill>
                <a:prstClr val="black"/>
              </a:solidFill>
            </a:endParaRPr>
          </a:p>
        </p:txBody>
      </p:sp>
      <p:sp>
        <p:nvSpPr>
          <p:cNvPr id="5" name="Slide Number Placeholder 4"/>
          <p:cNvSpPr>
            <a:spLocks noGrp="1"/>
          </p:cNvSpPr>
          <p:nvPr>
            <p:ph type="sldNum" sz="quarter" idx="12"/>
          </p:nvPr>
        </p:nvSpPr>
        <p:spPr/>
        <p:txBody>
          <a:bodyPr/>
          <a:lstStyle/>
          <a:p>
            <a:fld id="{2083E393-C0BF-4ED8-8545-7E4C90AFF831}" type="slidenum">
              <a:rPr lang="en-US" smtClean="0">
                <a:solidFill>
                  <a:prstClr val="black"/>
                </a:solidFill>
              </a:rPr>
              <a:pPr/>
              <a:t>‹#›</a:t>
            </a:fld>
            <a:endParaRPr lang="en-US">
              <a:solidFill>
                <a:prstClr val="black"/>
              </a:solidFill>
            </a:endParaRPr>
          </a:p>
        </p:txBody>
      </p:sp>
      <p:sp>
        <p:nvSpPr>
          <p:cNvPr id="8" name="Text Placeholder 7"/>
          <p:cNvSpPr>
            <a:spLocks noGrp="1"/>
          </p:cNvSpPr>
          <p:nvPr>
            <p:ph type="body" sz="quarter" idx="16" hasCustomPrompt="1"/>
          </p:nvPr>
        </p:nvSpPr>
        <p:spPr>
          <a:xfrm>
            <a:off x="457200" y="1524000"/>
            <a:ext cx="8229600" cy="4572000"/>
          </a:xfrm>
        </p:spPr>
        <p:txBody>
          <a:bodyPr/>
          <a:lstStyle>
            <a:lvl1pPr>
              <a:lnSpc>
                <a:spcPts val="4400"/>
              </a:lnSpc>
              <a:spcBef>
                <a:spcPts val="0"/>
              </a:spcBef>
              <a:spcAft>
                <a:spcPts val="0"/>
              </a:spcAft>
              <a:defRPr sz="3900" b="0" i="0" baseline="0"/>
            </a:lvl1pPr>
          </a:lstStyle>
          <a:p>
            <a:pPr lvl="0"/>
            <a:r>
              <a:rPr lang="en-US" dirty="0" smtClean="0"/>
              <a:t>“Click to edit Master text styles</a:t>
            </a:r>
          </a:p>
        </p:txBody>
      </p:sp>
      <p:sp>
        <p:nvSpPr>
          <p:cNvPr id="9"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smtClean="0"/>
              <a:t>Subheading here</a:t>
            </a:r>
            <a:endParaRPr lang="en-US" dirty="0"/>
          </a:p>
        </p:txBody>
      </p:sp>
      <p:cxnSp>
        <p:nvCxnSpPr>
          <p:cNvPr id="7" name="Straight Connector 6"/>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stretch>
            <a:fillRect/>
          </a:stretch>
        </p:blipFill>
        <p:spPr>
          <a:xfrm>
            <a:off x="6675343" y="6300216"/>
            <a:ext cx="1782857" cy="347429"/>
          </a:xfrm>
          <a:prstGeom prst="rect">
            <a:avLst/>
          </a:prstGeom>
        </p:spPr>
      </p:pic>
    </p:spTree>
    <p:extLst>
      <p:ext uri="{BB962C8B-B14F-4D97-AF65-F5344CB8AC3E}">
        <p14:creationId xmlns:p14="http://schemas.microsoft.com/office/powerpoint/2010/main" val="8891970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GB" smtClean="0">
                <a:solidFill>
                  <a:prstClr val="black"/>
                </a:solidFill>
              </a:rPr>
              <a:t>© 2016 Willis Towers Watson. All rights reserved. Proprietary and Confidential. For Willis Towers Watson and Willis Towers Watson client use only.</a:t>
            </a:r>
            <a:endParaRPr lang="en-US">
              <a:solidFill>
                <a:prstClr val="black"/>
              </a:solidFill>
            </a:endParaRPr>
          </a:p>
        </p:txBody>
      </p:sp>
      <p:sp>
        <p:nvSpPr>
          <p:cNvPr id="5" name="Slide Number Placeholder 4"/>
          <p:cNvSpPr>
            <a:spLocks noGrp="1"/>
          </p:cNvSpPr>
          <p:nvPr>
            <p:ph type="sldNum" sz="quarter" idx="12"/>
          </p:nvPr>
        </p:nvSpPr>
        <p:spPr/>
        <p:txBody>
          <a:bodyPr/>
          <a:lstStyle/>
          <a:p>
            <a:fld id="{2083E393-C0BF-4ED8-8545-7E4C90AFF831}" type="slidenum">
              <a:rPr lang="en-US" smtClean="0">
                <a:solidFill>
                  <a:prstClr val="black"/>
                </a:solidFill>
              </a:rPr>
              <a:pPr/>
              <a:t>‹#›</a:t>
            </a:fld>
            <a:endParaRPr lang="en-US">
              <a:solidFill>
                <a:prstClr val="black"/>
              </a:solidFill>
            </a:endParaRPr>
          </a:p>
        </p:txBody>
      </p:sp>
      <p:sp>
        <p:nvSpPr>
          <p:cNvPr id="7"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smtClean="0"/>
              <a:t>Subheading here</a:t>
            </a:r>
            <a:endParaRPr lang="en-US" dirty="0"/>
          </a:p>
        </p:txBody>
      </p:sp>
      <p:cxnSp>
        <p:nvCxnSpPr>
          <p:cNvPr id="6" name="Straight Connector 5"/>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stretch>
            <a:fillRect/>
          </a:stretch>
        </p:blipFill>
        <p:spPr>
          <a:xfrm>
            <a:off x="6675343" y="6300216"/>
            <a:ext cx="1782857" cy="347429"/>
          </a:xfrm>
          <a:prstGeom prst="rect">
            <a:avLst/>
          </a:prstGeom>
        </p:spPr>
      </p:pic>
    </p:spTree>
    <p:extLst>
      <p:ext uri="{BB962C8B-B14F-4D97-AF65-F5344CB8AC3E}">
        <p14:creationId xmlns:p14="http://schemas.microsoft.com/office/powerpoint/2010/main" val="1542885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brand Title Whit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553200" cy="307777"/>
          </a:xfrm>
        </p:spPr>
        <p:txBody>
          <a:bodyPr>
            <a:noAutofit/>
          </a:bodyPr>
          <a:lstStyle/>
          <a:p>
            <a:r>
              <a:rPr lang="en-US" smtClean="0"/>
              <a:t>Click to edit Master title style</a:t>
            </a:r>
            <a:endParaRPr lang="en-US" dirty="0"/>
          </a:p>
        </p:txBody>
      </p:sp>
      <p:sp>
        <p:nvSpPr>
          <p:cNvPr id="4" name="Footer Placeholder 3 Copyright"/>
          <p:cNvSpPr>
            <a:spLocks noGrp="1"/>
          </p:cNvSpPr>
          <p:nvPr>
            <p:ph type="ftr" sz="quarter" idx="11"/>
          </p:nvPr>
        </p:nvSpPr>
        <p:spPr>
          <a:xfrm>
            <a:off x="457200" y="6400800"/>
            <a:ext cx="2410255" cy="92333"/>
          </a:xfrm>
        </p:spPr>
        <p:txBody>
          <a:bodyPr/>
          <a:lstStyle/>
          <a:p>
            <a:r>
              <a:rPr lang="en-GB" dirty="0" smtClean="0"/>
              <a:t>© [</a:t>
            </a:r>
            <a:r>
              <a:rPr lang="en-GB" dirty="0" err="1" smtClean="0"/>
              <a:t>yyyy</a:t>
            </a:r>
            <a:r>
              <a:rPr lang="en-GB" dirty="0" smtClean="0"/>
              <a:t>] Willis Towers Watson. All rights reserved. </a:t>
            </a:r>
            <a:endParaRPr lang="en-US" dirty="0"/>
          </a:p>
        </p:txBody>
      </p:sp>
      <p:sp>
        <p:nvSpPr>
          <p:cNvPr id="7" name="Text Placeholder 2"/>
          <p:cNvSpPr>
            <a:spLocks noGrp="1"/>
          </p:cNvSpPr>
          <p:nvPr>
            <p:ph idx="1" hasCustomPrompt="1"/>
          </p:nvPr>
        </p:nvSpPr>
        <p:spPr>
          <a:xfrm>
            <a:off x="457200" y="804672"/>
            <a:ext cx="6553200" cy="276999"/>
          </a:xfrm>
          <a:prstGeom prst="rect">
            <a:avLst/>
          </a:prstGeom>
        </p:spPr>
        <p:txBody>
          <a:bodyPr vert="horz" wrap="square" lIns="0" tIns="0" rIns="0" bIns="0" rtlCol="0">
            <a:noAutofit/>
          </a:bodyPr>
          <a:lstStyle>
            <a:lvl1pPr>
              <a:defRPr sz="1750" b="0"/>
            </a:lvl1pPr>
          </a:lstStyle>
          <a:p>
            <a:pPr lvl="0"/>
            <a:r>
              <a:rPr lang="en-US" dirty="0" smtClean="0"/>
              <a:t>Click to edit Master text styles</a:t>
            </a:r>
            <a:endParaRPr lang="en-US" dirty="0"/>
          </a:p>
        </p:txBody>
      </p:sp>
      <p:pic>
        <p:nvPicPr>
          <p:cNvPr id="8" name="Picture 7"/>
          <p:cNvPicPr>
            <a:picLocks noChangeAspect="1"/>
          </p:cNvPicPr>
          <p:nvPr userDrawn="1"/>
        </p:nvPicPr>
        <p:blipFill>
          <a:blip r:embed="rId2" cstate="print"/>
          <a:stretch>
            <a:fillRect/>
          </a:stretch>
        </p:blipFill>
        <p:spPr>
          <a:xfrm>
            <a:off x="5877560" y="6195724"/>
            <a:ext cx="3022600" cy="584200"/>
          </a:xfrm>
          <a:prstGeom prst="rect">
            <a:avLst/>
          </a:prstGeom>
        </p:spPr>
      </p:pic>
      <p:sp>
        <p:nvSpPr>
          <p:cNvPr id="10" name="Freeform 5"/>
          <p:cNvSpPr>
            <a:spLocks/>
          </p:cNvSpPr>
          <p:nvPr userDrawn="1"/>
        </p:nvSpPr>
        <p:spPr bwMode="auto">
          <a:xfrm>
            <a:off x="457200" y="2933700"/>
            <a:ext cx="3643313" cy="1449388"/>
          </a:xfrm>
          <a:custGeom>
            <a:avLst/>
            <a:gdLst>
              <a:gd name="T0" fmla="*/ 0 w 3820"/>
              <a:gd name="T1" fmla="*/ 1517 h 1517"/>
              <a:gd name="T2" fmla="*/ 0 w 3820"/>
              <a:gd name="T3" fmla="*/ 1517 h 1517"/>
              <a:gd name="T4" fmla="*/ 3820 w 3820"/>
              <a:gd name="T5" fmla="*/ 1517 h 1517"/>
              <a:gd name="T6" fmla="*/ 3820 w 3820"/>
              <a:gd name="T7" fmla="*/ 0 h 1517"/>
              <a:gd name="T8" fmla="*/ 0 w 3820"/>
              <a:gd name="T9" fmla="*/ 0 h 1517"/>
              <a:gd name="T10" fmla="*/ 0 w 3820"/>
              <a:gd name="T11" fmla="*/ 1517 h 1517"/>
            </a:gdLst>
            <a:ahLst/>
            <a:cxnLst>
              <a:cxn ang="0">
                <a:pos x="T0" y="T1"/>
              </a:cxn>
              <a:cxn ang="0">
                <a:pos x="T2" y="T3"/>
              </a:cxn>
              <a:cxn ang="0">
                <a:pos x="T4" y="T5"/>
              </a:cxn>
              <a:cxn ang="0">
                <a:pos x="T6" y="T7"/>
              </a:cxn>
              <a:cxn ang="0">
                <a:pos x="T8" y="T9"/>
              </a:cxn>
              <a:cxn ang="0">
                <a:pos x="T10" y="T11"/>
              </a:cxn>
            </a:cxnLst>
            <a:rect l="0" t="0" r="r" b="b"/>
            <a:pathLst>
              <a:path w="3820" h="1517">
                <a:moveTo>
                  <a:pt x="0" y="1517"/>
                </a:moveTo>
                <a:lnTo>
                  <a:pt x="0" y="1517"/>
                </a:lnTo>
                <a:lnTo>
                  <a:pt x="3820" y="1517"/>
                </a:lnTo>
                <a:lnTo>
                  <a:pt x="382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6"/>
          <p:cNvSpPr>
            <a:spLocks/>
          </p:cNvSpPr>
          <p:nvPr userDrawn="1"/>
        </p:nvSpPr>
        <p:spPr bwMode="auto">
          <a:xfrm>
            <a:off x="8353425" y="2933700"/>
            <a:ext cx="344488" cy="1449388"/>
          </a:xfrm>
          <a:custGeom>
            <a:avLst/>
            <a:gdLst>
              <a:gd name="T0" fmla="*/ 0 w 360"/>
              <a:gd name="T1" fmla="*/ 1517 h 1517"/>
              <a:gd name="T2" fmla="*/ 0 w 360"/>
              <a:gd name="T3" fmla="*/ 1517 h 1517"/>
              <a:gd name="T4" fmla="*/ 360 w 360"/>
              <a:gd name="T5" fmla="*/ 1517 h 1517"/>
              <a:gd name="T6" fmla="*/ 360 w 360"/>
              <a:gd name="T7" fmla="*/ 0 h 1517"/>
              <a:gd name="T8" fmla="*/ 0 w 360"/>
              <a:gd name="T9" fmla="*/ 0 h 1517"/>
              <a:gd name="T10" fmla="*/ 0 w 360"/>
              <a:gd name="T11" fmla="*/ 1517 h 1517"/>
            </a:gdLst>
            <a:ahLst/>
            <a:cxnLst>
              <a:cxn ang="0">
                <a:pos x="T0" y="T1"/>
              </a:cxn>
              <a:cxn ang="0">
                <a:pos x="T2" y="T3"/>
              </a:cxn>
              <a:cxn ang="0">
                <a:pos x="T4" y="T5"/>
              </a:cxn>
              <a:cxn ang="0">
                <a:pos x="T6" y="T7"/>
              </a:cxn>
              <a:cxn ang="0">
                <a:pos x="T8" y="T9"/>
              </a:cxn>
              <a:cxn ang="0">
                <a:pos x="T10" y="T11"/>
              </a:cxn>
            </a:cxnLst>
            <a:rect l="0" t="0" r="r" b="b"/>
            <a:pathLst>
              <a:path w="360" h="1517">
                <a:moveTo>
                  <a:pt x="0" y="1517"/>
                </a:moveTo>
                <a:lnTo>
                  <a:pt x="0" y="1517"/>
                </a:lnTo>
                <a:lnTo>
                  <a:pt x="360" y="1517"/>
                </a:lnTo>
                <a:lnTo>
                  <a:pt x="36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p:cNvSpPr>
          <p:nvPr userDrawn="1"/>
        </p:nvSpPr>
        <p:spPr bwMode="auto">
          <a:xfrm>
            <a:off x="4851400" y="2933700"/>
            <a:ext cx="2674938" cy="733425"/>
          </a:xfrm>
          <a:custGeom>
            <a:avLst/>
            <a:gdLst>
              <a:gd name="T0" fmla="*/ 0 w 2804"/>
              <a:gd name="T1" fmla="*/ 768 h 768"/>
              <a:gd name="T2" fmla="*/ 0 w 2804"/>
              <a:gd name="T3" fmla="*/ 768 h 768"/>
              <a:gd name="T4" fmla="*/ 2804 w 2804"/>
              <a:gd name="T5" fmla="*/ 768 h 768"/>
              <a:gd name="T6" fmla="*/ 2804 w 2804"/>
              <a:gd name="T7" fmla="*/ 0 h 768"/>
              <a:gd name="T8" fmla="*/ 0 w 2804"/>
              <a:gd name="T9" fmla="*/ 0 h 768"/>
              <a:gd name="T10" fmla="*/ 0 w 2804"/>
              <a:gd name="T11" fmla="*/ 768 h 768"/>
            </a:gdLst>
            <a:ahLst/>
            <a:cxnLst>
              <a:cxn ang="0">
                <a:pos x="T0" y="T1"/>
              </a:cxn>
              <a:cxn ang="0">
                <a:pos x="T2" y="T3"/>
              </a:cxn>
              <a:cxn ang="0">
                <a:pos x="T4" y="T5"/>
              </a:cxn>
              <a:cxn ang="0">
                <a:pos x="T6" y="T7"/>
              </a:cxn>
              <a:cxn ang="0">
                <a:pos x="T8" y="T9"/>
              </a:cxn>
              <a:cxn ang="0">
                <a:pos x="T10" y="T11"/>
              </a:cxn>
            </a:cxnLst>
            <a:rect l="0" t="0" r="r" b="b"/>
            <a:pathLst>
              <a:path w="2804" h="768">
                <a:moveTo>
                  <a:pt x="0" y="768"/>
                </a:moveTo>
                <a:lnTo>
                  <a:pt x="0" y="768"/>
                </a:lnTo>
                <a:lnTo>
                  <a:pt x="2804" y="768"/>
                </a:lnTo>
                <a:lnTo>
                  <a:pt x="2804" y="0"/>
                </a:lnTo>
                <a:lnTo>
                  <a:pt x="0" y="0"/>
                </a:lnTo>
                <a:lnTo>
                  <a:pt x="0" y="76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p:cNvSpPr>
          <p:nvPr userDrawn="1"/>
        </p:nvSpPr>
        <p:spPr bwMode="auto">
          <a:xfrm>
            <a:off x="5383213" y="1519238"/>
            <a:ext cx="1062038" cy="731838"/>
          </a:xfrm>
          <a:custGeom>
            <a:avLst/>
            <a:gdLst>
              <a:gd name="T0" fmla="*/ 0 w 1114"/>
              <a:gd name="T1" fmla="*/ 767 h 767"/>
              <a:gd name="T2" fmla="*/ 0 w 1114"/>
              <a:gd name="T3" fmla="*/ 767 h 767"/>
              <a:gd name="T4" fmla="*/ 1114 w 1114"/>
              <a:gd name="T5" fmla="*/ 767 h 767"/>
              <a:gd name="T6" fmla="*/ 1114 w 1114"/>
              <a:gd name="T7" fmla="*/ 0 h 767"/>
              <a:gd name="T8" fmla="*/ 0 w 1114"/>
              <a:gd name="T9" fmla="*/ 0 h 767"/>
              <a:gd name="T10" fmla="*/ 0 w 1114"/>
              <a:gd name="T11" fmla="*/ 767 h 767"/>
            </a:gdLst>
            <a:ahLst/>
            <a:cxnLst>
              <a:cxn ang="0">
                <a:pos x="T0" y="T1"/>
              </a:cxn>
              <a:cxn ang="0">
                <a:pos x="T2" y="T3"/>
              </a:cxn>
              <a:cxn ang="0">
                <a:pos x="T4" y="T5"/>
              </a:cxn>
              <a:cxn ang="0">
                <a:pos x="T6" y="T7"/>
              </a:cxn>
              <a:cxn ang="0">
                <a:pos x="T8" y="T9"/>
              </a:cxn>
              <a:cxn ang="0">
                <a:pos x="T10" y="T11"/>
              </a:cxn>
            </a:cxnLst>
            <a:rect l="0" t="0" r="r" b="b"/>
            <a:pathLst>
              <a:path w="1114" h="767">
                <a:moveTo>
                  <a:pt x="0" y="767"/>
                </a:moveTo>
                <a:lnTo>
                  <a:pt x="0" y="767"/>
                </a:lnTo>
                <a:lnTo>
                  <a:pt x="1114" y="767"/>
                </a:lnTo>
                <a:lnTo>
                  <a:pt x="1114" y="0"/>
                </a:lnTo>
                <a:lnTo>
                  <a:pt x="0" y="0"/>
                </a:lnTo>
                <a:lnTo>
                  <a:pt x="0" y="7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9"/>
          <p:cNvSpPr>
            <a:spLocks/>
          </p:cNvSpPr>
          <p:nvPr userDrawn="1"/>
        </p:nvSpPr>
        <p:spPr bwMode="auto">
          <a:xfrm>
            <a:off x="5383213" y="5464175"/>
            <a:ext cx="2874963" cy="349250"/>
          </a:xfrm>
          <a:custGeom>
            <a:avLst/>
            <a:gdLst>
              <a:gd name="T0" fmla="*/ 0 w 3015"/>
              <a:gd name="T1" fmla="*/ 365 h 365"/>
              <a:gd name="T2" fmla="*/ 0 w 3015"/>
              <a:gd name="T3" fmla="*/ 365 h 365"/>
              <a:gd name="T4" fmla="*/ 3015 w 3015"/>
              <a:gd name="T5" fmla="*/ 365 h 365"/>
              <a:gd name="T6" fmla="*/ 3015 w 3015"/>
              <a:gd name="T7" fmla="*/ 0 h 365"/>
              <a:gd name="T8" fmla="*/ 0 w 3015"/>
              <a:gd name="T9" fmla="*/ 0 h 365"/>
              <a:gd name="T10" fmla="*/ 0 w 3015"/>
              <a:gd name="T11" fmla="*/ 365 h 365"/>
            </a:gdLst>
            <a:ahLst/>
            <a:cxnLst>
              <a:cxn ang="0">
                <a:pos x="T0" y="T1"/>
              </a:cxn>
              <a:cxn ang="0">
                <a:pos x="T2" y="T3"/>
              </a:cxn>
              <a:cxn ang="0">
                <a:pos x="T4" y="T5"/>
              </a:cxn>
              <a:cxn ang="0">
                <a:pos x="T6" y="T7"/>
              </a:cxn>
              <a:cxn ang="0">
                <a:pos x="T8" y="T9"/>
              </a:cxn>
              <a:cxn ang="0">
                <a:pos x="T10" y="T11"/>
              </a:cxn>
            </a:cxnLst>
            <a:rect l="0" t="0" r="r" b="b"/>
            <a:pathLst>
              <a:path w="3015" h="365">
                <a:moveTo>
                  <a:pt x="0" y="365"/>
                </a:moveTo>
                <a:lnTo>
                  <a:pt x="0" y="365"/>
                </a:lnTo>
                <a:lnTo>
                  <a:pt x="3015" y="365"/>
                </a:lnTo>
                <a:lnTo>
                  <a:pt x="3015"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0"/>
          <p:cNvSpPr>
            <a:spLocks/>
          </p:cNvSpPr>
          <p:nvPr userDrawn="1"/>
        </p:nvSpPr>
        <p:spPr bwMode="auto">
          <a:xfrm>
            <a:off x="457200" y="5464175"/>
            <a:ext cx="814388" cy="349250"/>
          </a:xfrm>
          <a:custGeom>
            <a:avLst/>
            <a:gdLst>
              <a:gd name="T0" fmla="*/ 0 w 854"/>
              <a:gd name="T1" fmla="*/ 365 h 365"/>
              <a:gd name="T2" fmla="*/ 0 w 854"/>
              <a:gd name="T3" fmla="*/ 365 h 365"/>
              <a:gd name="T4" fmla="*/ 854 w 854"/>
              <a:gd name="T5" fmla="*/ 365 h 365"/>
              <a:gd name="T6" fmla="*/ 854 w 854"/>
              <a:gd name="T7" fmla="*/ 0 h 365"/>
              <a:gd name="T8" fmla="*/ 0 w 854"/>
              <a:gd name="T9" fmla="*/ 0 h 365"/>
              <a:gd name="T10" fmla="*/ 0 w 854"/>
              <a:gd name="T11" fmla="*/ 365 h 365"/>
            </a:gdLst>
            <a:ahLst/>
            <a:cxnLst>
              <a:cxn ang="0">
                <a:pos x="T0" y="T1"/>
              </a:cxn>
              <a:cxn ang="0">
                <a:pos x="T2" y="T3"/>
              </a:cxn>
              <a:cxn ang="0">
                <a:pos x="T4" y="T5"/>
              </a:cxn>
              <a:cxn ang="0">
                <a:pos x="T6" y="T7"/>
              </a:cxn>
              <a:cxn ang="0">
                <a:pos x="T8" y="T9"/>
              </a:cxn>
              <a:cxn ang="0">
                <a:pos x="T10" y="T11"/>
              </a:cxn>
            </a:cxnLst>
            <a:rect l="0" t="0" r="r" b="b"/>
            <a:pathLst>
              <a:path w="854" h="365">
                <a:moveTo>
                  <a:pt x="0" y="365"/>
                </a:moveTo>
                <a:lnTo>
                  <a:pt x="0" y="365"/>
                </a:lnTo>
                <a:lnTo>
                  <a:pt x="854" y="365"/>
                </a:lnTo>
                <a:lnTo>
                  <a:pt x="854"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1"/>
          <p:cNvSpPr>
            <a:spLocks/>
          </p:cNvSpPr>
          <p:nvPr userDrawn="1"/>
        </p:nvSpPr>
        <p:spPr bwMode="auto">
          <a:xfrm>
            <a:off x="1903413" y="1519238"/>
            <a:ext cx="1611313" cy="347663"/>
          </a:xfrm>
          <a:custGeom>
            <a:avLst/>
            <a:gdLst>
              <a:gd name="T0" fmla="*/ 0 w 1690"/>
              <a:gd name="T1" fmla="*/ 364 h 364"/>
              <a:gd name="T2" fmla="*/ 0 w 1690"/>
              <a:gd name="T3" fmla="*/ 364 h 364"/>
              <a:gd name="T4" fmla="*/ 1690 w 1690"/>
              <a:gd name="T5" fmla="*/ 364 h 364"/>
              <a:gd name="T6" fmla="*/ 1690 w 1690"/>
              <a:gd name="T7" fmla="*/ 0 h 364"/>
              <a:gd name="T8" fmla="*/ 0 w 1690"/>
              <a:gd name="T9" fmla="*/ 0 h 364"/>
              <a:gd name="T10" fmla="*/ 0 w 1690"/>
              <a:gd name="T11" fmla="*/ 364 h 364"/>
            </a:gdLst>
            <a:ahLst/>
            <a:cxnLst>
              <a:cxn ang="0">
                <a:pos x="T0" y="T1"/>
              </a:cxn>
              <a:cxn ang="0">
                <a:pos x="T2" y="T3"/>
              </a:cxn>
              <a:cxn ang="0">
                <a:pos x="T4" y="T5"/>
              </a:cxn>
              <a:cxn ang="0">
                <a:pos x="T6" y="T7"/>
              </a:cxn>
              <a:cxn ang="0">
                <a:pos x="T8" y="T9"/>
              </a:cxn>
              <a:cxn ang="0">
                <a:pos x="T10" y="T11"/>
              </a:cxn>
            </a:cxnLst>
            <a:rect l="0" t="0" r="r" b="b"/>
            <a:pathLst>
              <a:path w="1690" h="364">
                <a:moveTo>
                  <a:pt x="0" y="364"/>
                </a:moveTo>
                <a:lnTo>
                  <a:pt x="0" y="364"/>
                </a:lnTo>
                <a:lnTo>
                  <a:pt x="1690" y="364"/>
                </a:lnTo>
                <a:lnTo>
                  <a:pt x="1690" y="0"/>
                </a:lnTo>
                <a:lnTo>
                  <a:pt x="0" y="0"/>
                </a:lnTo>
                <a:lnTo>
                  <a:pt x="0" y="36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2"/>
          <p:cNvSpPr>
            <a:spLocks/>
          </p:cNvSpPr>
          <p:nvPr userDrawn="1"/>
        </p:nvSpPr>
        <p:spPr bwMode="auto">
          <a:xfrm>
            <a:off x="457200" y="1519238"/>
            <a:ext cx="328613" cy="608013"/>
          </a:xfrm>
          <a:custGeom>
            <a:avLst/>
            <a:gdLst>
              <a:gd name="T0" fmla="*/ 0 w 345"/>
              <a:gd name="T1" fmla="*/ 637 h 637"/>
              <a:gd name="T2" fmla="*/ 0 w 345"/>
              <a:gd name="T3" fmla="*/ 637 h 637"/>
              <a:gd name="T4" fmla="*/ 345 w 345"/>
              <a:gd name="T5" fmla="*/ 637 h 637"/>
              <a:gd name="T6" fmla="*/ 345 w 345"/>
              <a:gd name="T7" fmla="*/ 0 h 637"/>
              <a:gd name="T8" fmla="*/ 0 w 345"/>
              <a:gd name="T9" fmla="*/ 0 h 637"/>
              <a:gd name="T10" fmla="*/ 0 w 345"/>
              <a:gd name="T11" fmla="*/ 637 h 637"/>
            </a:gdLst>
            <a:ahLst/>
            <a:cxnLst>
              <a:cxn ang="0">
                <a:pos x="T0" y="T1"/>
              </a:cxn>
              <a:cxn ang="0">
                <a:pos x="T2" y="T3"/>
              </a:cxn>
              <a:cxn ang="0">
                <a:pos x="T4" y="T5"/>
              </a:cxn>
              <a:cxn ang="0">
                <a:pos x="T6" y="T7"/>
              </a:cxn>
              <a:cxn ang="0">
                <a:pos x="T8" y="T9"/>
              </a:cxn>
              <a:cxn ang="0">
                <a:pos x="T10" y="T11"/>
              </a:cxn>
            </a:cxnLst>
            <a:rect l="0" t="0" r="r" b="b"/>
            <a:pathLst>
              <a:path w="345" h="637">
                <a:moveTo>
                  <a:pt x="0" y="637"/>
                </a:moveTo>
                <a:lnTo>
                  <a:pt x="0" y="637"/>
                </a:lnTo>
                <a:lnTo>
                  <a:pt x="345" y="637"/>
                </a:lnTo>
                <a:lnTo>
                  <a:pt x="345" y="0"/>
                </a:lnTo>
                <a:lnTo>
                  <a:pt x="0" y="0"/>
                </a:lnTo>
                <a:lnTo>
                  <a:pt x="0" y="63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cxnSp>
        <p:nvCxnSpPr>
          <p:cNvPr id="19" name="Straight Connector 18"/>
          <p:cNvCxnSpPr/>
          <p:nvPr userDrawn="1"/>
        </p:nvCxnSpPr>
        <p:spPr>
          <a:xfrm>
            <a:off x="5890054" y="6252519"/>
            <a:ext cx="0" cy="4777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p:cNvSpPr>
            <a:spLocks noGrp="1"/>
          </p:cNvSpPr>
          <p:nvPr>
            <p:ph type="pic" sz="quarter" idx="13" hasCustomPrompt="1"/>
          </p:nvPr>
        </p:nvSpPr>
        <p:spPr>
          <a:xfrm>
            <a:off x="3247806" y="6252519"/>
            <a:ext cx="2466975" cy="436690"/>
          </a:xfrm>
        </p:spPr>
        <p:txBody>
          <a:bodyPr anchor="ctr" anchorCtr="0"/>
          <a:lstStyle>
            <a:lvl1pPr algn="ctr">
              <a:defRPr/>
            </a:lvl1pPr>
          </a:lstStyle>
          <a:p>
            <a:r>
              <a:rPr lang="en-US" dirty="0" smtClean="0"/>
              <a:t>Click to insert cobrand logo</a:t>
            </a:r>
            <a:endParaRPr lang="en-US" dirty="0"/>
          </a:p>
        </p:txBody>
      </p:sp>
      <p:sp>
        <p:nvSpPr>
          <p:cNvPr id="18" name="Text Placeholder 5"/>
          <p:cNvSpPr>
            <a:spLocks noGrp="1"/>
          </p:cNvSpPr>
          <p:nvPr>
            <p:ph type="body" sz="quarter" idx="12" hasCustomPrompt="1"/>
          </p:nvPr>
        </p:nvSpPr>
        <p:spPr>
          <a:xfrm>
            <a:off x="7170738" y="457200"/>
            <a:ext cx="1527175" cy="285750"/>
          </a:xfrm>
        </p:spPr>
        <p:txBody>
          <a:bodyPr/>
          <a:lstStyle>
            <a:lvl1pPr algn="r">
              <a:defRPr sz="1200" b="0"/>
            </a:lvl1pPr>
            <a:lvl2pPr>
              <a:defRPr sz="1200" b="0"/>
            </a:lvl2pPr>
            <a:lvl3pPr>
              <a:defRPr sz="1200" b="0"/>
            </a:lvl3pPr>
            <a:lvl4pPr>
              <a:defRPr sz="1200" b="0"/>
            </a:lvl4pPr>
            <a:lvl5pPr>
              <a:defRPr sz="1200" b="0"/>
            </a:lvl5pPr>
          </a:lstStyle>
          <a:p>
            <a:pPr lvl="0"/>
            <a:r>
              <a:rPr lang="en-US" dirty="0" smtClean="0"/>
              <a:t>Insert Date</a:t>
            </a:r>
          </a:p>
        </p:txBody>
      </p:sp>
    </p:spTree>
    <p:extLst>
      <p:ext uri="{BB962C8B-B14F-4D97-AF65-F5344CB8AC3E}">
        <p14:creationId xmlns:p14="http://schemas.microsoft.com/office/powerpoint/2010/main" val="111689315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smtClean="0">
                <a:solidFill>
                  <a:prstClr val="black"/>
                </a:solidFill>
              </a:rPr>
              <a:t>© 2016 Willis Towers Watson. All rights reserved. Proprietary and Confidential. For Willis Towers Watson and Willis Towers Watson client use only.</a:t>
            </a:r>
            <a:endParaRPr lang="en-US">
              <a:solidFill>
                <a:prstClr val="black"/>
              </a:solidFill>
            </a:endParaRPr>
          </a:p>
        </p:txBody>
      </p:sp>
      <p:sp>
        <p:nvSpPr>
          <p:cNvPr id="4" name="Slide Number Placeholder 3"/>
          <p:cNvSpPr>
            <a:spLocks noGrp="1"/>
          </p:cNvSpPr>
          <p:nvPr>
            <p:ph type="sldNum" sz="quarter" idx="12"/>
          </p:nvPr>
        </p:nvSpPr>
        <p:spPr/>
        <p:txBody>
          <a:bodyPr/>
          <a:lstStyle/>
          <a:p>
            <a:fld id="{2083E393-C0BF-4ED8-8545-7E4C90AFF831}" type="slidenum">
              <a:rPr lang="en-US" smtClean="0">
                <a:solidFill>
                  <a:prstClr val="black"/>
                </a:solidFill>
              </a:rPr>
              <a:pPr/>
              <a:t>‹#›</a:t>
            </a:fld>
            <a:endParaRPr lang="en-US">
              <a:solidFill>
                <a:prstClr val="black"/>
              </a:solidFill>
            </a:endParaRPr>
          </a:p>
        </p:txBody>
      </p:sp>
      <p:cxnSp>
        <p:nvCxnSpPr>
          <p:cNvPr id="5" name="Straight Connector 4"/>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stretch>
            <a:fillRect/>
          </a:stretch>
        </p:blipFill>
        <p:spPr>
          <a:xfrm>
            <a:off x="6675343" y="6300216"/>
            <a:ext cx="1782857" cy="347429"/>
          </a:xfrm>
          <a:prstGeom prst="rect">
            <a:avLst/>
          </a:prstGeom>
        </p:spPr>
      </p:pic>
    </p:spTree>
    <p:extLst>
      <p:ext uri="{BB962C8B-B14F-4D97-AF65-F5344CB8AC3E}">
        <p14:creationId xmlns:p14="http://schemas.microsoft.com/office/powerpoint/2010/main" val="3297620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7" name="Snip and Round Single Corner Rectangle 6"/>
          <p:cNvSpPr/>
          <p:nvPr userDrawn="1"/>
        </p:nvSpPr>
        <p:spPr>
          <a:xfrm rot="10800000" flipH="1">
            <a:off x="293669" y="333828"/>
            <a:ext cx="8465131" cy="638627"/>
          </a:xfrm>
          <a:prstGeom prst="snipRoundRect">
            <a:avLst>
              <a:gd name="adj1" fmla="val 0"/>
              <a:gd name="adj2"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a:xfrm>
            <a:off x="395536" y="288552"/>
            <a:ext cx="7992888" cy="738932"/>
          </a:xfrm>
        </p:spPr>
        <p:txBody>
          <a:bodyPr>
            <a:normAutofit/>
          </a:bodyPr>
          <a:lstStyle>
            <a:lvl1pPr>
              <a:defRPr sz="22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1"/>
          </p:nvPr>
        </p:nvSpPr>
        <p:spPr>
          <a:xfrm>
            <a:off x="395536" y="6444960"/>
            <a:ext cx="1584176" cy="216024"/>
          </a:xfrm>
        </p:spPr>
        <p:txBody>
          <a:bodyPr/>
          <a:lstStyle/>
          <a:p>
            <a:r>
              <a:rPr lang="en-GB" smtClean="0">
                <a:solidFill>
                  <a:srgbClr val="E65032"/>
                </a:solidFill>
              </a:rPr>
              <a:t>© 2016 Willis Towers Watson. All rights reserved. Proprietary and Confidential. For Willis Towers Watson and Willis Towers Watson client use only.</a:t>
            </a:r>
            <a:endParaRPr lang="en-GB">
              <a:solidFill>
                <a:srgbClr val="E65032"/>
              </a:solidFill>
            </a:endParaRPr>
          </a:p>
        </p:txBody>
      </p:sp>
      <p:sp>
        <p:nvSpPr>
          <p:cNvPr id="8" name="Date Placeholder 2"/>
          <p:cNvSpPr>
            <a:spLocks noGrp="1"/>
          </p:cNvSpPr>
          <p:nvPr>
            <p:ph type="dt" sz="half" idx="10"/>
          </p:nvPr>
        </p:nvSpPr>
        <p:spPr>
          <a:xfrm>
            <a:off x="3203849" y="6444000"/>
            <a:ext cx="5578410" cy="216000"/>
          </a:xfrm>
          <a:prstGeom prst="rect">
            <a:avLst/>
          </a:prstGeom>
        </p:spPr>
        <p:txBody>
          <a:bodyPr anchor="ctr" anchorCtr="0"/>
          <a:lstStyle/>
          <a:p>
            <a:endParaRPr lang="en-GB" dirty="0">
              <a:solidFill>
                <a:prstClr val="black"/>
              </a:solidFill>
            </a:endParaRPr>
          </a:p>
        </p:txBody>
      </p:sp>
      <p:sp>
        <p:nvSpPr>
          <p:cNvPr id="10" name="Slide Number Placeholder 4"/>
          <p:cNvSpPr>
            <a:spLocks noGrp="1"/>
          </p:cNvSpPr>
          <p:nvPr>
            <p:ph type="sldNum" sz="quarter" idx="12"/>
          </p:nvPr>
        </p:nvSpPr>
        <p:spPr>
          <a:xfrm>
            <a:off x="8254800" y="6237312"/>
            <a:ext cx="504000" cy="273600"/>
          </a:xfrm>
        </p:spPr>
        <p:txBody>
          <a:bodyPr/>
          <a:lstStyle/>
          <a:p>
            <a:fld id="{830D4EF1-2FB9-4CDA-AD22-D945B346B2F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5349814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Blue">
    <p:bg>
      <p:bgPr>
        <a:solidFill>
          <a:srgbClr val="C8D7D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553200" cy="307777"/>
          </a:xfrm>
        </p:spPr>
        <p:txBody>
          <a:bodyPr>
            <a:noAutofit/>
          </a:bodyPr>
          <a:lstStyle/>
          <a:p>
            <a:r>
              <a:rPr lang="en-US" smtClean="0"/>
              <a:t>Click to edit Master title style</a:t>
            </a:r>
            <a:endParaRPr lang="en-US" dirty="0"/>
          </a:p>
        </p:txBody>
      </p:sp>
      <p:sp>
        <p:nvSpPr>
          <p:cNvPr id="4" name="Footer Placeholder 3 Copyright"/>
          <p:cNvSpPr>
            <a:spLocks noGrp="1"/>
          </p:cNvSpPr>
          <p:nvPr>
            <p:ph type="ftr" sz="quarter" idx="11"/>
          </p:nvPr>
        </p:nvSpPr>
        <p:spPr/>
        <p:txBody>
          <a:bodyPr/>
          <a:lstStyle/>
          <a:p>
            <a:r>
              <a:rPr lang="en-GB" dirty="0" smtClean="0">
                <a:solidFill>
                  <a:prstClr val="black"/>
                </a:solidFill>
              </a:rPr>
              <a:t>© 2016 Willis Towers Watson. All rights reserved.</a:t>
            </a:r>
            <a:endParaRPr lang="en-US" dirty="0">
              <a:solidFill>
                <a:prstClr val="black"/>
              </a:solidFill>
            </a:endParaRPr>
          </a:p>
        </p:txBody>
      </p:sp>
      <p:pic>
        <p:nvPicPr>
          <p:cNvPr id="8" name="Picture 7"/>
          <p:cNvPicPr>
            <a:picLocks noChangeAspect="1"/>
          </p:cNvPicPr>
          <p:nvPr userDrawn="1"/>
        </p:nvPicPr>
        <p:blipFill>
          <a:blip r:embed="rId2" cstate="print"/>
          <a:stretch>
            <a:fillRect/>
          </a:stretch>
        </p:blipFill>
        <p:spPr>
          <a:xfrm>
            <a:off x="5877560" y="6195724"/>
            <a:ext cx="3022600" cy="584200"/>
          </a:xfrm>
          <a:prstGeom prst="rect">
            <a:avLst/>
          </a:prstGeom>
        </p:spPr>
      </p:pic>
      <p:sp>
        <p:nvSpPr>
          <p:cNvPr id="9" name="Text Placeholder 2"/>
          <p:cNvSpPr>
            <a:spLocks noGrp="1"/>
          </p:cNvSpPr>
          <p:nvPr>
            <p:ph idx="1" hasCustomPrompt="1"/>
          </p:nvPr>
        </p:nvSpPr>
        <p:spPr>
          <a:xfrm>
            <a:off x="457200" y="804672"/>
            <a:ext cx="6553200" cy="276999"/>
          </a:xfrm>
          <a:prstGeom prst="rect">
            <a:avLst/>
          </a:prstGeom>
        </p:spPr>
        <p:txBody>
          <a:bodyPr vert="horz" wrap="square" lIns="0" tIns="0" rIns="0" bIns="0" rtlCol="0">
            <a:noAutofit/>
          </a:bodyPr>
          <a:lstStyle>
            <a:lvl1pPr>
              <a:defRPr sz="1750" b="0"/>
            </a:lvl1pPr>
          </a:lstStyle>
          <a:p>
            <a:pPr lvl="0"/>
            <a:r>
              <a:rPr lang="en-US" dirty="0" smtClean="0"/>
              <a:t>Click to edit Master text styles</a:t>
            </a:r>
            <a:endParaRPr lang="en-US" dirty="0"/>
          </a:p>
        </p:txBody>
      </p:sp>
      <p:sp>
        <p:nvSpPr>
          <p:cNvPr id="11" name="Freeform 5"/>
          <p:cNvSpPr>
            <a:spLocks/>
          </p:cNvSpPr>
          <p:nvPr userDrawn="1"/>
        </p:nvSpPr>
        <p:spPr bwMode="auto">
          <a:xfrm>
            <a:off x="2012950" y="1522413"/>
            <a:ext cx="4257675" cy="354013"/>
          </a:xfrm>
          <a:custGeom>
            <a:avLst/>
            <a:gdLst>
              <a:gd name="T0" fmla="*/ 0 w 4464"/>
              <a:gd name="T1" fmla="*/ 369 h 369"/>
              <a:gd name="T2" fmla="*/ 0 w 4464"/>
              <a:gd name="T3" fmla="*/ 369 h 369"/>
              <a:gd name="T4" fmla="*/ 4464 w 4464"/>
              <a:gd name="T5" fmla="*/ 369 h 369"/>
              <a:gd name="T6" fmla="*/ 4464 w 4464"/>
              <a:gd name="T7" fmla="*/ 0 h 369"/>
              <a:gd name="T8" fmla="*/ 0 w 4464"/>
              <a:gd name="T9" fmla="*/ 0 h 369"/>
              <a:gd name="T10" fmla="*/ 0 w 4464"/>
              <a:gd name="T11" fmla="*/ 369 h 369"/>
            </a:gdLst>
            <a:ahLst/>
            <a:cxnLst>
              <a:cxn ang="0">
                <a:pos x="T0" y="T1"/>
              </a:cxn>
              <a:cxn ang="0">
                <a:pos x="T2" y="T3"/>
              </a:cxn>
              <a:cxn ang="0">
                <a:pos x="T4" y="T5"/>
              </a:cxn>
              <a:cxn ang="0">
                <a:pos x="T6" y="T7"/>
              </a:cxn>
              <a:cxn ang="0">
                <a:pos x="T8" y="T9"/>
              </a:cxn>
              <a:cxn ang="0">
                <a:pos x="T10" y="T11"/>
              </a:cxn>
            </a:cxnLst>
            <a:rect l="0" t="0" r="r" b="b"/>
            <a:pathLst>
              <a:path w="4464" h="369">
                <a:moveTo>
                  <a:pt x="0" y="369"/>
                </a:moveTo>
                <a:lnTo>
                  <a:pt x="0" y="369"/>
                </a:lnTo>
                <a:lnTo>
                  <a:pt x="4464" y="369"/>
                </a:lnTo>
                <a:lnTo>
                  <a:pt x="4464" y="0"/>
                </a:lnTo>
                <a:lnTo>
                  <a:pt x="0" y="0"/>
                </a:lnTo>
                <a:lnTo>
                  <a:pt x="0" y="36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 name="Freeform 6"/>
          <p:cNvSpPr>
            <a:spLocks/>
          </p:cNvSpPr>
          <p:nvPr userDrawn="1"/>
        </p:nvSpPr>
        <p:spPr bwMode="auto">
          <a:xfrm>
            <a:off x="457200" y="3013075"/>
            <a:ext cx="1611313" cy="2813050"/>
          </a:xfrm>
          <a:custGeom>
            <a:avLst/>
            <a:gdLst>
              <a:gd name="T0" fmla="*/ 0 w 1689"/>
              <a:gd name="T1" fmla="*/ 2943 h 2943"/>
              <a:gd name="T2" fmla="*/ 0 w 1689"/>
              <a:gd name="T3" fmla="*/ 2943 h 2943"/>
              <a:gd name="T4" fmla="*/ 1689 w 1689"/>
              <a:gd name="T5" fmla="*/ 2943 h 2943"/>
              <a:gd name="T6" fmla="*/ 1689 w 1689"/>
              <a:gd name="T7" fmla="*/ 0 h 2943"/>
              <a:gd name="T8" fmla="*/ 0 w 1689"/>
              <a:gd name="T9" fmla="*/ 0 h 2943"/>
              <a:gd name="T10" fmla="*/ 0 w 1689"/>
              <a:gd name="T11" fmla="*/ 2943 h 2943"/>
            </a:gdLst>
            <a:ahLst/>
            <a:cxnLst>
              <a:cxn ang="0">
                <a:pos x="T0" y="T1"/>
              </a:cxn>
              <a:cxn ang="0">
                <a:pos x="T2" y="T3"/>
              </a:cxn>
              <a:cxn ang="0">
                <a:pos x="T4" y="T5"/>
              </a:cxn>
              <a:cxn ang="0">
                <a:pos x="T6" y="T7"/>
              </a:cxn>
              <a:cxn ang="0">
                <a:pos x="T8" y="T9"/>
              </a:cxn>
              <a:cxn ang="0">
                <a:pos x="T10" y="T11"/>
              </a:cxn>
            </a:cxnLst>
            <a:rect l="0" t="0" r="r" b="b"/>
            <a:pathLst>
              <a:path w="1689" h="2943">
                <a:moveTo>
                  <a:pt x="0" y="2943"/>
                </a:moveTo>
                <a:lnTo>
                  <a:pt x="0" y="2943"/>
                </a:lnTo>
                <a:lnTo>
                  <a:pt x="1689" y="2943"/>
                </a:lnTo>
                <a:lnTo>
                  <a:pt x="1689" y="0"/>
                </a:lnTo>
                <a:lnTo>
                  <a:pt x="0" y="0"/>
                </a:lnTo>
                <a:lnTo>
                  <a:pt x="0" y="2943"/>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 name="Freeform 7"/>
          <p:cNvSpPr>
            <a:spLocks/>
          </p:cNvSpPr>
          <p:nvPr userDrawn="1"/>
        </p:nvSpPr>
        <p:spPr bwMode="auto">
          <a:xfrm>
            <a:off x="3067050" y="5522913"/>
            <a:ext cx="1074738" cy="303213"/>
          </a:xfrm>
          <a:custGeom>
            <a:avLst/>
            <a:gdLst>
              <a:gd name="T0" fmla="*/ 0 w 1126"/>
              <a:gd name="T1" fmla="*/ 317 h 317"/>
              <a:gd name="T2" fmla="*/ 0 w 1126"/>
              <a:gd name="T3" fmla="*/ 317 h 317"/>
              <a:gd name="T4" fmla="*/ 1126 w 1126"/>
              <a:gd name="T5" fmla="*/ 317 h 317"/>
              <a:gd name="T6" fmla="*/ 1126 w 1126"/>
              <a:gd name="T7" fmla="*/ 0 h 317"/>
              <a:gd name="T8" fmla="*/ 0 w 1126"/>
              <a:gd name="T9" fmla="*/ 0 h 317"/>
              <a:gd name="T10" fmla="*/ 0 w 1126"/>
              <a:gd name="T11" fmla="*/ 317 h 317"/>
            </a:gdLst>
            <a:ahLst/>
            <a:cxnLst>
              <a:cxn ang="0">
                <a:pos x="T0" y="T1"/>
              </a:cxn>
              <a:cxn ang="0">
                <a:pos x="T2" y="T3"/>
              </a:cxn>
              <a:cxn ang="0">
                <a:pos x="T4" y="T5"/>
              </a:cxn>
              <a:cxn ang="0">
                <a:pos x="T6" y="T7"/>
              </a:cxn>
              <a:cxn ang="0">
                <a:pos x="T8" y="T9"/>
              </a:cxn>
              <a:cxn ang="0">
                <a:pos x="T10" y="T11"/>
              </a:cxn>
            </a:cxnLst>
            <a:rect l="0" t="0" r="r" b="b"/>
            <a:pathLst>
              <a:path w="1126" h="317">
                <a:moveTo>
                  <a:pt x="0" y="317"/>
                </a:moveTo>
                <a:lnTo>
                  <a:pt x="0" y="317"/>
                </a:lnTo>
                <a:lnTo>
                  <a:pt x="1126" y="317"/>
                </a:lnTo>
                <a:lnTo>
                  <a:pt x="1126" y="0"/>
                </a:lnTo>
                <a:lnTo>
                  <a:pt x="0" y="0"/>
                </a:lnTo>
                <a:lnTo>
                  <a:pt x="0" y="317"/>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 name="Freeform 8"/>
          <p:cNvSpPr>
            <a:spLocks/>
          </p:cNvSpPr>
          <p:nvPr userDrawn="1"/>
        </p:nvSpPr>
        <p:spPr bwMode="auto">
          <a:xfrm>
            <a:off x="5740400" y="4086225"/>
            <a:ext cx="1074738" cy="1739900"/>
          </a:xfrm>
          <a:custGeom>
            <a:avLst/>
            <a:gdLst>
              <a:gd name="T0" fmla="*/ 0 w 1126"/>
              <a:gd name="T1" fmla="*/ 1820 h 1820"/>
              <a:gd name="T2" fmla="*/ 0 w 1126"/>
              <a:gd name="T3" fmla="*/ 1820 h 1820"/>
              <a:gd name="T4" fmla="*/ 1126 w 1126"/>
              <a:gd name="T5" fmla="*/ 1820 h 1820"/>
              <a:gd name="T6" fmla="*/ 1126 w 1126"/>
              <a:gd name="T7" fmla="*/ 0 h 1820"/>
              <a:gd name="T8" fmla="*/ 0 w 1126"/>
              <a:gd name="T9" fmla="*/ 0 h 1820"/>
              <a:gd name="T10" fmla="*/ 0 w 1126"/>
              <a:gd name="T11" fmla="*/ 1820 h 1820"/>
            </a:gdLst>
            <a:ahLst/>
            <a:cxnLst>
              <a:cxn ang="0">
                <a:pos x="T0" y="T1"/>
              </a:cxn>
              <a:cxn ang="0">
                <a:pos x="T2" y="T3"/>
              </a:cxn>
              <a:cxn ang="0">
                <a:pos x="T4" y="T5"/>
              </a:cxn>
              <a:cxn ang="0">
                <a:pos x="T6" y="T7"/>
              </a:cxn>
              <a:cxn ang="0">
                <a:pos x="T8" y="T9"/>
              </a:cxn>
              <a:cxn ang="0">
                <a:pos x="T10" y="T11"/>
              </a:cxn>
            </a:cxnLst>
            <a:rect l="0" t="0" r="r" b="b"/>
            <a:pathLst>
              <a:path w="1126" h="1820">
                <a:moveTo>
                  <a:pt x="0" y="1820"/>
                </a:moveTo>
                <a:lnTo>
                  <a:pt x="0" y="1820"/>
                </a:lnTo>
                <a:lnTo>
                  <a:pt x="1126" y="1820"/>
                </a:lnTo>
                <a:lnTo>
                  <a:pt x="1126" y="0"/>
                </a:lnTo>
                <a:lnTo>
                  <a:pt x="0" y="0"/>
                </a:lnTo>
                <a:lnTo>
                  <a:pt x="0" y="182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 name="Freeform 9"/>
          <p:cNvSpPr>
            <a:spLocks/>
          </p:cNvSpPr>
          <p:nvPr userDrawn="1"/>
        </p:nvSpPr>
        <p:spPr bwMode="auto">
          <a:xfrm>
            <a:off x="4140200" y="3717925"/>
            <a:ext cx="531813" cy="358775"/>
          </a:xfrm>
          <a:custGeom>
            <a:avLst/>
            <a:gdLst>
              <a:gd name="T0" fmla="*/ 0 w 557"/>
              <a:gd name="T1" fmla="*/ 375 h 375"/>
              <a:gd name="T2" fmla="*/ 0 w 557"/>
              <a:gd name="T3" fmla="*/ 375 h 375"/>
              <a:gd name="T4" fmla="*/ 557 w 557"/>
              <a:gd name="T5" fmla="*/ 375 h 375"/>
              <a:gd name="T6" fmla="*/ 557 w 557"/>
              <a:gd name="T7" fmla="*/ 0 h 375"/>
              <a:gd name="T8" fmla="*/ 0 w 557"/>
              <a:gd name="T9" fmla="*/ 0 h 375"/>
              <a:gd name="T10" fmla="*/ 0 w 557"/>
              <a:gd name="T11" fmla="*/ 375 h 375"/>
            </a:gdLst>
            <a:ahLst/>
            <a:cxnLst>
              <a:cxn ang="0">
                <a:pos x="T0" y="T1"/>
              </a:cxn>
              <a:cxn ang="0">
                <a:pos x="T2" y="T3"/>
              </a:cxn>
              <a:cxn ang="0">
                <a:pos x="T4" y="T5"/>
              </a:cxn>
              <a:cxn ang="0">
                <a:pos x="T6" y="T7"/>
              </a:cxn>
              <a:cxn ang="0">
                <a:pos x="T8" y="T9"/>
              </a:cxn>
              <a:cxn ang="0">
                <a:pos x="T10" y="T11"/>
              </a:cxn>
            </a:cxnLst>
            <a:rect l="0" t="0" r="r" b="b"/>
            <a:pathLst>
              <a:path w="557" h="375">
                <a:moveTo>
                  <a:pt x="0" y="375"/>
                </a:moveTo>
                <a:lnTo>
                  <a:pt x="0" y="375"/>
                </a:lnTo>
                <a:lnTo>
                  <a:pt x="557" y="375"/>
                </a:lnTo>
                <a:lnTo>
                  <a:pt x="557" y="0"/>
                </a:lnTo>
                <a:lnTo>
                  <a:pt x="0" y="0"/>
                </a:lnTo>
                <a:lnTo>
                  <a:pt x="0" y="37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 name="Freeform 10"/>
          <p:cNvSpPr>
            <a:spLocks/>
          </p:cNvSpPr>
          <p:nvPr userDrawn="1"/>
        </p:nvSpPr>
        <p:spPr bwMode="auto">
          <a:xfrm>
            <a:off x="7332663" y="2995613"/>
            <a:ext cx="539750" cy="742950"/>
          </a:xfrm>
          <a:custGeom>
            <a:avLst/>
            <a:gdLst>
              <a:gd name="T0" fmla="*/ 0 w 566"/>
              <a:gd name="T1" fmla="*/ 778 h 778"/>
              <a:gd name="T2" fmla="*/ 0 w 566"/>
              <a:gd name="T3" fmla="*/ 778 h 778"/>
              <a:gd name="T4" fmla="*/ 566 w 566"/>
              <a:gd name="T5" fmla="*/ 778 h 778"/>
              <a:gd name="T6" fmla="*/ 566 w 566"/>
              <a:gd name="T7" fmla="*/ 0 h 778"/>
              <a:gd name="T8" fmla="*/ 0 w 566"/>
              <a:gd name="T9" fmla="*/ 0 h 778"/>
              <a:gd name="T10" fmla="*/ 0 w 566"/>
              <a:gd name="T11" fmla="*/ 778 h 778"/>
            </a:gdLst>
            <a:ahLst/>
            <a:cxnLst>
              <a:cxn ang="0">
                <a:pos x="T0" y="T1"/>
              </a:cxn>
              <a:cxn ang="0">
                <a:pos x="T2" y="T3"/>
              </a:cxn>
              <a:cxn ang="0">
                <a:pos x="T4" y="T5"/>
              </a:cxn>
              <a:cxn ang="0">
                <a:pos x="T6" y="T7"/>
              </a:cxn>
              <a:cxn ang="0">
                <a:pos x="T8" y="T9"/>
              </a:cxn>
              <a:cxn ang="0">
                <a:pos x="T10" y="T11"/>
              </a:cxn>
            </a:cxnLst>
            <a:rect l="0" t="0" r="r" b="b"/>
            <a:pathLst>
              <a:path w="566" h="778">
                <a:moveTo>
                  <a:pt x="0" y="778"/>
                </a:moveTo>
                <a:lnTo>
                  <a:pt x="0" y="778"/>
                </a:lnTo>
                <a:lnTo>
                  <a:pt x="566" y="778"/>
                </a:lnTo>
                <a:lnTo>
                  <a:pt x="566" y="0"/>
                </a:lnTo>
                <a:lnTo>
                  <a:pt x="0" y="0"/>
                </a:lnTo>
                <a:lnTo>
                  <a:pt x="0" y="778"/>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 name="Freeform 11"/>
          <p:cNvSpPr>
            <a:spLocks/>
          </p:cNvSpPr>
          <p:nvPr userDrawn="1"/>
        </p:nvSpPr>
        <p:spPr bwMode="auto">
          <a:xfrm>
            <a:off x="7891463" y="1522413"/>
            <a:ext cx="806450" cy="354013"/>
          </a:xfrm>
          <a:custGeom>
            <a:avLst/>
            <a:gdLst>
              <a:gd name="T0" fmla="*/ 0 w 844"/>
              <a:gd name="T1" fmla="*/ 369 h 369"/>
              <a:gd name="T2" fmla="*/ 0 w 844"/>
              <a:gd name="T3" fmla="*/ 369 h 369"/>
              <a:gd name="T4" fmla="*/ 844 w 844"/>
              <a:gd name="T5" fmla="*/ 369 h 369"/>
              <a:gd name="T6" fmla="*/ 844 w 844"/>
              <a:gd name="T7" fmla="*/ 0 h 369"/>
              <a:gd name="T8" fmla="*/ 0 w 844"/>
              <a:gd name="T9" fmla="*/ 0 h 369"/>
              <a:gd name="T10" fmla="*/ 0 w 844"/>
              <a:gd name="T11" fmla="*/ 369 h 369"/>
            </a:gdLst>
            <a:ahLst/>
            <a:cxnLst>
              <a:cxn ang="0">
                <a:pos x="T0" y="T1"/>
              </a:cxn>
              <a:cxn ang="0">
                <a:pos x="T2" y="T3"/>
              </a:cxn>
              <a:cxn ang="0">
                <a:pos x="T4" y="T5"/>
              </a:cxn>
              <a:cxn ang="0">
                <a:pos x="T6" y="T7"/>
              </a:cxn>
              <a:cxn ang="0">
                <a:pos x="T8" y="T9"/>
              </a:cxn>
              <a:cxn ang="0">
                <a:pos x="T10" y="T11"/>
              </a:cxn>
            </a:cxnLst>
            <a:rect l="0" t="0" r="r" b="b"/>
            <a:pathLst>
              <a:path w="844" h="369">
                <a:moveTo>
                  <a:pt x="0" y="369"/>
                </a:moveTo>
                <a:lnTo>
                  <a:pt x="0" y="369"/>
                </a:lnTo>
                <a:lnTo>
                  <a:pt x="844" y="369"/>
                </a:lnTo>
                <a:lnTo>
                  <a:pt x="844" y="0"/>
                </a:lnTo>
                <a:lnTo>
                  <a:pt x="0" y="0"/>
                </a:lnTo>
                <a:lnTo>
                  <a:pt x="0" y="36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Text Placeholder 5"/>
          <p:cNvSpPr>
            <a:spLocks noGrp="1"/>
          </p:cNvSpPr>
          <p:nvPr>
            <p:ph type="body" sz="quarter" idx="12" hasCustomPrompt="1"/>
          </p:nvPr>
        </p:nvSpPr>
        <p:spPr>
          <a:xfrm>
            <a:off x="7170738" y="457200"/>
            <a:ext cx="1527175" cy="285750"/>
          </a:xfrm>
        </p:spPr>
        <p:txBody>
          <a:bodyPr/>
          <a:lstStyle>
            <a:lvl1pPr algn="r">
              <a:defRPr sz="1200" b="0"/>
            </a:lvl1pPr>
            <a:lvl2pPr>
              <a:defRPr sz="1200" b="0"/>
            </a:lvl2pPr>
            <a:lvl3pPr>
              <a:defRPr sz="1200" b="0"/>
            </a:lvl3pPr>
            <a:lvl4pPr>
              <a:defRPr sz="1200" b="0"/>
            </a:lvl4pPr>
            <a:lvl5pPr>
              <a:defRPr sz="1200" b="0"/>
            </a:lvl5pPr>
          </a:lstStyle>
          <a:p>
            <a:pPr lvl="0"/>
            <a:r>
              <a:rPr lang="en-US" dirty="0" smtClean="0"/>
              <a:t>Insert Date</a:t>
            </a:r>
          </a:p>
        </p:txBody>
      </p:sp>
    </p:spTree>
    <p:extLst>
      <p:ext uri="{BB962C8B-B14F-4D97-AF65-F5344CB8AC3E}">
        <p14:creationId xmlns:p14="http://schemas.microsoft.com/office/powerpoint/2010/main" val="163049968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Whit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553200" cy="307777"/>
          </a:xfrm>
        </p:spPr>
        <p:txBody>
          <a:bodyPr>
            <a:noAutofit/>
          </a:bodyPr>
          <a:lstStyle/>
          <a:p>
            <a:r>
              <a:rPr lang="en-US" smtClean="0"/>
              <a:t>Click to edit Master title style</a:t>
            </a:r>
            <a:endParaRPr lang="en-US" dirty="0"/>
          </a:p>
        </p:txBody>
      </p:sp>
      <p:sp>
        <p:nvSpPr>
          <p:cNvPr id="4" name="Footer Placeholder 3 Copyright"/>
          <p:cNvSpPr>
            <a:spLocks noGrp="1"/>
          </p:cNvSpPr>
          <p:nvPr>
            <p:ph type="ftr" sz="quarter" idx="11"/>
          </p:nvPr>
        </p:nvSpPr>
        <p:spPr/>
        <p:txBody>
          <a:bodyPr/>
          <a:lstStyle/>
          <a:p>
            <a:r>
              <a:rPr lang="en-GB" dirty="0" smtClean="0">
                <a:solidFill>
                  <a:prstClr val="black"/>
                </a:solidFill>
              </a:rPr>
              <a:t>© 2016 Willis Towers Watson. All rights reserved.</a:t>
            </a:r>
            <a:endParaRPr lang="en-US" dirty="0">
              <a:solidFill>
                <a:prstClr val="black"/>
              </a:solidFill>
            </a:endParaRPr>
          </a:p>
        </p:txBody>
      </p:sp>
      <p:sp>
        <p:nvSpPr>
          <p:cNvPr id="7" name="Text Placeholder 2"/>
          <p:cNvSpPr>
            <a:spLocks noGrp="1"/>
          </p:cNvSpPr>
          <p:nvPr>
            <p:ph idx="1" hasCustomPrompt="1"/>
          </p:nvPr>
        </p:nvSpPr>
        <p:spPr>
          <a:xfrm>
            <a:off x="457200" y="804672"/>
            <a:ext cx="6553200" cy="276999"/>
          </a:xfrm>
          <a:prstGeom prst="rect">
            <a:avLst/>
          </a:prstGeom>
        </p:spPr>
        <p:txBody>
          <a:bodyPr vert="horz" wrap="square" lIns="0" tIns="0" rIns="0" bIns="0" rtlCol="0">
            <a:noAutofit/>
          </a:bodyPr>
          <a:lstStyle>
            <a:lvl1pPr>
              <a:defRPr sz="1750" b="0"/>
            </a:lvl1pPr>
          </a:lstStyle>
          <a:p>
            <a:pPr lvl="0"/>
            <a:r>
              <a:rPr lang="en-US" dirty="0" smtClean="0"/>
              <a:t>Click to edit Master text styles</a:t>
            </a:r>
            <a:endParaRPr lang="en-US" dirty="0"/>
          </a:p>
        </p:txBody>
      </p:sp>
      <p:pic>
        <p:nvPicPr>
          <p:cNvPr id="8" name="Picture 7"/>
          <p:cNvPicPr>
            <a:picLocks noChangeAspect="1"/>
          </p:cNvPicPr>
          <p:nvPr userDrawn="1"/>
        </p:nvPicPr>
        <p:blipFill>
          <a:blip r:embed="rId2" cstate="print"/>
          <a:stretch>
            <a:fillRect/>
          </a:stretch>
        </p:blipFill>
        <p:spPr>
          <a:xfrm>
            <a:off x="5877560" y="6195724"/>
            <a:ext cx="3022600" cy="584200"/>
          </a:xfrm>
          <a:prstGeom prst="rect">
            <a:avLst/>
          </a:prstGeom>
        </p:spPr>
      </p:pic>
      <p:sp>
        <p:nvSpPr>
          <p:cNvPr id="10" name="Freeform 5"/>
          <p:cNvSpPr>
            <a:spLocks/>
          </p:cNvSpPr>
          <p:nvPr userDrawn="1"/>
        </p:nvSpPr>
        <p:spPr bwMode="auto">
          <a:xfrm>
            <a:off x="457200" y="2933700"/>
            <a:ext cx="3643313" cy="1449388"/>
          </a:xfrm>
          <a:custGeom>
            <a:avLst/>
            <a:gdLst>
              <a:gd name="T0" fmla="*/ 0 w 3820"/>
              <a:gd name="T1" fmla="*/ 1517 h 1517"/>
              <a:gd name="T2" fmla="*/ 0 w 3820"/>
              <a:gd name="T3" fmla="*/ 1517 h 1517"/>
              <a:gd name="T4" fmla="*/ 3820 w 3820"/>
              <a:gd name="T5" fmla="*/ 1517 h 1517"/>
              <a:gd name="T6" fmla="*/ 3820 w 3820"/>
              <a:gd name="T7" fmla="*/ 0 h 1517"/>
              <a:gd name="T8" fmla="*/ 0 w 3820"/>
              <a:gd name="T9" fmla="*/ 0 h 1517"/>
              <a:gd name="T10" fmla="*/ 0 w 3820"/>
              <a:gd name="T11" fmla="*/ 1517 h 1517"/>
            </a:gdLst>
            <a:ahLst/>
            <a:cxnLst>
              <a:cxn ang="0">
                <a:pos x="T0" y="T1"/>
              </a:cxn>
              <a:cxn ang="0">
                <a:pos x="T2" y="T3"/>
              </a:cxn>
              <a:cxn ang="0">
                <a:pos x="T4" y="T5"/>
              </a:cxn>
              <a:cxn ang="0">
                <a:pos x="T6" y="T7"/>
              </a:cxn>
              <a:cxn ang="0">
                <a:pos x="T8" y="T9"/>
              </a:cxn>
              <a:cxn ang="0">
                <a:pos x="T10" y="T11"/>
              </a:cxn>
            </a:cxnLst>
            <a:rect l="0" t="0" r="r" b="b"/>
            <a:pathLst>
              <a:path w="3820" h="1517">
                <a:moveTo>
                  <a:pt x="0" y="1517"/>
                </a:moveTo>
                <a:lnTo>
                  <a:pt x="0" y="1517"/>
                </a:lnTo>
                <a:lnTo>
                  <a:pt x="3820" y="1517"/>
                </a:lnTo>
                <a:lnTo>
                  <a:pt x="382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 name="Freeform 6"/>
          <p:cNvSpPr>
            <a:spLocks/>
          </p:cNvSpPr>
          <p:nvPr userDrawn="1"/>
        </p:nvSpPr>
        <p:spPr bwMode="auto">
          <a:xfrm>
            <a:off x="8353425" y="2933700"/>
            <a:ext cx="344488" cy="1449388"/>
          </a:xfrm>
          <a:custGeom>
            <a:avLst/>
            <a:gdLst>
              <a:gd name="T0" fmla="*/ 0 w 360"/>
              <a:gd name="T1" fmla="*/ 1517 h 1517"/>
              <a:gd name="T2" fmla="*/ 0 w 360"/>
              <a:gd name="T3" fmla="*/ 1517 h 1517"/>
              <a:gd name="T4" fmla="*/ 360 w 360"/>
              <a:gd name="T5" fmla="*/ 1517 h 1517"/>
              <a:gd name="T6" fmla="*/ 360 w 360"/>
              <a:gd name="T7" fmla="*/ 0 h 1517"/>
              <a:gd name="T8" fmla="*/ 0 w 360"/>
              <a:gd name="T9" fmla="*/ 0 h 1517"/>
              <a:gd name="T10" fmla="*/ 0 w 360"/>
              <a:gd name="T11" fmla="*/ 1517 h 1517"/>
            </a:gdLst>
            <a:ahLst/>
            <a:cxnLst>
              <a:cxn ang="0">
                <a:pos x="T0" y="T1"/>
              </a:cxn>
              <a:cxn ang="0">
                <a:pos x="T2" y="T3"/>
              </a:cxn>
              <a:cxn ang="0">
                <a:pos x="T4" y="T5"/>
              </a:cxn>
              <a:cxn ang="0">
                <a:pos x="T6" y="T7"/>
              </a:cxn>
              <a:cxn ang="0">
                <a:pos x="T8" y="T9"/>
              </a:cxn>
              <a:cxn ang="0">
                <a:pos x="T10" y="T11"/>
              </a:cxn>
            </a:cxnLst>
            <a:rect l="0" t="0" r="r" b="b"/>
            <a:pathLst>
              <a:path w="360" h="1517">
                <a:moveTo>
                  <a:pt x="0" y="1517"/>
                </a:moveTo>
                <a:lnTo>
                  <a:pt x="0" y="1517"/>
                </a:lnTo>
                <a:lnTo>
                  <a:pt x="360" y="1517"/>
                </a:lnTo>
                <a:lnTo>
                  <a:pt x="36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 name="Freeform 7"/>
          <p:cNvSpPr>
            <a:spLocks/>
          </p:cNvSpPr>
          <p:nvPr userDrawn="1"/>
        </p:nvSpPr>
        <p:spPr bwMode="auto">
          <a:xfrm>
            <a:off x="4851400" y="2933700"/>
            <a:ext cx="2674938" cy="733425"/>
          </a:xfrm>
          <a:custGeom>
            <a:avLst/>
            <a:gdLst>
              <a:gd name="T0" fmla="*/ 0 w 2804"/>
              <a:gd name="T1" fmla="*/ 768 h 768"/>
              <a:gd name="T2" fmla="*/ 0 w 2804"/>
              <a:gd name="T3" fmla="*/ 768 h 768"/>
              <a:gd name="T4" fmla="*/ 2804 w 2804"/>
              <a:gd name="T5" fmla="*/ 768 h 768"/>
              <a:gd name="T6" fmla="*/ 2804 w 2804"/>
              <a:gd name="T7" fmla="*/ 0 h 768"/>
              <a:gd name="T8" fmla="*/ 0 w 2804"/>
              <a:gd name="T9" fmla="*/ 0 h 768"/>
              <a:gd name="T10" fmla="*/ 0 w 2804"/>
              <a:gd name="T11" fmla="*/ 768 h 768"/>
            </a:gdLst>
            <a:ahLst/>
            <a:cxnLst>
              <a:cxn ang="0">
                <a:pos x="T0" y="T1"/>
              </a:cxn>
              <a:cxn ang="0">
                <a:pos x="T2" y="T3"/>
              </a:cxn>
              <a:cxn ang="0">
                <a:pos x="T4" y="T5"/>
              </a:cxn>
              <a:cxn ang="0">
                <a:pos x="T6" y="T7"/>
              </a:cxn>
              <a:cxn ang="0">
                <a:pos x="T8" y="T9"/>
              </a:cxn>
              <a:cxn ang="0">
                <a:pos x="T10" y="T11"/>
              </a:cxn>
            </a:cxnLst>
            <a:rect l="0" t="0" r="r" b="b"/>
            <a:pathLst>
              <a:path w="2804" h="768">
                <a:moveTo>
                  <a:pt x="0" y="768"/>
                </a:moveTo>
                <a:lnTo>
                  <a:pt x="0" y="768"/>
                </a:lnTo>
                <a:lnTo>
                  <a:pt x="2804" y="768"/>
                </a:lnTo>
                <a:lnTo>
                  <a:pt x="2804" y="0"/>
                </a:lnTo>
                <a:lnTo>
                  <a:pt x="0" y="0"/>
                </a:lnTo>
                <a:lnTo>
                  <a:pt x="0" y="76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 name="Freeform 8"/>
          <p:cNvSpPr>
            <a:spLocks/>
          </p:cNvSpPr>
          <p:nvPr userDrawn="1"/>
        </p:nvSpPr>
        <p:spPr bwMode="auto">
          <a:xfrm>
            <a:off x="5383213" y="1519238"/>
            <a:ext cx="1062038" cy="731838"/>
          </a:xfrm>
          <a:custGeom>
            <a:avLst/>
            <a:gdLst>
              <a:gd name="T0" fmla="*/ 0 w 1114"/>
              <a:gd name="T1" fmla="*/ 767 h 767"/>
              <a:gd name="T2" fmla="*/ 0 w 1114"/>
              <a:gd name="T3" fmla="*/ 767 h 767"/>
              <a:gd name="T4" fmla="*/ 1114 w 1114"/>
              <a:gd name="T5" fmla="*/ 767 h 767"/>
              <a:gd name="T6" fmla="*/ 1114 w 1114"/>
              <a:gd name="T7" fmla="*/ 0 h 767"/>
              <a:gd name="T8" fmla="*/ 0 w 1114"/>
              <a:gd name="T9" fmla="*/ 0 h 767"/>
              <a:gd name="T10" fmla="*/ 0 w 1114"/>
              <a:gd name="T11" fmla="*/ 767 h 767"/>
            </a:gdLst>
            <a:ahLst/>
            <a:cxnLst>
              <a:cxn ang="0">
                <a:pos x="T0" y="T1"/>
              </a:cxn>
              <a:cxn ang="0">
                <a:pos x="T2" y="T3"/>
              </a:cxn>
              <a:cxn ang="0">
                <a:pos x="T4" y="T5"/>
              </a:cxn>
              <a:cxn ang="0">
                <a:pos x="T6" y="T7"/>
              </a:cxn>
              <a:cxn ang="0">
                <a:pos x="T8" y="T9"/>
              </a:cxn>
              <a:cxn ang="0">
                <a:pos x="T10" y="T11"/>
              </a:cxn>
            </a:cxnLst>
            <a:rect l="0" t="0" r="r" b="b"/>
            <a:pathLst>
              <a:path w="1114" h="767">
                <a:moveTo>
                  <a:pt x="0" y="767"/>
                </a:moveTo>
                <a:lnTo>
                  <a:pt x="0" y="767"/>
                </a:lnTo>
                <a:lnTo>
                  <a:pt x="1114" y="767"/>
                </a:lnTo>
                <a:lnTo>
                  <a:pt x="1114" y="0"/>
                </a:lnTo>
                <a:lnTo>
                  <a:pt x="0" y="0"/>
                </a:lnTo>
                <a:lnTo>
                  <a:pt x="0" y="7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 name="Freeform 9"/>
          <p:cNvSpPr>
            <a:spLocks/>
          </p:cNvSpPr>
          <p:nvPr userDrawn="1"/>
        </p:nvSpPr>
        <p:spPr bwMode="auto">
          <a:xfrm>
            <a:off x="5383213" y="5464175"/>
            <a:ext cx="2874963" cy="349250"/>
          </a:xfrm>
          <a:custGeom>
            <a:avLst/>
            <a:gdLst>
              <a:gd name="T0" fmla="*/ 0 w 3015"/>
              <a:gd name="T1" fmla="*/ 365 h 365"/>
              <a:gd name="T2" fmla="*/ 0 w 3015"/>
              <a:gd name="T3" fmla="*/ 365 h 365"/>
              <a:gd name="T4" fmla="*/ 3015 w 3015"/>
              <a:gd name="T5" fmla="*/ 365 h 365"/>
              <a:gd name="T6" fmla="*/ 3015 w 3015"/>
              <a:gd name="T7" fmla="*/ 0 h 365"/>
              <a:gd name="T8" fmla="*/ 0 w 3015"/>
              <a:gd name="T9" fmla="*/ 0 h 365"/>
              <a:gd name="T10" fmla="*/ 0 w 3015"/>
              <a:gd name="T11" fmla="*/ 365 h 365"/>
            </a:gdLst>
            <a:ahLst/>
            <a:cxnLst>
              <a:cxn ang="0">
                <a:pos x="T0" y="T1"/>
              </a:cxn>
              <a:cxn ang="0">
                <a:pos x="T2" y="T3"/>
              </a:cxn>
              <a:cxn ang="0">
                <a:pos x="T4" y="T5"/>
              </a:cxn>
              <a:cxn ang="0">
                <a:pos x="T6" y="T7"/>
              </a:cxn>
              <a:cxn ang="0">
                <a:pos x="T8" y="T9"/>
              </a:cxn>
              <a:cxn ang="0">
                <a:pos x="T10" y="T11"/>
              </a:cxn>
            </a:cxnLst>
            <a:rect l="0" t="0" r="r" b="b"/>
            <a:pathLst>
              <a:path w="3015" h="365">
                <a:moveTo>
                  <a:pt x="0" y="365"/>
                </a:moveTo>
                <a:lnTo>
                  <a:pt x="0" y="365"/>
                </a:lnTo>
                <a:lnTo>
                  <a:pt x="3015" y="365"/>
                </a:lnTo>
                <a:lnTo>
                  <a:pt x="3015"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 name="Freeform 10"/>
          <p:cNvSpPr>
            <a:spLocks/>
          </p:cNvSpPr>
          <p:nvPr userDrawn="1"/>
        </p:nvSpPr>
        <p:spPr bwMode="auto">
          <a:xfrm>
            <a:off x="457200" y="5464175"/>
            <a:ext cx="814388" cy="349250"/>
          </a:xfrm>
          <a:custGeom>
            <a:avLst/>
            <a:gdLst>
              <a:gd name="T0" fmla="*/ 0 w 854"/>
              <a:gd name="T1" fmla="*/ 365 h 365"/>
              <a:gd name="T2" fmla="*/ 0 w 854"/>
              <a:gd name="T3" fmla="*/ 365 h 365"/>
              <a:gd name="T4" fmla="*/ 854 w 854"/>
              <a:gd name="T5" fmla="*/ 365 h 365"/>
              <a:gd name="T6" fmla="*/ 854 w 854"/>
              <a:gd name="T7" fmla="*/ 0 h 365"/>
              <a:gd name="T8" fmla="*/ 0 w 854"/>
              <a:gd name="T9" fmla="*/ 0 h 365"/>
              <a:gd name="T10" fmla="*/ 0 w 854"/>
              <a:gd name="T11" fmla="*/ 365 h 365"/>
            </a:gdLst>
            <a:ahLst/>
            <a:cxnLst>
              <a:cxn ang="0">
                <a:pos x="T0" y="T1"/>
              </a:cxn>
              <a:cxn ang="0">
                <a:pos x="T2" y="T3"/>
              </a:cxn>
              <a:cxn ang="0">
                <a:pos x="T4" y="T5"/>
              </a:cxn>
              <a:cxn ang="0">
                <a:pos x="T6" y="T7"/>
              </a:cxn>
              <a:cxn ang="0">
                <a:pos x="T8" y="T9"/>
              </a:cxn>
              <a:cxn ang="0">
                <a:pos x="T10" y="T11"/>
              </a:cxn>
            </a:cxnLst>
            <a:rect l="0" t="0" r="r" b="b"/>
            <a:pathLst>
              <a:path w="854" h="365">
                <a:moveTo>
                  <a:pt x="0" y="365"/>
                </a:moveTo>
                <a:lnTo>
                  <a:pt x="0" y="365"/>
                </a:lnTo>
                <a:lnTo>
                  <a:pt x="854" y="365"/>
                </a:lnTo>
                <a:lnTo>
                  <a:pt x="854"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 name="Freeform 11"/>
          <p:cNvSpPr>
            <a:spLocks/>
          </p:cNvSpPr>
          <p:nvPr userDrawn="1"/>
        </p:nvSpPr>
        <p:spPr bwMode="auto">
          <a:xfrm>
            <a:off x="1903413" y="1519238"/>
            <a:ext cx="1611313" cy="347663"/>
          </a:xfrm>
          <a:custGeom>
            <a:avLst/>
            <a:gdLst>
              <a:gd name="T0" fmla="*/ 0 w 1690"/>
              <a:gd name="T1" fmla="*/ 364 h 364"/>
              <a:gd name="T2" fmla="*/ 0 w 1690"/>
              <a:gd name="T3" fmla="*/ 364 h 364"/>
              <a:gd name="T4" fmla="*/ 1690 w 1690"/>
              <a:gd name="T5" fmla="*/ 364 h 364"/>
              <a:gd name="T6" fmla="*/ 1690 w 1690"/>
              <a:gd name="T7" fmla="*/ 0 h 364"/>
              <a:gd name="T8" fmla="*/ 0 w 1690"/>
              <a:gd name="T9" fmla="*/ 0 h 364"/>
              <a:gd name="T10" fmla="*/ 0 w 1690"/>
              <a:gd name="T11" fmla="*/ 364 h 364"/>
            </a:gdLst>
            <a:ahLst/>
            <a:cxnLst>
              <a:cxn ang="0">
                <a:pos x="T0" y="T1"/>
              </a:cxn>
              <a:cxn ang="0">
                <a:pos x="T2" y="T3"/>
              </a:cxn>
              <a:cxn ang="0">
                <a:pos x="T4" y="T5"/>
              </a:cxn>
              <a:cxn ang="0">
                <a:pos x="T6" y="T7"/>
              </a:cxn>
              <a:cxn ang="0">
                <a:pos x="T8" y="T9"/>
              </a:cxn>
              <a:cxn ang="0">
                <a:pos x="T10" y="T11"/>
              </a:cxn>
            </a:cxnLst>
            <a:rect l="0" t="0" r="r" b="b"/>
            <a:pathLst>
              <a:path w="1690" h="364">
                <a:moveTo>
                  <a:pt x="0" y="364"/>
                </a:moveTo>
                <a:lnTo>
                  <a:pt x="0" y="364"/>
                </a:lnTo>
                <a:lnTo>
                  <a:pt x="1690" y="364"/>
                </a:lnTo>
                <a:lnTo>
                  <a:pt x="1690" y="0"/>
                </a:lnTo>
                <a:lnTo>
                  <a:pt x="0" y="0"/>
                </a:lnTo>
                <a:lnTo>
                  <a:pt x="0" y="36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 name="Freeform 12"/>
          <p:cNvSpPr>
            <a:spLocks/>
          </p:cNvSpPr>
          <p:nvPr userDrawn="1"/>
        </p:nvSpPr>
        <p:spPr bwMode="auto">
          <a:xfrm>
            <a:off x="457200" y="1519238"/>
            <a:ext cx="328613" cy="608013"/>
          </a:xfrm>
          <a:custGeom>
            <a:avLst/>
            <a:gdLst>
              <a:gd name="T0" fmla="*/ 0 w 345"/>
              <a:gd name="T1" fmla="*/ 637 h 637"/>
              <a:gd name="T2" fmla="*/ 0 w 345"/>
              <a:gd name="T3" fmla="*/ 637 h 637"/>
              <a:gd name="T4" fmla="*/ 345 w 345"/>
              <a:gd name="T5" fmla="*/ 637 h 637"/>
              <a:gd name="T6" fmla="*/ 345 w 345"/>
              <a:gd name="T7" fmla="*/ 0 h 637"/>
              <a:gd name="T8" fmla="*/ 0 w 345"/>
              <a:gd name="T9" fmla="*/ 0 h 637"/>
              <a:gd name="T10" fmla="*/ 0 w 345"/>
              <a:gd name="T11" fmla="*/ 637 h 637"/>
            </a:gdLst>
            <a:ahLst/>
            <a:cxnLst>
              <a:cxn ang="0">
                <a:pos x="T0" y="T1"/>
              </a:cxn>
              <a:cxn ang="0">
                <a:pos x="T2" y="T3"/>
              </a:cxn>
              <a:cxn ang="0">
                <a:pos x="T4" y="T5"/>
              </a:cxn>
              <a:cxn ang="0">
                <a:pos x="T6" y="T7"/>
              </a:cxn>
              <a:cxn ang="0">
                <a:pos x="T8" y="T9"/>
              </a:cxn>
              <a:cxn ang="0">
                <a:pos x="T10" y="T11"/>
              </a:cxn>
            </a:cxnLst>
            <a:rect l="0" t="0" r="r" b="b"/>
            <a:pathLst>
              <a:path w="345" h="637">
                <a:moveTo>
                  <a:pt x="0" y="637"/>
                </a:moveTo>
                <a:lnTo>
                  <a:pt x="0" y="637"/>
                </a:lnTo>
                <a:lnTo>
                  <a:pt x="345" y="637"/>
                </a:lnTo>
                <a:lnTo>
                  <a:pt x="345" y="0"/>
                </a:lnTo>
                <a:lnTo>
                  <a:pt x="0" y="0"/>
                </a:lnTo>
                <a:lnTo>
                  <a:pt x="0" y="63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8" name="Text Placeholder 5"/>
          <p:cNvSpPr>
            <a:spLocks noGrp="1"/>
          </p:cNvSpPr>
          <p:nvPr>
            <p:ph type="body" sz="quarter" idx="12" hasCustomPrompt="1"/>
          </p:nvPr>
        </p:nvSpPr>
        <p:spPr>
          <a:xfrm>
            <a:off x="7170738" y="457200"/>
            <a:ext cx="1527175" cy="285750"/>
          </a:xfrm>
        </p:spPr>
        <p:txBody>
          <a:bodyPr/>
          <a:lstStyle>
            <a:lvl1pPr algn="r">
              <a:defRPr sz="1200" b="0"/>
            </a:lvl1pPr>
            <a:lvl2pPr>
              <a:defRPr sz="1200" b="0"/>
            </a:lvl2pPr>
            <a:lvl3pPr>
              <a:defRPr sz="1200" b="0"/>
            </a:lvl3pPr>
            <a:lvl4pPr>
              <a:defRPr sz="1200" b="0"/>
            </a:lvl4pPr>
            <a:lvl5pPr>
              <a:defRPr sz="1200" b="0"/>
            </a:lvl5pPr>
          </a:lstStyle>
          <a:p>
            <a:pPr lvl="0"/>
            <a:r>
              <a:rPr lang="en-US" dirty="0" smtClean="0"/>
              <a:t>Insert Date</a:t>
            </a:r>
          </a:p>
        </p:txBody>
      </p:sp>
    </p:spTree>
    <p:extLst>
      <p:ext uri="{BB962C8B-B14F-4D97-AF65-F5344CB8AC3E}">
        <p14:creationId xmlns:p14="http://schemas.microsoft.com/office/powerpoint/2010/main" val="262172856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brand Title Whit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553200" cy="307777"/>
          </a:xfrm>
        </p:spPr>
        <p:txBody>
          <a:bodyPr>
            <a:noAutofit/>
          </a:bodyPr>
          <a:lstStyle/>
          <a:p>
            <a:r>
              <a:rPr lang="en-US" smtClean="0"/>
              <a:t>Click to edit Master title style</a:t>
            </a:r>
            <a:endParaRPr lang="en-US" dirty="0"/>
          </a:p>
        </p:txBody>
      </p:sp>
      <p:sp>
        <p:nvSpPr>
          <p:cNvPr id="4" name="Footer Placeholder 3 Copyright"/>
          <p:cNvSpPr>
            <a:spLocks noGrp="1"/>
          </p:cNvSpPr>
          <p:nvPr>
            <p:ph type="ftr" sz="quarter" idx="11"/>
          </p:nvPr>
        </p:nvSpPr>
        <p:spPr>
          <a:xfrm>
            <a:off x="457200" y="6400800"/>
            <a:ext cx="2410255" cy="92333"/>
          </a:xfrm>
        </p:spPr>
        <p:txBody>
          <a:bodyPr/>
          <a:lstStyle/>
          <a:p>
            <a:r>
              <a:rPr lang="en-GB" dirty="0" smtClean="0">
                <a:solidFill>
                  <a:prstClr val="black"/>
                </a:solidFill>
              </a:rPr>
              <a:t>© 2016 Willis Towers Watson. All rights reserved. </a:t>
            </a:r>
            <a:endParaRPr lang="en-US" dirty="0">
              <a:solidFill>
                <a:prstClr val="black"/>
              </a:solidFill>
            </a:endParaRPr>
          </a:p>
        </p:txBody>
      </p:sp>
      <p:sp>
        <p:nvSpPr>
          <p:cNvPr id="7" name="Text Placeholder 2"/>
          <p:cNvSpPr>
            <a:spLocks noGrp="1"/>
          </p:cNvSpPr>
          <p:nvPr>
            <p:ph idx="1" hasCustomPrompt="1"/>
          </p:nvPr>
        </p:nvSpPr>
        <p:spPr>
          <a:xfrm>
            <a:off x="457200" y="804672"/>
            <a:ext cx="6553200" cy="276999"/>
          </a:xfrm>
          <a:prstGeom prst="rect">
            <a:avLst/>
          </a:prstGeom>
        </p:spPr>
        <p:txBody>
          <a:bodyPr vert="horz" wrap="square" lIns="0" tIns="0" rIns="0" bIns="0" rtlCol="0">
            <a:noAutofit/>
          </a:bodyPr>
          <a:lstStyle>
            <a:lvl1pPr>
              <a:defRPr sz="1750" b="0"/>
            </a:lvl1pPr>
          </a:lstStyle>
          <a:p>
            <a:pPr lvl="0"/>
            <a:r>
              <a:rPr lang="en-US" dirty="0" smtClean="0"/>
              <a:t>Click to edit Master text styles</a:t>
            </a:r>
            <a:endParaRPr lang="en-US" dirty="0"/>
          </a:p>
        </p:txBody>
      </p:sp>
      <p:pic>
        <p:nvPicPr>
          <p:cNvPr id="8" name="Picture 7"/>
          <p:cNvPicPr>
            <a:picLocks noChangeAspect="1"/>
          </p:cNvPicPr>
          <p:nvPr userDrawn="1"/>
        </p:nvPicPr>
        <p:blipFill>
          <a:blip r:embed="rId2" cstate="print"/>
          <a:stretch>
            <a:fillRect/>
          </a:stretch>
        </p:blipFill>
        <p:spPr>
          <a:xfrm>
            <a:off x="5877560" y="6195724"/>
            <a:ext cx="3022600" cy="584200"/>
          </a:xfrm>
          <a:prstGeom prst="rect">
            <a:avLst/>
          </a:prstGeom>
        </p:spPr>
      </p:pic>
      <p:sp>
        <p:nvSpPr>
          <p:cNvPr id="10" name="Freeform 5"/>
          <p:cNvSpPr>
            <a:spLocks/>
          </p:cNvSpPr>
          <p:nvPr userDrawn="1"/>
        </p:nvSpPr>
        <p:spPr bwMode="auto">
          <a:xfrm>
            <a:off x="457200" y="2933700"/>
            <a:ext cx="3643313" cy="1449388"/>
          </a:xfrm>
          <a:custGeom>
            <a:avLst/>
            <a:gdLst>
              <a:gd name="T0" fmla="*/ 0 w 3820"/>
              <a:gd name="T1" fmla="*/ 1517 h 1517"/>
              <a:gd name="T2" fmla="*/ 0 w 3820"/>
              <a:gd name="T3" fmla="*/ 1517 h 1517"/>
              <a:gd name="T4" fmla="*/ 3820 w 3820"/>
              <a:gd name="T5" fmla="*/ 1517 h 1517"/>
              <a:gd name="T6" fmla="*/ 3820 w 3820"/>
              <a:gd name="T7" fmla="*/ 0 h 1517"/>
              <a:gd name="T8" fmla="*/ 0 w 3820"/>
              <a:gd name="T9" fmla="*/ 0 h 1517"/>
              <a:gd name="T10" fmla="*/ 0 w 3820"/>
              <a:gd name="T11" fmla="*/ 1517 h 1517"/>
            </a:gdLst>
            <a:ahLst/>
            <a:cxnLst>
              <a:cxn ang="0">
                <a:pos x="T0" y="T1"/>
              </a:cxn>
              <a:cxn ang="0">
                <a:pos x="T2" y="T3"/>
              </a:cxn>
              <a:cxn ang="0">
                <a:pos x="T4" y="T5"/>
              </a:cxn>
              <a:cxn ang="0">
                <a:pos x="T6" y="T7"/>
              </a:cxn>
              <a:cxn ang="0">
                <a:pos x="T8" y="T9"/>
              </a:cxn>
              <a:cxn ang="0">
                <a:pos x="T10" y="T11"/>
              </a:cxn>
            </a:cxnLst>
            <a:rect l="0" t="0" r="r" b="b"/>
            <a:pathLst>
              <a:path w="3820" h="1517">
                <a:moveTo>
                  <a:pt x="0" y="1517"/>
                </a:moveTo>
                <a:lnTo>
                  <a:pt x="0" y="1517"/>
                </a:lnTo>
                <a:lnTo>
                  <a:pt x="3820" y="1517"/>
                </a:lnTo>
                <a:lnTo>
                  <a:pt x="382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 name="Freeform 6"/>
          <p:cNvSpPr>
            <a:spLocks/>
          </p:cNvSpPr>
          <p:nvPr userDrawn="1"/>
        </p:nvSpPr>
        <p:spPr bwMode="auto">
          <a:xfrm>
            <a:off x="8353425" y="2933700"/>
            <a:ext cx="344488" cy="1449388"/>
          </a:xfrm>
          <a:custGeom>
            <a:avLst/>
            <a:gdLst>
              <a:gd name="T0" fmla="*/ 0 w 360"/>
              <a:gd name="T1" fmla="*/ 1517 h 1517"/>
              <a:gd name="T2" fmla="*/ 0 w 360"/>
              <a:gd name="T3" fmla="*/ 1517 h 1517"/>
              <a:gd name="T4" fmla="*/ 360 w 360"/>
              <a:gd name="T5" fmla="*/ 1517 h 1517"/>
              <a:gd name="T6" fmla="*/ 360 w 360"/>
              <a:gd name="T7" fmla="*/ 0 h 1517"/>
              <a:gd name="T8" fmla="*/ 0 w 360"/>
              <a:gd name="T9" fmla="*/ 0 h 1517"/>
              <a:gd name="T10" fmla="*/ 0 w 360"/>
              <a:gd name="T11" fmla="*/ 1517 h 1517"/>
            </a:gdLst>
            <a:ahLst/>
            <a:cxnLst>
              <a:cxn ang="0">
                <a:pos x="T0" y="T1"/>
              </a:cxn>
              <a:cxn ang="0">
                <a:pos x="T2" y="T3"/>
              </a:cxn>
              <a:cxn ang="0">
                <a:pos x="T4" y="T5"/>
              </a:cxn>
              <a:cxn ang="0">
                <a:pos x="T6" y="T7"/>
              </a:cxn>
              <a:cxn ang="0">
                <a:pos x="T8" y="T9"/>
              </a:cxn>
              <a:cxn ang="0">
                <a:pos x="T10" y="T11"/>
              </a:cxn>
            </a:cxnLst>
            <a:rect l="0" t="0" r="r" b="b"/>
            <a:pathLst>
              <a:path w="360" h="1517">
                <a:moveTo>
                  <a:pt x="0" y="1517"/>
                </a:moveTo>
                <a:lnTo>
                  <a:pt x="0" y="1517"/>
                </a:lnTo>
                <a:lnTo>
                  <a:pt x="360" y="1517"/>
                </a:lnTo>
                <a:lnTo>
                  <a:pt x="36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 name="Freeform 7"/>
          <p:cNvSpPr>
            <a:spLocks/>
          </p:cNvSpPr>
          <p:nvPr userDrawn="1"/>
        </p:nvSpPr>
        <p:spPr bwMode="auto">
          <a:xfrm>
            <a:off x="4851400" y="2933700"/>
            <a:ext cx="2674938" cy="733425"/>
          </a:xfrm>
          <a:custGeom>
            <a:avLst/>
            <a:gdLst>
              <a:gd name="T0" fmla="*/ 0 w 2804"/>
              <a:gd name="T1" fmla="*/ 768 h 768"/>
              <a:gd name="T2" fmla="*/ 0 w 2804"/>
              <a:gd name="T3" fmla="*/ 768 h 768"/>
              <a:gd name="T4" fmla="*/ 2804 w 2804"/>
              <a:gd name="T5" fmla="*/ 768 h 768"/>
              <a:gd name="T6" fmla="*/ 2804 w 2804"/>
              <a:gd name="T7" fmla="*/ 0 h 768"/>
              <a:gd name="T8" fmla="*/ 0 w 2804"/>
              <a:gd name="T9" fmla="*/ 0 h 768"/>
              <a:gd name="T10" fmla="*/ 0 w 2804"/>
              <a:gd name="T11" fmla="*/ 768 h 768"/>
            </a:gdLst>
            <a:ahLst/>
            <a:cxnLst>
              <a:cxn ang="0">
                <a:pos x="T0" y="T1"/>
              </a:cxn>
              <a:cxn ang="0">
                <a:pos x="T2" y="T3"/>
              </a:cxn>
              <a:cxn ang="0">
                <a:pos x="T4" y="T5"/>
              </a:cxn>
              <a:cxn ang="0">
                <a:pos x="T6" y="T7"/>
              </a:cxn>
              <a:cxn ang="0">
                <a:pos x="T8" y="T9"/>
              </a:cxn>
              <a:cxn ang="0">
                <a:pos x="T10" y="T11"/>
              </a:cxn>
            </a:cxnLst>
            <a:rect l="0" t="0" r="r" b="b"/>
            <a:pathLst>
              <a:path w="2804" h="768">
                <a:moveTo>
                  <a:pt x="0" y="768"/>
                </a:moveTo>
                <a:lnTo>
                  <a:pt x="0" y="768"/>
                </a:lnTo>
                <a:lnTo>
                  <a:pt x="2804" y="768"/>
                </a:lnTo>
                <a:lnTo>
                  <a:pt x="2804" y="0"/>
                </a:lnTo>
                <a:lnTo>
                  <a:pt x="0" y="0"/>
                </a:lnTo>
                <a:lnTo>
                  <a:pt x="0" y="76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 name="Freeform 8"/>
          <p:cNvSpPr>
            <a:spLocks/>
          </p:cNvSpPr>
          <p:nvPr userDrawn="1"/>
        </p:nvSpPr>
        <p:spPr bwMode="auto">
          <a:xfrm>
            <a:off x="5383213" y="1519238"/>
            <a:ext cx="1062038" cy="731838"/>
          </a:xfrm>
          <a:custGeom>
            <a:avLst/>
            <a:gdLst>
              <a:gd name="T0" fmla="*/ 0 w 1114"/>
              <a:gd name="T1" fmla="*/ 767 h 767"/>
              <a:gd name="T2" fmla="*/ 0 w 1114"/>
              <a:gd name="T3" fmla="*/ 767 h 767"/>
              <a:gd name="T4" fmla="*/ 1114 w 1114"/>
              <a:gd name="T5" fmla="*/ 767 h 767"/>
              <a:gd name="T6" fmla="*/ 1114 w 1114"/>
              <a:gd name="T7" fmla="*/ 0 h 767"/>
              <a:gd name="T8" fmla="*/ 0 w 1114"/>
              <a:gd name="T9" fmla="*/ 0 h 767"/>
              <a:gd name="T10" fmla="*/ 0 w 1114"/>
              <a:gd name="T11" fmla="*/ 767 h 767"/>
            </a:gdLst>
            <a:ahLst/>
            <a:cxnLst>
              <a:cxn ang="0">
                <a:pos x="T0" y="T1"/>
              </a:cxn>
              <a:cxn ang="0">
                <a:pos x="T2" y="T3"/>
              </a:cxn>
              <a:cxn ang="0">
                <a:pos x="T4" y="T5"/>
              </a:cxn>
              <a:cxn ang="0">
                <a:pos x="T6" y="T7"/>
              </a:cxn>
              <a:cxn ang="0">
                <a:pos x="T8" y="T9"/>
              </a:cxn>
              <a:cxn ang="0">
                <a:pos x="T10" y="T11"/>
              </a:cxn>
            </a:cxnLst>
            <a:rect l="0" t="0" r="r" b="b"/>
            <a:pathLst>
              <a:path w="1114" h="767">
                <a:moveTo>
                  <a:pt x="0" y="767"/>
                </a:moveTo>
                <a:lnTo>
                  <a:pt x="0" y="767"/>
                </a:lnTo>
                <a:lnTo>
                  <a:pt x="1114" y="767"/>
                </a:lnTo>
                <a:lnTo>
                  <a:pt x="1114" y="0"/>
                </a:lnTo>
                <a:lnTo>
                  <a:pt x="0" y="0"/>
                </a:lnTo>
                <a:lnTo>
                  <a:pt x="0" y="7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 name="Freeform 9"/>
          <p:cNvSpPr>
            <a:spLocks/>
          </p:cNvSpPr>
          <p:nvPr userDrawn="1"/>
        </p:nvSpPr>
        <p:spPr bwMode="auto">
          <a:xfrm>
            <a:off x="5383213" y="5464175"/>
            <a:ext cx="2874963" cy="349250"/>
          </a:xfrm>
          <a:custGeom>
            <a:avLst/>
            <a:gdLst>
              <a:gd name="T0" fmla="*/ 0 w 3015"/>
              <a:gd name="T1" fmla="*/ 365 h 365"/>
              <a:gd name="T2" fmla="*/ 0 w 3015"/>
              <a:gd name="T3" fmla="*/ 365 h 365"/>
              <a:gd name="T4" fmla="*/ 3015 w 3015"/>
              <a:gd name="T5" fmla="*/ 365 h 365"/>
              <a:gd name="T6" fmla="*/ 3015 w 3015"/>
              <a:gd name="T7" fmla="*/ 0 h 365"/>
              <a:gd name="T8" fmla="*/ 0 w 3015"/>
              <a:gd name="T9" fmla="*/ 0 h 365"/>
              <a:gd name="T10" fmla="*/ 0 w 3015"/>
              <a:gd name="T11" fmla="*/ 365 h 365"/>
            </a:gdLst>
            <a:ahLst/>
            <a:cxnLst>
              <a:cxn ang="0">
                <a:pos x="T0" y="T1"/>
              </a:cxn>
              <a:cxn ang="0">
                <a:pos x="T2" y="T3"/>
              </a:cxn>
              <a:cxn ang="0">
                <a:pos x="T4" y="T5"/>
              </a:cxn>
              <a:cxn ang="0">
                <a:pos x="T6" y="T7"/>
              </a:cxn>
              <a:cxn ang="0">
                <a:pos x="T8" y="T9"/>
              </a:cxn>
              <a:cxn ang="0">
                <a:pos x="T10" y="T11"/>
              </a:cxn>
            </a:cxnLst>
            <a:rect l="0" t="0" r="r" b="b"/>
            <a:pathLst>
              <a:path w="3015" h="365">
                <a:moveTo>
                  <a:pt x="0" y="365"/>
                </a:moveTo>
                <a:lnTo>
                  <a:pt x="0" y="365"/>
                </a:lnTo>
                <a:lnTo>
                  <a:pt x="3015" y="365"/>
                </a:lnTo>
                <a:lnTo>
                  <a:pt x="3015"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 name="Freeform 10"/>
          <p:cNvSpPr>
            <a:spLocks/>
          </p:cNvSpPr>
          <p:nvPr userDrawn="1"/>
        </p:nvSpPr>
        <p:spPr bwMode="auto">
          <a:xfrm>
            <a:off x="457200" y="5464175"/>
            <a:ext cx="814388" cy="349250"/>
          </a:xfrm>
          <a:custGeom>
            <a:avLst/>
            <a:gdLst>
              <a:gd name="T0" fmla="*/ 0 w 854"/>
              <a:gd name="T1" fmla="*/ 365 h 365"/>
              <a:gd name="T2" fmla="*/ 0 w 854"/>
              <a:gd name="T3" fmla="*/ 365 h 365"/>
              <a:gd name="T4" fmla="*/ 854 w 854"/>
              <a:gd name="T5" fmla="*/ 365 h 365"/>
              <a:gd name="T6" fmla="*/ 854 w 854"/>
              <a:gd name="T7" fmla="*/ 0 h 365"/>
              <a:gd name="T8" fmla="*/ 0 w 854"/>
              <a:gd name="T9" fmla="*/ 0 h 365"/>
              <a:gd name="T10" fmla="*/ 0 w 854"/>
              <a:gd name="T11" fmla="*/ 365 h 365"/>
            </a:gdLst>
            <a:ahLst/>
            <a:cxnLst>
              <a:cxn ang="0">
                <a:pos x="T0" y="T1"/>
              </a:cxn>
              <a:cxn ang="0">
                <a:pos x="T2" y="T3"/>
              </a:cxn>
              <a:cxn ang="0">
                <a:pos x="T4" y="T5"/>
              </a:cxn>
              <a:cxn ang="0">
                <a:pos x="T6" y="T7"/>
              </a:cxn>
              <a:cxn ang="0">
                <a:pos x="T8" y="T9"/>
              </a:cxn>
              <a:cxn ang="0">
                <a:pos x="T10" y="T11"/>
              </a:cxn>
            </a:cxnLst>
            <a:rect l="0" t="0" r="r" b="b"/>
            <a:pathLst>
              <a:path w="854" h="365">
                <a:moveTo>
                  <a:pt x="0" y="365"/>
                </a:moveTo>
                <a:lnTo>
                  <a:pt x="0" y="365"/>
                </a:lnTo>
                <a:lnTo>
                  <a:pt x="854" y="365"/>
                </a:lnTo>
                <a:lnTo>
                  <a:pt x="854"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 name="Freeform 11"/>
          <p:cNvSpPr>
            <a:spLocks/>
          </p:cNvSpPr>
          <p:nvPr userDrawn="1"/>
        </p:nvSpPr>
        <p:spPr bwMode="auto">
          <a:xfrm>
            <a:off x="1903413" y="1519238"/>
            <a:ext cx="1611313" cy="347663"/>
          </a:xfrm>
          <a:custGeom>
            <a:avLst/>
            <a:gdLst>
              <a:gd name="T0" fmla="*/ 0 w 1690"/>
              <a:gd name="T1" fmla="*/ 364 h 364"/>
              <a:gd name="T2" fmla="*/ 0 w 1690"/>
              <a:gd name="T3" fmla="*/ 364 h 364"/>
              <a:gd name="T4" fmla="*/ 1690 w 1690"/>
              <a:gd name="T5" fmla="*/ 364 h 364"/>
              <a:gd name="T6" fmla="*/ 1690 w 1690"/>
              <a:gd name="T7" fmla="*/ 0 h 364"/>
              <a:gd name="T8" fmla="*/ 0 w 1690"/>
              <a:gd name="T9" fmla="*/ 0 h 364"/>
              <a:gd name="T10" fmla="*/ 0 w 1690"/>
              <a:gd name="T11" fmla="*/ 364 h 364"/>
            </a:gdLst>
            <a:ahLst/>
            <a:cxnLst>
              <a:cxn ang="0">
                <a:pos x="T0" y="T1"/>
              </a:cxn>
              <a:cxn ang="0">
                <a:pos x="T2" y="T3"/>
              </a:cxn>
              <a:cxn ang="0">
                <a:pos x="T4" y="T5"/>
              </a:cxn>
              <a:cxn ang="0">
                <a:pos x="T6" y="T7"/>
              </a:cxn>
              <a:cxn ang="0">
                <a:pos x="T8" y="T9"/>
              </a:cxn>
              <a:cxn ang="0">
                <a:pos x="T10" y="T11"/>
              </a:cxn>
            </a:cxnLst>
            <a:rect l="0" t="0" r="r" b="b"/>
            <a:pathLst>
              <a:path w="1690" h="364">
                <a:moveTo>
                  <a:pt x="0" y="364"/>
                </a:moveTo>
                <a:lnTo>
                  <a:pt x="0" y="364"/>
                </a:lnTo>
                <a:lnTo>
                  <a:pt x="1690" y="364"/>
                </a:lnTo>
                <a:lnTo>
                  <a:pt x="1690" y="0"/>
                </a:lnTo>
                <a:lnTo>
                  <a:pt x="0" y="0"/>
                </a:lnTo>
                <a:lnTo>
                  <a:pt x="0" y="36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 name="Freeform 12"/>
          <p:cNvSpPr>
            <a:spLocks/>
          </p:cNvSpPr>
          <p:nvPr userDrawn="1"/>
        </p:nvSpPr>
        <p:spPr bwMode="auto">
          <a:xfrm>
            <a:off x="457200" y="1519238"/>
            <a:ext cx="328613" cy="608013"/>
          </a:xfrm>
          <a:custGeom>
            <a:avLst/>
            <a:gdLst>
              <a:gd name="T0" fmla="*/ 0 w 345"/>
              <a:gd name="T1" fmla="*/ 637 h 637"/>
              <a:gd name="T2" fmla="*/ 0 w 345"/>
              <a:gd name="T3" fmla="*/ 637 h 637"/>
              <a:gd name="T4" fmla="*/ 345 w 345"/>
              <a:gd name="T5" fmla="*/ 637 h 637"/>
              <a:gd name="T6" fmla="*/ 345 w 345"/>
              <a:gd name="T7" fmla="*/ 0 h 637"/>
              <a:gd name="T8" fmla="*/ 0 w 345"/>
              <a:gd name="T9" fmla="*/ 0 h 637"/>
              <a:gd name="T10" fmla="*/ 0 w 345"/>
              <a:gd name="T11" fmla="*/ 637 h 637"/>
            </a:gdLst>
            <a:ahLst/>
            <a:cxnLst>
              <a:cxn ang="0">
                <a:pos x="T0" y="T1"/>
              </a:cxn>
              <a:cxn ang="0">
                <a:pos x="T2" y="T3"/>
              </a:cxn>
              <a:cxn ang="0">
                <a:pos x="T4" y="T5"/>
              </a:cxn>
              <a:cxn ang="0">
                <a:pos x="T6" y="T7"/>
              </a:cxn>
              <a:cxn ang="0">
                <a:pos x="T8" y="T9"/>
              </a:cxn>
              <a:cxn ang="0">
                <a:pos x="T10" y="T11"/>
              </a:cxn>
            </a:cxnLst>
            <a:rect l="0" t="0" r="r" b="b"/>
            <a:pathLst>
              <a:path w="345" h="637">
                <a:moveTo>
                  <a:pt x="0" y="637"/>
                </a:moveTo>
                <a:lnTo>
                  <a:pt x="0" y="637"/>
                </a:lnTo>
                <a:lnTo>
                  <a:pt x="345" y="637"/>
                </a:lnTo>
                <a:lnTo>
                  <a:pt x="345" y="0"/>
                </a:lnTo>
                <a:lnTo>
                  <a:pt x="0" y="0"/>
                </a:lnTo>
                <a:lnTo>
                  <a:pt x="0" y="63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cxnSp>
        <p:nvCxnSpPr>
          <p:cNvPr id="19" name="Straight Connector 18"/>
          <p:cNvCxnSpPr/>
          <p:nvPr userDrawn="1"/>
        </p:nvCxnSpPr>
        <p:spPr>
          <a:xfrm>
            <a:off x="5890054" y="6252519"/>
            <a:ext cx="0" cy="4777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p:cNvSpPr>
            <a:spLocks noGrp="1"/>
          </p:cNvSpPr>
          <p:nvPr>
            <p:ph type="pic" sz="quarter" idx="13" hasCustomPrompt="1"/>
          </p:nvPr>
        </p:nvSpPr>
        <p:spPr>
          <a:xfrm>
            <a:off x="3247806" y="6252519"/>
            <a:ext cx="2466975" cy="436690"/>
          </a:xfrm>
        </p:spPr>
        <p:txBody>
          <a:bodyPr anchor="ctr" anchorCtr="0"/>
          <a:lstStyle>
            <a:lvl1pPr algn="ctr">
              <a:defRPr/>
            </a:lvl1pPr>
          </a:lstStyle>
          <a:p>
            <a:r>
              <a:rPr lang="en-US" dirty="0" smtClean="0"/>
              <a:t>Click to insert cobrand logo</a:t>
            </a:r>
            <a:endParaRPr lang="en-US" dirty="0"/>
          </a:p>
        </p:txBody>
      </p:sp>
      <p:sp>
        <p:nvSpPr>
          <p:cNvPr id="18" name="Text Placeholder 5"/>
          <p:cNvSpPr>
            <a:spLocks noGrp="1"/>
          </p:cNvSpPr>
          <p:nvPr>
            <p:ph type="body" sz="quarter" idx="12" hasCustomPrompt="1"/>
          </p:nvPr>
        </p:nvSpPr>
        <p:spPr>
          <a:xfrm>
            <a:off x="7170738" y="457200"/>
            <a:ext cx="1527175" cy="285750"/>
          </a:xfrm>
        </p:spPr>
        <p:txBody>
          <a:bodyPr/>
          <a:lstStyle>
            <a:lvl1pPr algn="r">
              <a:defRPr sz="1200" b="0"/>
            </a:lvl1pPr>
            <a:lvl2pPr>
              <a:defRPr sz="1200" b="0"/>
            </a:lvl2pPr>
            <a:lvl3pPr>
              <a:defRPr sz="1200" b="0"/>
            </a:lvl3pPr>
            <a:lvl4pPr>
              <a:defRPr sz="1200" b="0"/>
            </a:lvl4pPr>
            <a:lvl5pPr>
              <a:defRPr sz="1200" b="0"/>
            </a:lvl5pPr>
          </a:lstStyle>
          <a:p>
            <a:pPr lvl="0"/>
            <a:r>
              <a:rPr lang="en-US" dirty="0" smtClean="0"/>
              <a:t>Insert Date</a:t>
            </a:r>
          </a:p>
        </p:txBody>
      </p:sp>
    </p:spTree>
    <p:extLst>
      <p:ext uri="{BB962C8B-B14F-4D97-AF65-F5344CB8AC3E}">
        <p14:creationId xmlns:p14="http://schemas.microsoft.com/office/powerpoint/2010/main" val="287592211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228600" y="228600"/>
            <a:ext cx="5751576" cy="1947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20" name="Text Placeholder 5"/>
          <p:cNvSpPr>
            <a:spLocks noGrp="1"/>
          </p:cNvSpPr>
          <p:nvPr>
            <p:ph type="body" sz="quarter" idx="12" hasCustomPrompt="1"/>
          </p:nvPr>
        </p:nvSpPr>
        <p:spPr>
          <a:xfrm>
            <a:off x="466056" y="1811080"/>
            <a:ext cx="1527175" cy="285750"/>
          </a:xfrm>
        </p:spPr>
        <p:txBody>
          <a:bodyPr/>
          <a:lstStyle>
            <a:lvl1pPr algn="l">
              <a:defRPr sz="1200" b="0"/>
            </a:lvl1pPr>
            <a:lvl2pPr>
              <a:defRPr sz="1200" b="0"/>
            </a:lvl2pPr>
            <a:lvl3pPr>
              <a:defRPr sz="1200" b="0"/>
            </a:lvl3pPr>
            <a:lvl4pPr>
              <a:defRPr sz="1200" b="0"/>
            </a:lvl4pPr>
            <a:lvl5pPr>
              <a:defRPr sz="1200" b="0"/>
            </a:lvl5pPr>
          </a:lstStyle>
          <a:p>
            <a:pPr lvl="0"/>
            <a:r>
              <a:rPr lang="en-US" dirty="0" smtClean="0"/>
              <a:t>Insert Date</a:t>
            </a:r>
          </a:p>
        </p:txBody>
      </p:sp>
      <p:sp>
        <p:nvSpPr>
          <p:cNvPr id="19" name="Rectangle 18"/>
          <p:cNvSpPr/>
          <p:nvPr userDrawn="1"/>
        </p:nvSpPr>
        <p:spPr>
          <a:xfrm>
            <a:off x="0" y="6280484"/>
            <a:ext cx="9144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hasCustomPrompt="1"/>
          </p:nvPr>
        </p:nvSpPr>
        <p:spPr>
          <a:xfrm>
            <a:off x="457200" y="457200"/>
            <a:ext cx="5257800" cy="615553"/>
          </a:xfrm>
        </p:spPr>
        <p:txBody>
          <a:bodyPr>
            <a:noAutofit/>
          </a:bodyPr>
          <a:lstStyle>
            <a:lvl1pPr>
              <a:defRPr/>
            </a:lvl1pPr>
          </a:lstStyle>
          <a:p>
            <a:r>
              <a:rPr lang="en-US" dirty="0" smtClean="0"/>
              <a:t>Click to edit Master title style</a:t>
            </a:r>
            <a:br>
              <a:rPr lang="en-US" dirty="0" smtClean="0"/>
            </a:br>
            <a:r>
              <a:rPr lang="en-US" dirty="0" smtClean="0"/>
              <a:t>second line if needed</a:t>
            </a:r>
            <a:endParaRPr lang="en-US" dirty="0"/>
          </a:p>
        </p:txBody>
      </p:sp>
      <p:sp>
        <p:nvSpPr>
          <p:cNvPr id="4" name="Footer Placeholder 3 Copyright"/>
          <p:cNvSpPr>
            <a:spLocks noGrp="1"/>
          </p:cNvSpPr>
          <p:nvPr>
            <p:ph type="ftr" sz="quarter" idx="11"/>
          </p:nvPr>
        </p:nvSpPr>
        <p:spPr/>
        <p:txBody>
          <a:bodyPr/>
          <a:lstStyle/>
          <a:p>
            <a:r>
              <a:rPr lang="en-GB" dirty="0" smtClean="0">
                <a:solidFill>
                  <a:prstClr val="black"/>
                </a:solidFill>
              </a:rPr>
              <a:t>© 2016 Willis Towers Watson. All rights reserved.</a:t>
            </a:r>
            <a:endParaRPr lang="en-US" dirty="0">
              <a:solidFill>
                <a:prstClr val="black"/>
              </a:solidFill>
            </a:endParaRPr>
          </a:p>
        </p:txBody>
      </p:sp>
      <p:pic>
        <p:nvPicPr>
          <p:cNvPr id="15" name="Picture 14"/>
          <p:cNvPicPr>
            <a:picLocks noChangeAspect="1"/>
          </p:cNvPicPr>
          <p:nvPr userDrawn="1"/>
        </p:nvPicPr>
        <p:blipFill>
          <a:blip r:embed="rId3" cstate="print"/>
          <a:stretch>
            <a:fillRect/>
          </a:stretch>
        </p:blipFill>
        <p:spPr>
          <a:xfrm>
            <a:off x="5877560" y="6195724"/>
            <a:ext cx="3022600" cy="584200"/>
          </a:xfrm>
          <a:prstGeom prst="rect">
            <a:avLst/>
          </a:prstGeom>
        </p:spPr>
      </p:pic>
      <p:sp>
        <p:nvSpPr>
          <p:cNvPr id="16" name="Text Placeholder 15"/>
          <p:cNvSpPr>
            <a:spLocks noGrp="1"/>
          </p:cNvSpPr>
          <p:nvPr>
            <p:ph type="body" sz="quarter" idx="13"/>
          </p:nvPr>
        </p:nvSpPr>
        <p:spPr>
          <a:xfrm>
            <a:off x="457200" y="1158874"/>
            <a:ext cx="5257800" cy="612648"/>
          </a:xfrm>
          <a:prstGeom prst="rect">
            <a:avLst/>
          </a:prstGeom>
        </p:spPr>
        <p:txBody>
          <a:bodyPr lIns="0" tIns="0" rIns="0" bIns="0">
            <a:noAutofit/>
          </a:bodyPr>
          <a:lstStyle>
            <a:lvl1pPr>
              <a:defRPr sz="1750" b="0"/>
            </a:lvl1pPr>
          </a:lstStyle>
          <a:p>
            <a:pPr lvl="0"/>
            <a:r>
              <a:rPr lang="en-US" smtClean="0"/>
              <a:t>Click to edit Master text styles</a:t>
            </a:r>
          </a:p>
        </p:txBody>
      </p:sp>
      <p:sp>
        <p:nvSpPr>
          <p:cNvPr id="7" name="Freeform 5"/>
          <p:cNvSpPr>
            <a:spLocks/>
          </p:cNvSpPr>
          <p:nvPr userDrawn="1"/>
        </p:nvSpPr>
        <p:spPr bwMode="auto">
          <a:xfrm>
            <a:off x="6948488" y="1597025"/>
            <a:ext cx="1023938"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 name="Freeform 6"/>
          <p:cNvSpPr>
            <a:spLocks/>
          </p:cNvSpPr>
          <p:nvPr userDrawn="1"/>
        </p:nvSpPr>
        <p:spPr bwMode="auto">
          <a:xfrm>
            <a:off x="8421688" y="452438"/>
            <a:ext cx="276225"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 name="Freeform 7"/>
          <p:cNvSpPr>
            <a:spLocks/>
          </p:cNvSpPr>
          <p:nvPr userDrawn="1"/>
        </p:nvSpPr>
        <p:spPr bwMode="auto">
          <a:xfrm>
            <a:off x="7434263" y="3097213"/>
            <a:ext cx="1263650"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 name="Freeform 8"/>
          <p:cNvSpPr>
            <a:spLocks/>
          </p:cNvSpPr>
          <p:nvPr userDrawn="1"/>
        </p:nvSpPr>
        <p:spPr bwMode="auto">
          <a:xfrm>
            <a:off x="7434263" y="5494338"/>
            <a:ext cx="1263650"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 name="Freeform 9"/>
          <p:cNvSpPr>
            <a:spLocks/>
          </p:cNvSpPr>
          <p:nvPr userDrawn="1"/>
        </p:nvSpPr>
        <p:spPr bwMode="auto">
          <a:xfrm>
            <a:off x="457200" y="4027488"/>
            <a:ext cx="8001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 name="Freeform 10"/>
          <p:cNvSpPr>
            <a:spLocks/>
          </p:cNvSpPr>
          <p:nvPr userDrawn="1"/>
        </p:nvSpPr>
        <p:spPr bwMode="auto">
          <a:xfrm>
            <a:off x="4860925" y="5037138"/>
            <a:ext cx="1031875"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8" name="Freeform 11"/>
          <p:cNvSpPr>
            <a:spLocks/>
          </p:cNvSpPr>
          <p:nvPr userDrawn="1"/>
        </p:nvSpPr>
        <p:spPr bwMode="auto">
          <a:xfrm>
            <a:off x="2300288" y="3571875"/>
            <a:ext cx="2074863"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Tree>
    <p:extLst>
      <p:ext uri="{BB962C8B-B14F-4D97-AF65-F5344CB8AC3E}">
        <p14:creationId xmlns:p14="http://schemas.microsoft.com/office/powerpoint/2010/main" val="79043119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Blue">
    <p:bg>
      <p:bgPr>
        <a:solidFill>
          <a:srgbClr val="C8D7DF"/>
        </a:solidFill>
        <a:effectLst/>
      </p:bgPr>
    </p:bg>
    <p:spTree>
      <p:nvGrpSpPr>
        <p:cNvPr id="1" name=""/>
        <p:cNvGrpSpPr/>
        <p:nvPr/>
      </p:nvGrpSpPr>
      <p:grpSpPr>
        <a:xfrm>
          <a:off x="0" y="0"/>
          <a:ext cx="0" cy="0"/>
          <a:chOff x="0" y="0"/>
          <a:chExt cx="0" cy="0"/>
        </a:xfrm>
      </p:grpSpPr>
      <p:sp>
        <p:nvSpPr>
          <p:cNvPr id="5" name="Footer Placeholder 4 Copyright"/>
          <p:cNvSpPr>
            <a:spLocks noGrp="1"/>
          </p:cNvSpPr>
          <p:nvPr>
            <p:ph type="ftr" sz="quarter" idx="11"/>
          </p:nvPr>
        </p:nvSpPr>
        <p:spPr/>
        <p:txBody>
          <a:bodyPr/>
          <a:lstStyle/>
          <a:p>
            <a:r>
              <a:rPr lang="en-GB" dirty="0" smtClean="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a:solidFill>
                <a:prstClr val="black"/>
              </a:solidFill>
            </a:endParaRPr>
          </a:p>
        </p:txBody>
      </p:sp>
      <p:sp>
        <p:nvSpPr>
          <p:cNvPr id="13" name="Text Placeholder 12"/>
          <p:cNvSpPr>
            <a:spLocks noGrp="1"/>
          </p:cNvSpPr>
          <p:nvPr>
            <p:ph type="body" sz="quarter" idx="13" hasCustomPrompt="1"/>
          </p:nvPr>
        </p:nvSpPr>
        <p:spPr>
          <a:xfrm>
            <a:off x="457200" y="1872367"/>
            <a:ext cx="4495800" cy="337433"/>
          </a:xfrm>
        </p:spPr>
        <p:txBody>
          <a:bodyPr>
            <a:noAutofit/>
          </a:bodyPr>
          <a:lstStyle>
            <a:lvl1pPr>
              <a:defRPr sz="1800" b="0">
                <a:solidFill>
                  <a:schemeClr val="tx1"/>
                </a:solidFill>
              </a:defRPr>
            </a:lvl1pPr>
          </a:lstStyle>
          <a:p>
            <a:pPr lvl="0"/>
            <a:r>
              <a:rPr lang="en-US" dirty="0" smtClean="0"/>
              <a:t>Subheading here</a:t>
            </a:r>
            <a:endParaRPr lang="en-US" dirty="0"/>
          </a:p>
        </p:txBody>
      </p:sp>
      <p:pic>
        <p:nvPicPr>
          <p:cNvPr id="11" name="Picture 10"/>
          <p:cNvPicPr>
            <a:picLocks noChangeAspect="1"/>
          </p:cNvPicPr>
          <p:nvPr userDrawn="1"/>
        </p:nvPicPr>
        <p:blipFill>
          <a:blip r:embed="rId2" cstate="print"/>
          <a:stretch>
            <a:fillRect/>
          </a:stretch>
        </p:blipFill>
        <p:spPr>
          <a:xfrm>
            <a:off x="6675120" y="6300216"/>
            <a:ext cx="1782857" cy="347429"/>
          </a:xfrm>
          <a:prstGeom prst="rect">
            <a:avLst/>
          </a:prstGeom>
        </p:spPr>
      </p:pic>
      <p:sp>
        <p:nvSpPr>
          <p:cNvPr id="9" name="Title 1"/>
          <p:cNvSpPr>
            <a:spLocks noGrp="1"/>
          </p:cNvSpPr>
          <p:nvPr>
            <p:ph type="title"/>
          </p:nvPr>
        </p:nvSpPr>
        <p:spPr>
          <a:xfrm>
            <a:off x="457200" y="1524001"/>
            <a:ext cx="4495800" cy="381000"/>
          </a:xfrm>
        </p:spPr>
        <p:txBody>
          <a:bodyPr>
            <a:noAutofit/>
          </a:bodyPr>
          <a:lstStyle/>
          <a:p>
            <a:r>
              <a:rPr lang="en-US" smtClean="0"/>
              <a:t>Click to edit Master title style</a:t>
            </a:r>
            <a:endParaRPr lang="en-US" dirty="0"/>
          </a:p>
        </p:txBody>
      </p:sp>
      <p:sp>
        <p:nvSpPr>
          <p:cNvPr id="21" name="Freeform 12"/>
          <p:cNvSpPr>
            <a:spLocks/>
          </p:cNvSpPr>
          <p:nvPr userDrawn="1"/>
        </p:nvSpPr>
        <p:spPr bwMode="auto">
          <a:xfrm>
            <a:off x="5199063" y="455613"/>
            <a:ext cx="2884488" cy="1568450"/>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2" name="Freeform 13"/>
          <p:cNvSpPr>
            <a:spLocks/>
          </p:cNvSpPr>
          <p:nvPr userDrawn="1"/>
        </p:nvSpPr>
        <p:spPr bwMode="auto">
          <a:xfrm>
            <a:off x="8331200" y="3179763"/>
            <a:ext cx="365125"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3" name="Freeform 14"/>
          <p:cNvSpPr>
            <a:spLocks/>
          </p:cNvSpPr>
          <p:nvPr userDrawn="1"/>
        </p:nvSpPr>
        <p:spPr bwMode="auto">
          <a:xfrm>
            <a:off x="6505575" y="2808288"/>
            <a:ext cx="546100"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4" name="Freeform 15"/>
          <p:cNvSpPr>
            <a:spLocks/>
          </p:cNvSpPr>
          <p:nvPr userDrawn="1"/>
        </p:nvSpPr>
        <p:spPr bwMode="auto">
          <a:xfrm>
            <a:off x="3162300" y="3592513"/>
            <a:ext cx="2816225"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Tree>
    <p:extLst>
      <p:ext uri="{BB962C8B-B14F-4D97-AF65-F5344CB8AC3E}">
        <p14:creationId xmlns:p14="http://schemas.microsoft.com/office/powerpoint/2010/main" val="70797631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5" name="Footer Placeholder 4 Copyright"/>
          <p:cNvSpPr>
            <a:spLocks noGrp="1"/>
          </p:cNvSpPr>
          <p:nvPr>
            <p:ph type="ftr" sz="quarter" idx="11"/>
          </p:nvPr>
        </p:nvSpPr>
        <p:spPr/>
        <p:txBody>
          <a:bodyPr/>
          <a:lstStyle/>
          <a:p>
            <a:r>
              <a:rPr lang="en-GB" dirty="0" smtClean="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a:solidFill>
                <a:prstClr val="black"/>
              </a:solidFill>
            </a:endParaRPr>
          </a:p>
        </p:txBody>
      </p:sp>
      <p:sp>
        <p:nvSpPr>
          <p:cNvPr id="13" name="Text Placeholder 12"/>
          <p:cNvSpPr>
            <a:spLocks noGrp="1"/>
          </p:cNvSpPr>
          <p:nvPr>
            <p:ph type="body" sz="quarter" idx="13" hasCustomPrompt="1"/>
          </p:nvPr>
        </p:nvSpPr>
        <p:spPr>
          <a:xfrm>
            <a:off x="457200" y="1872367"/>
            <a:ext cx="4495800" cy="337433"/>
          </a:xfrm>
        </p:spPr>
        <p:txBody>
          <a:bodyPr>
            <a:noAutofit/>
          </a:bodyPr>
          <a:lstStyle>
            <a:lvl1pPr>
              <a:defRPr sz="1800" b="0">
                <a:solidFill>
                  <a:schemeClr val="tx1"/>
                </a:solidFill>
              </a:defRPr>
            </a:lvl1pPr>
          </a:lstStyle>
          <a:p>
            <a:pPr lvl="0"/>
            <a:r>
              <a:rPr lang="en-US" dirty="0" smtClean="0"/>
              <a:t>Subheading here</a:t>
            </a:r>
            <a:endParaRPr lang="en-US" dirty="0"/>
          </a:p>
        </p:txBody>
      </p:sp>
      <p:sp>
        <p:nvSpPr>
          <p:cNvPr id="7" name="Freeform 12"/>
          <p:cNvSpPr>
            <a:spLocks/>
          </p:cNvSpPr>
          <p:nvPr userDrawn="1"/>
        </p:nvSpPr>
        <p:spPr bwMode="auto">
          <a:xfrm>
            <a:off x="5199063" y="455613"/>
            <a:ext cx="2884488" cy="1568450"/>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 name="Freeform 13"/>
          <p:cNvSpPr>
            <a:spLocks/>
          </p:cNvSpPr>
          <p:nvPr userDrawn="1"/>
        </p:nvSpPr>
        <p:spPr bwMode="auto">
          <a:xfrm>
            <a:off x="8331200" y="3179763"/>
            <a:ext cx="365125"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 name="Freeform 14"/>
          <p:cNvSpPr>
            <a:spLocks/>
          </p:cNvSpPr>
          <p:nvPr userDrawn="1"/>
        </p:nvSpPr>
        <p:spPr bwMode="auto">
          <a:xfrm>
            <a:off x="6505575" y="2808288"/>
            <a:ext cx="546100"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 name="Freeform 15"/>
          <p:cNvSpPr>
            <a:spLocks/>
          </p:cNvSpPr>
          <p:nvPr userDrawn="1"/>
        </p:nvSpPr>
        <p:spPr bwMode="auto">
          <a:xfrm>
            <a:off x="3162300" y="3592513"/>
            <a:ext cx="2816225"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 name="Title 1"/>
          <p:cNvSpPr>
            <a:spLocks noGrp="1"/>
          </p:cNvSpPr>
          <p:nvPr>
            <p:ph type="title"/>
          </p:nvPr>
        </p:nvSpPr>
        <p:spPr>
          <a:xfrm>
            <a:off x="457200" y="1524001"/>
            <a:ext cx="4495800" cy="381000"/>
          </a:xfrm>
        </p:spPr>
        <p:txBody>
          <a:bodyPr>
            <a:noAutofit/>
          </a:bodyPr>
          <a:lstStyle/>
          <a:p>
            <a:r>
              <a:rPr lang="en-US" smtClean="0"/>
              <a:t>Click to edit Master title style</a:t>
            </a:r>
            <a:endParaRPr lang="en-US" dirty="0"/>
          </a:p>
        </p:txBody>
      </p:sp>
      <p:cxnSp>
        <p:nvCxnSpPr>
          <p:cNvPr id="14" name="Straight Connector 13"/>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stretch>
            <a:fillRect/>
          </a:stretch>
        </p:blipFill>
        <p:spPr>
          <a:xfrm>
            <a:off x="6675120" y="6300216"/>
            <a:ext cx="1782857" cy="347429"/>
          </a:xfrm>
          <a:prstGeom prst="rect">
            <a:avLst/>
          </a:prstGeom>
        </p:spPr>
      </p:pic>
    </p:spTree>
    <p:extLst>
      <p:ext uri="{BB962C8B-B14F-4D97-AF65-F5344CB8AC3E}">
        <p14:creationId xmlns:p14="http://schemas.microsoft.com/office/powerpoint/2010/main" val="41833670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4495800" cy="304800"/>
          </a:xfrm>
        </p:spPr>
        <p:txBody>
          <a:bodyPr/>
          <a:lstStyle>
            <a:lvl1pPr>
              <a:defRPr/>
            </a:lvl1pPr>
          </a:lstStyle>
          <a:p>
            <a:r>
              <a:rPr lang="en-US" dirty="0" smtClean="0"/>
              <a:t>Thank You</a:t>
            </a:r>
            <a:endParaRPr lang="en-US" dirty="0"/>
          </a:p>
        </p:txBody>
      </p:sp>
      <p:sp>
        <p:nvSpPr>
          <p:cNvPr id="5" name="Footer Placeholder 4 Copyright"/>
          <p:cNvSpPr>
            <a:spLocks noGrp="1"/>
          </p:cNvSpPr>
          <p:nvPr>
            <p:ph type="ftr" sz="quarter" idx="11"/>
          </p:nvPr>
        </p:nvSpPr>
        <p:spPr/>
        <p:txBody>
          <a:bodyPr/>
          <a:lstStyle/>
          <a:p>
            <a:r>
              <a:rPr lang="en-GB" dirty="0" smtClean="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a:solidFill>
                <a:prstClr val="black"/>
              </a:solidFill>
            </a:endParaRPr>
          </a:p>
        </p:txBody>
      </p:sp>
      <p:sp>
        <p:nvSpPr>
          <p:cNvPr id="7" name="Freeform 12"/>
          <p:cNvSpPr>
            <a:spLocks/>
          </p:cNvSpPr>
          <p:nvPr userDrawn="1"/>
        </p:nvSpPr>
        <p:spPr bwMode="auto">
          <a:xfrm>
            <a:off x="5199063" y="455613"/>
            <a:ext cx="2884488" cy="1568450"/>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 name="Freeform 13"/>
          <p:cNvSpPr>
            <a:spLocks/>
          </p:cNvSpPr>
          <p:nvPr userDrawn="1"/>
        </p:nvSpPr>
        <p:spPr bwMode="auto">
          <a:xfrm>
            <a:off x="8331200" y="3179763"/>
            <a:ext cx="365125"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 name="Freeform 14"/>
          <p:cNvSpPr>
            <a:spLocks/>
          </p:cNvSpPr>
          <p:nvPr userDrawn="1"/>
        </p:nvSpPr>
        <p:spPr bwMode="auto">
          <a:xfrm>
            <a:off x="6505575" y="2808288"/>
            <a:ext cx="546100"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 name="Freeform 15"/>
          <p:cNvSpPr>
            <a:spLocks/>
          </p:cNvSpPr>
          <p:nvPr userDrawn="1"/>
        </p:nvSpPr>
        <p:spPr bwMode="auto">
          <a:xfrm>
            <a:off x="3162300" y="3592513"/>
            <a:ext cx="2816225"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cxnSp>
        <p:nvCxnSpPr>
          <p:cNvPr id="12" name="Straight Connector 11"/>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268597"/>
      </p:ext>
    </p:extLst>
  </p:cSld>
  <p:clrMapOvr>
    <a:masterClrMapping/>
  </p:clrMapOvr>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r>
              <a:rPr lang="en-GB" dirty="0" smtClean="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a:solidFill>
                <a:prstClr val="black"/>
              </a:solidFill>
            </a:endParaRPr>
          </a:p>
        </p:txBody>
      </p:sp>
      <p:sp>
        <p:nvSpPr>
          <p:cNvPr id="13"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smtClean="0"/>
              <a:t>Subheading here</a:t>
            </a:r>
            <a:endParaRPr lang="en-US" dirty="0"/>
          </a:p>
        </p:txBody>
      </p:sp>
      <p:sp>
        <p:nvSpPr>
          <p:cNvPr id="9" name="Content Placeholder 8"/>
          <p:cNvSpPr>
            <a:spLocks noGrp="1"/>
          </p:cNvSpPr>
          <p:nvPr>
            <p:ph sz="quarter" idx="14"/>
          </p:nvPr>
        </p:nvSpPr>
        <p:spPr>
          <a:xfrm>
            <a:off x="457200" y="1524000"/>
            <a:ext cx="1524000" cy="1905000"/>
          </a:xfrm>
          <a:solidFill>
            <a:srgbClr val="D8D7DF"/>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5" hasCustomPrompt="1"/>
          </p:nvPr>
        </p:nvSpPr>
        <p:spPr>
          <a:xfrm>
            <a:off x="2133600" y="1524000"/>
            <a:ext cx="6553200" cy="4572000"/>
          </a:xfrm>
        </p:spPr>
        <p:txBody>
          <a:bodyPr/>
          <a:lstStyle>
            <a:lvl1pPr>
              <a:spcBef>
                <a:spcPts val="0"/>
              </a:spcBef>
              <a:spcAft>
                <a:spcPts val="1000"/>
              </a:spcAft>
              <a:defRPr lang="en-US" dirty="0" smtClean="0"/>
            </a:lvl1pPr>
            <a:lvl2pPr>
              <a:spcBef>
                <a:spcPts val="0"/>
              </a:spcBef>
              <a:spcAft>
                <a:spcPts val="400"/>
              </a:spcAft>
              <a:defRPr lang="en-US" dirty="0" smtClean="0"/>
            </a:lvl2pPr>
            <a:lvl3pPr>
              <a:spcBef>
                <a:spcPts val="0"/>
              </a:spcBef>
              <a:spcAft>
                <a:spcPts val="400"/>
              </a:spcAft>
              <a:buFont typeface="Wingdings" pitchFamily="2" charset="2"/>
              <a:buChar char="§"/>
              <a:defRPr lang="en-US" dirty="0" smtClean="0"/>
            </a:lvl3pPr>
            <a:lvl4pPr marL="457200" indent="-228600">
              <a:buClr>
                <a:schemeClr val="tx2"/>
              </a:buClr>
              <a:buFont typeface="Wingdings" panose="05000000000000000000" pitchFamily="2" charset="2"/>
              <a:buChar char=""/>
              <a:defRPr/>
            </a:lvl4pPr>
            <a:lvl5pPr>
              <a:buFont typeface="Arial" panose="020B0604020202020204" pitchFamily="34" charset="0"/>
              <a:buChar char="˗"/>
              <a:defRPr/>
            </a:lvl5pPr>
          </a:lstStyle>
          <a:p>
            <a:pPr lvl="0"/>
            <a:r>
              <a:rPr lang="en-US" dirty="0" smtClean="0"/>
              <a:t>This layout provides specific paragraph formatting to provide hierarchy when users have extensive body copy, and less levels of bullets. Paragraphs have specific formatting so users do not need to use double-returns. </a:t>
            </a:r>
          </a:p>
          <a:p>
            <a:pPr lvl="1"/>
            <a:r>
              <a:rPr lang="en-US" dirty="0" smtClean="0"/>
              <a:t>Subheading</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p:txBody>
      </p:sp>
      <p:cxnSp>
        <p:nvCxnSpPr>
          <p:cNvPr id="8" name="Straight Connector 7"/>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stretch>
            <a:fillRect/>
          </a:stretch>
        </p:blipFill>
        <p:spPr>
          <a:xfrm>
            <a:off x="6675343" y="6300216"/>
            <a:ext cx="1782857" cy="347429"/>
          </a:xfrm>
          <a:prstGeom prst="rect">
            <a:avLst/>
          </a:prstGeom>
        </p:spPr>
      </p:pic>
    </p:spTree>
    <p:extLst>
      <p:ext uri="{BB962C8B-B14F-4D97-AF65-F5344CB8AC3E}">
        <p14:creationId xmlns:p14="http://schemas.microsoft.com/office/powerpoint/2010/main" val="51258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228600" y="228600"/>
            <a:ext cx="5751576" cy="1947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0" name="Text Placeholder 5"/>
          <p:cNvSpPr>
            <a:spLocks noGrp="1"/>
          </p:cNvSpPr>
          <p:nvPr>
            <p:ph type="body" sz="quarter" idx="12" hasCustomPrompt="1"/>
          </p:nvPr>
        </p:nvSpPr>
        <p:spPr>
          <a:xfrm>
            <a:off x="466056" y="1811080"/>
            <a:ext cx="1527175" cy="285750"/>
          </a:xfrm>
        </p:spPr>
        <p:txBody>
          <a:bodyPr/>
          <a:lstStyle>
            <a:lvl1pPr algn="l">
              <a:defRPr sz="1200" b="0"/>
            </a:lvl1pPr>
            <a:lvl2pPr>
              <a:defRPr sz="1200" b="0"/>
            </a:lvl2pPr>
            <a:lvl3pPr>
              <a:defRPr sz="1200" b="0"/>
            </a:lvl3pPr>
            <a:lvl4pPr>
              <a:defRPr sz="1200" b="0"/>
            </a:lvl4pPr>
            <a:lvl5pPr>
              <a:defRPr sz="1200" b="0"/>
            </a:lvl5pPr>
          </a:lstStyle>
          <a:p>
            <a:pPr lvl="0"/>
            <a:r>
              <a:rPr lang="en-US" dirty="0" smtClean="0"/>
              <a:t>Insert Date</a:t>
            </a:r>
          </a:p>
        </p:txBody>
      </p:sp>
      <p:sp>
        <p:nvSpPr>
          <p:cNvPr id="19" name="Rectangle 18"/>
          <p:cNvSpPr/>
          <p:nvPr userDrawn="1"/>
        </p:nvSpPr>
        <p:spPr>
          <a:xfrm>
            <a:off x="0" y="6280484"/>
            <a:ext cx="9144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57200" y="457200"/>
            <a:ext cx="5257800" cy="615553"/>
          </a:xfrm>
        </p:spPr>
        <p:txBody>
          <a:bodyPr>
            <a:noAutofit/>
          </a:bodyPr>
          <a:lstStyle>
            <a:lvl1pPr>
              <a:defRPr/>
            </a:lvl1pPr>
          </a:lstStyle>
          <a:p>
            <a:r>
              <a:rPr lang="en-US" dirty="0" smtClean="0"/>
              <a:t>Click to edit Master title style</a:t>
            </a:r>
            <a:br>
              <a:rPr lang="en-US" dirty="0" smtClean="0"/>
            </a:br>
            <a:r>
              <a:rPr lang="en-US" dirty="0" smtClean="0"/>
              <a:t>second line if needed</a:t>
            </a:r>
            <a:endParaRPr lang="en-US" dirty="0"/>
          </a:p>
        </p:txBody>
      </p:sp>
      <p:sp>
        <p:nvSpPr>
          <p:cNvPr id="4" name="Footer Placeholder 3 Copyright"/>
          <p:cNvSpPr>
            <a:spLocks noGrp="1"/>
          </p:cNvSpPr>
          <p:nvPr>
            <p:ph type="ftr" sz="quarter" idx="11"/>
          </p:nvPr>
        </p:nvSpPr>
        <p:spPr/>
        <p:txBody>
          <a:bodyPr/>
          <a:lstStyle/>
          <a:p>
            <a:r>
              <a:rPr lang="en-GB" dirty="0" smtClean="0"/>
              <a:t>© [</a:t>
            </a:r>
            <a:r>
              <a:rPr lang="en-GB" dirty="0" err="1" smtClean="0"/>
              <a:t>yyyy</a:t>
            </a:r>
            <a:r>
              <a:rPr lang="en-GB" dirty="0" smtClean="0"/>
              <a:t>] Willis Towers Watson. All rights reserved.</a:t>
            </a:r>
            <a:endParaRPr lang="en-US" dirty="0"/>
          </a:p>
        </p:txBody>
      </p:sp>
      <p:pic>
        <p:nvPicPr>
          <p:cNvPr id="15" name="Picture 14"/>
          <p:cNvPicPr>
            <a:picLocks noChangeAspect="1"/>
          </p:cNvPicPr>
          <p:nvPr userDrawn="1"/>
        </p:nvPicPr>
        <p:blipFill>
          <a:blip r:embed="rId3" cstate="print"/>
          <a:stretch>
            <a:fillRect/>
          </a:stretch>
        </p:blipFill>
        <p:spPr>
          <a:xfrm>
            <a:off x="5877560" y="6195724"/>
            <a:ext cx="3022600" cy="584200"/>
          </a:xfrm>
          <a:prstGeom prst="rect">
            <a:avLst/>
          </a:prstGeom>
        </p:spPr>
      </p:pic>
      <p:sp>
        <p:nvSpPr>
          <p:cNvPr id="16" name="Text Placeholder 15"/>
          <p:cNvSpPr>
            <a:spLocks noGrp="1"/>
          </p:cNvSpPr>
          <p:nvPr>
            <p:ph type="body" sz="quarter" idx="13"/>
          </p:nvPr>
        </p:nvSpPr>
        <p:spPr>
          <a:xfrm>
            <a:off x="457200" y="1158874"/>
            <a:ext cx="5257800" cy="612648"/>
          </a:xfrm>
          <a:prstGeom prst="rect">
            <a:avLst/>
          </a:prstGeom>
        </p:spPr>
        <p:txBody>
          <a:bodyPr lIns="0" tIns="0" rIns="0" bIns="0">
            <a:noAutofit/>
          </a:bodyPr>
          <a:lstStyle>
            <a:lvl1pPr>
              <a:defRPr sz="1750" b="0"/>
            </a:lvl1pPr>
          </a:lstStyle>
          <a:p>
            <a:pPr lvl="0"/>
            <a:r>
              <a:rPr lang="en-US" smtClean="0"/>
              <a:t>Click to edit Master text styles</a:t>
            </a:r>
          </a:p>
        </p:txBody>
      </p:sp>
      <p:sp>
        <p:nvSpPr>
          <p:cNvPr id="7" name="Freeform 5"/>
          <p:cNvSpPr>
            <a:spLocks/>
          </p:cNvSpPr>
          <p:nvPr userDrawn="1"/>
        </p:nvSpPr>
        <p:spPr bwMode="auto">
          <a:xfrm>
            <a:off x="6948488" y="1597025"/>
            <a:ext cx="1023938"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6"/>
          <p:cNvSpPr>
            <a:spLocks/>
          </p:cNvSpPr>
          <p:nvPr userDrawn="1"/>
        </p:nvSpPr>
        <p:spPr bwMode="auto">
          <a:xfrm>
            <a:off x="8421688" y="452438"/>
            <a:ext cx="276225"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7"/>
          <p:cNvSpPr>
            <a:spLocks/>
          </p:cNvSpPr>
          <p:nvPr userDrawn="1"/>
        </p:nvSpPr>
        <p:spPr bwMode="auto">
          <a:xfrm>
            <a:off x="7434263" y="3097213"/>
            <a:ext cx="1263650"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p:cNvSpPr>
          <p:nvPr userDrawn="1"/>
        </p:nvSpPr>
        <p:spPr bwMode="auto">
          <a:xfrm>
            <a:off x="7434263" y="5494338"/>
            <a:ext cx="1263650"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9"/>
          <p:cNvSpPr>
            <a:spLocks/>
          </p:cNvSpPr>
          <p:nvPr userDrawn="1"/>
        </p:nvSpPr>
        <p:spPr bwMode="auto">
          <a:xfrm>
            <a:off x="457200" y="4027488"/>
            <a:ext cx="8001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0"/>
          <p:cNvSpPr>
            <a:spLocks/>
          </p:cNvSpPr>
          <p:nvPr userDrawn="1"/>
        </p:nvSpPr>
        <p:spPr bwMode="auto">
          <a:xfrm>
            <a:off x="4860925" y="5037138"/>
            <a:ext cx="1031875"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1"/>
          <p:cNvSpPr>
            <a:spLocks/>
          </p:cNvSpPr>
          <p:nvPr userDrawn="1"/>
        </p:nvSpPr>
        <p:spPr bwMode="auto">
          <a:xfrm>
            <a:off x="2300288" y="3571875"/>
            <a:ext cx="2074863"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r>
              <a:rPr lang="en-GB" dirty="0" smtClean="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a:solidFill>
                <a:prstClr val="black"/>
              </a:solidFill>
            </a:endParaRPr>
          </a:p>
        </p:txBody>
      </p:sp>
      <p:sp>
        <p:nvSpPr>
          <p:cNvPr id="8"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smtClean="0"/>
              <a:t>Subheading here</a:t>
            </a:r>
            <a:endParaRPr lang="en-US" dirty="0"/>
          </a:p>
        </p:txBody>
      </p:sp>
      <p:sp>
        <p:nvSpPr>
          <p:cNvPr id="10" name="Content Placeholder 2"/>
          <p:cNvSpPr>
            <a:spLocks noGrp="1"/>
          </p:cNvSpPr>
          <p:nvPr>
            <p:ph idx="1"/>
          </p:nvPr>
        </p:nvSpPr>
        <p:spPr>
          <a:xfrm>
            <a:off x="457200" y="1524000"/>
            <a:ext cx="8229600" cy="4572000"/>
          </a:xfrm>
        </p:spPr>
        <p:txBody>
          <a:bodyPr/>
          <a:lstStyle>
            <a:lvl5pPr>
              <a:defRPr baseline="0"/>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stretch>
            <a:fillRect/>
          </a:stretch>
        </p:blipFill>
        <p:spPr>
          <a:xfrm>
            <a:off x="6675343" y="6300216"/>
            <a:ext cx="1782857" cy="347429"/>
          </a:xfrm>
          <a:prstGeom prst="rect">
            <a:avLst/>
          </a:prstGeom>
        </p:spPr>
      </p:pic>
    </p:spTree>
    <p:extLst>
      <p:ext uri="{BB962C8B-B14F-4D97-AF65-F5344CB8AC3E}">
        <p14:creationId xmlns:p14="http://schemas.microsoft.com/office/powerpoint/2010/main" val="4917963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r>
              <a:rPr lang="en-GB" dirty="0" smtClean="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a:solidFill>
                <a:prstClr val="black"/>
              </a:solidFill>
            </a:endParaRPr>
          </a:p>
        </p:txBody>
      </p:sp>
      <p:sp>
        <p:nvSpPr>
          <p:cNvPr id="9"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smtClean="0"/>
              <a:t>Subheading here</a:t>
            </a:r>
            <a:endParaRPr lang="en-US" dirty="0"/>
          </a:p>
        </p:txBody>
      </p:sp>
      <p:sp>
        <p:nvSpPr>
          <p:cNvPr id="8" name="Content Placeholder 2"/>
          <p:cNvSpPr>
            <a:spLocks noGrp="1"/>
          </p:cNvSpPr>
          <p:nvPr>
            <p:ph idx="1"/>
          </p:nvPr>
        </p:nvSpPr>
        <p:spPr>
          <a:xfrm>
            <a:off x="457200" y="1524000"/>
            <a:ext cx="8229600" cy="4572000"/>
          </a:xfrm>
        </p:spPr>
        <p:txBody>
          <a:bodyPr/>
          <a:lstStyle>
            <a:lvl3pPr marL="233363" indent="-233363">
              <a:buFont typeface="+mj-lt"/>
              <a:buAutoNum type="arabicPeriod"/>
              <a:defRPr/>
            </a:lvl3pPr>
            <a:lvl5pPr>
              <a:defRPr baseline="0"/>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stretch>
            <a:fillRect/>
          </a:stretch>
        </p:blipFill>
        <p:spPr>
          <a:xfrm>
            <a:off x="6675343" y="6300216"/>
            <a:ext cx="1782857" cy="347429"/>
          </a:xfrm>
          <a:prstGeom prst="rect">
            <a:avLst/>
          </a:prstGeom>
        </p:spPr>
      </p:pic>
    </p:spTree>
    <p:extLst>
      <p:ext uri="{BB962C8B-B14F-4D97-AF65-F5344CB8AC3E}">
        <p14:creationId xmlns:p14="http://schemas.microsoft.com/office/powerpoint/2010/main" val="10509705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GB" dirty="0" smtClean="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7" name="Content Placeholder 6"/>
          <p:cNvSpPr>
            <a:spLocks noGrp="1"/>
          </p:cNvSpPr>
          <p:nvPr>
            <p:ph sz="quarter" idx="13"/>
          </p:nvPr>
        </p:nvSpPr>
        <p:spPr>
          <a:xfrm>
            <a:off x="457200" y="1524000"/>
            <a:ext cx="4876800" cy="4572000"/>
          </a:xfrm>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6"/>
          </p:nvPr>
        </p:nvSpPr>
        <p:spPr>
          <a:xfrm>
            <a:off x="5486400" y="1219200"/>
            <a:ext cx="3200400" cy="4038600"/>
          </a:xfrm>
          <a:solidFill>
            <a:srgbClr val="D8D7DF"/>
          </a:solidFill>
        </p:spPr>
        <p:txBody>
          <a:bodyPr/>
          <a:lstStyle/>
          <a:p>
            <a:pPr lvl="0"/>
            <a:r>
              <a:rPr lang="en-US" smtClean="0"/>
              <a:t>Click to edit Master text styles</a:t>
            </a:r>
          </a:p>
        </p:txBody>
      </p:sp>
      <p:sp>
        <p:nvSpPr>
          <p:cNvPr id="14" name="Text Placeholder 13"/>
          <p:cNvSpPr>
            <a:spLocks noGrp="1"/>
          </p:cNvSpPr>
          <p:nvPr>
            <p:ph type="body" sz="quarter" idx="17"/>
          </p:nvPr>
        </p:nvSpPr>
        <p:spPr>
          <a:xfrm>
            <a:off x="5791200" y="1524000"/>
            <a:ext cx="2590800" cy="3429000"/>
          </a:xfrm>
        </p:spPr>
        <p:txBody>
          <a:bodyPr/>
          <a:lstStyle>
            <a:lvl1pPr>
              <a:spcBef>
                <a:spcPts val="0"/>
              </a:spcBef>
              <a:spcAft>
                <a:spcPts val="1000"/>
              </a:spcAft>
              <a:defRPr baseline="0">
                <a:solidFill>
                  <a:schemeClr val="accent1"/>
                </a:solidFill>
                <a:latin typeface="Arial" pitchFamily="34" charset="0"/>
              </a:defRPr>
            </a:lvl1pPr>
            <a:lvl2pPr>
              <a:spcAft>
                <a:spcPts val="400"/>
              </a:spcAft>
              <a:defRPr sz="1200"/>
            </a:lvl2pPr>
          </a:lstStyle>
          <a:p>
            <a:pPr lvl="0"/>
            <a:r>
              <a:rPr lang="en-US" smtClean="0"/>
              <a:t>Click to edit Master text styles</a:t>
            </a:r>
          </a:p>
          <a:p>
            <a:pPr lvl="1"/>
            <a:r>
              <a:rPr lang="en-US" smtClean="0"/>
              <a:t>Second level</a:t>
            </a:r>
          </a:p>
        </p:txBody>
      </p:sp>
      <p:sp>
        <p:nvSpPr>
          <p:cNvPr id="11" name="Text Placeholder 12"/>
          <p:cNvSpPr>
            <a:spLocks noGrp="1"/>
          </p:cNvSpPr>
          <p:nvPr>
            <p:ph type="body" sz="quarter" idx="18" hasCustomPrompt="1"/>
          </p:nvPr>
        </p:nvSpPr>
        <p:spPr>
          <a:xfrm>
            <a:off x="457200" y="800239"/>
            <a:ext cx="8229600" cy="276999"/>
          </a:xfrm>
        </p:spPr>
        <p:txBody>
          <a:bodyPr/>
          <a:lstStyle>
            <a:lvl1pPr>
              <a:defRPr sz="1800" b="0" baseline="0">
                <a:solidFill>
                  <a:schemeClr val="tx1"/>
                </a:solidFill>
              </a:defRPr>
            </a:lvl1pPr>
          </a:lstStyle>
          <a:p>
            <a:pPr lvl="0"/>
            <a:r>
              <a:rPr lang="en-US" dirty="0" smtClean="0"/>
              <a:t>Subheading here</a:t>
            </a:r>
            <a:endParaRPr lang="en-US" dirty="0"/>
          </a:p>
        </p:txBody>
      </p:sp>
      <p:cxnSp>
        <p:nvCxnSpPr>
          <p:cNvPr id="9" name="Straight Connector 8"/>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stretch>
            <a:fillRect/>
          </a:stretch>
        </p:blipFill>
        <p:spPr>
          <a:xfrm>
            <a:off x="6675343" y="6300216"/>
            <a:ext cx="1782857" cy="347429"/>
          </a:xfrm>
          <a:prstGeom prst="rect">
            <a:avLst/>
          </a:prstGeom>
        </p:spPr>
      </p:pic>
    </p:spTree>
    <p:extLst>
      <p:ext uri="{BB962C8B-B14F-4D97-AF65-F5344CB8AC3E}">
        <p14:creationId xmlns:p14="http://schemas.microsoft.com/office/powerpoint/2010/main" val="1460681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GB" dirty="0" smtClean="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7" name="Content Placeholder 6"/>
          <p:cNvSpPr>
            <a:spLocks noGrp="1"/>
          </p:cNvSpPr>
          <p:nvPr>
            <p:ph sz="quarter" idx="13"/>
          </p:nvPr>
        </p:nvSpPr>
        <p:spPr>
          <a:xfrm>
            <a:off x="457200" y="1524000"/>
            <a:ext cx="3962400" cy="4572000"/>
          </a:xfrm>
        </p:spPr>
        <p:txBody>
          <a:bodyPr/>
          <a:lstStyle>
            <a:lvl5pPr>
              <a:defRPr/>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4"/>
          </p:nvPr>
        </p:nvSpPr>
        <p:spPr>
          <a:xfrm>
            <a:off x="4648200" y="1524000"/>
            <a:ext cx="4038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2"/>
          <p:cNvSpPr>
            <a:spLocks noGrp="1"/>
          </p:cNvSpPr>
          <p:nvPr>
            <p:ph type="body" sz="quarter" idx="15" hasCustomPrompt="1"/>
          </p:nvPr>
        </p:nvSpPr>
        <p:spPr>
          <a:xfrm>
            <a:off x="457200" y="800239"/>
            <a:ext cx="8229600" cy="276999"/>
          </a:xfrm>
        </p:spPr>
        <p:txBody>
          <a:bodyPr/>
          <a:lstStyle>
            <a:lvl1pPr>
              <a:defRPr sz="1800" b="0" baseline="0">
                <a:solidFill>
                  <a:schemeClr val="tx1"/>
                </a:solidFill>
              </a:defRPr>
            </a:lvl1pPr>
          </a:lstStyle>
          <a:p>
            <a:pPr lvl="0"/>
            <a:r>
              <a:rPr lang="en-US" dirty="0" smtClean="0"/>
              <a:t>Subheading here</a:t>
            </a:r>
            <a:endParaRPr lang="en-US" dirty="0"/>
          </a:p>
        </p:txBody>
      </p:sp>
      <p:cxnSp>
        <p:nvCxnSpPr>
          <p:cNvPr id="8" name="Straight Connector 7"/>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stretch>
            <a:fillRect/>
          </a:stretch>
        </p:blipFill>
        <p:spPr>
          <a:xfrm>
            <a:off x="6675343" y="6300216"/>
            <a:ext cx="1782857" cy="347429"/>
          </a:xfrm>
          <a:prstGeom prst="rect">
            <a:avLst/>
          </a:prstGeom>
        </p:spPr>
      </p:pic>
    </p:spTree>
    <p:extLst>
      <p:ext uri="{BB962C8B-B14F-4D97-AF65-F5344CB8AC3E}">
        <p14:creationId xmlns:p14="http://schemas.microsoft.com/office/powerpoint/2010/main" val="12336937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GB" dirty="0" smtClean="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2083E393-C0BF-4ED8-8545-7E4C90AFF831}" type="slidenum">
              <a:rPr lang="en-US" smtClean="0">
                <a:solidFill>
                  <a:prstClr val="black"/>
                </a:solidFill>
              </a:rPr>
              <a:pPr/>
              <a:t>‹#›</a:t>
            </a:fld>
            <a:endParaRPr lang="en-US">
              <a:solidFill>
                <a:prstClr val="black"/>
              </a:solidFill>
            </a:endParaRPr>
          </a:p>
        </p:txBody>
      </p:sp>
      <p:sp>
        <p:nvSpPr>
          <p:cNvPr id="8" name="Text Placeholder 7"/>
          <p:cNvSpPr>
            <a:spLocks noGrp="1"/>
          </p:cNvSpPr>
          <p:nvPr>
            <p:ph type="body" sz="quarter" idx="16" hasCustomPrompt="1"/>
          </p:nvPr>
        </p:nvSpPr>
        <p:spPr>
          <a:xfrm>
            <a:off x="457200" y="1524000"/>
            <a:ext cx="8229600" cy="4572000"/>
          </a:xfrm>
        </p:spPr>
        <p:txBody>
          <a:bodyPr/>
          <a:lstStyle>
            <a:lvl1pPr>
              <a:lnSpc>
                <a:spcPts val="4400"/>
              </a:lnSpc>
              <a:spcBef>
                <a:spcPts val="0"/>
              </a:spcBef>
              <a:spcAft>
                <a:spcPts val="0"/>
              </a:spcAft>
              <a:defRPr sz="3900" b="0" i="0" baseline="0"/>
            </a:lvl1pPr>
          </a:lstStyle>
          <a:p>
            <a:pPr lvl="0"/>
            <a:r>
              <a:rPr lang="en-US" dirty="0" smtClean="0"/>
              <a:t>“Click to edit Master text styles</a:t>
            </a:r>
          </a:p>
        </p:txBody>
      </p:sp>
      <p:sp>
        <p:nvSpPr>
          <p:cNvPr id="9"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smtClean="0"/>
              <a:t>Subheading here</a:t>
            </a:r>
            <a:endParaRPr lang="en-US" dirty="0"/>
          </a:p>
        </p:txBody>
      </p:sp>
      <p:cxnSp>
        <p:nvCxnSpPr>
          <p:cNvPr id="7" name="Straight Connector 6"/>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stretch>
            <a:fillRect/>
          </a:stretch>
        </p:blipFill>
        <p:spPr>
          <a:xfrm>
            <a:off x="6675343" y="6300216"/>
            <a:ext cx="1782857" cy="347429"/>
          </a:xfrm>
          <a:prstGeom prst="rect">
            <a:avLst/>
          </a:prstGeom>
        </p:spPr>
      </p:pic>
    </p:spTree>
    <p:extLst>
      <p:ext uri="{BB962C8B-B14F-4D97-AF65-F5344CB8AC3E}">
        <p14:creationId xmlns:p14="http://schemas.microsoft.com/office/powerpoint/2010/main" val="14254212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GB" dirty="0" smtClean="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2083E393-C0BF-4ED8-8545-7E4C90AFF831}" type="slidenum">
              <a:rPr lang="en-US" smtClean="0">
                <a:solidFill>
                  <a:prstClr val="black"/>
                </a:solidFill>
              </a:rPr>
              <a:pPr/>
              <a:t>‹#›</a:t>
            </a:fld>
            <a:endParaRPr lang="en-US">
              <a:solidFill>
                <a:prstClr val="black"/>
              </a:solidFill>
            </a:endParaRPr>
          </a:p>
        </p:txBody>
      </p:sp>
      <p:sp>
        <p:nvSpPr>
          <p:cNvPr id="7"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smtClean="0"/>
              <a:t>Subheading here</a:t>
            </a:r>
            <a:endParaRPr lang="en-US" dirty="0"/>
          </a:p>
        </p:txBody>
      </p:sp>
      <p:cxnSp>
        <p:nvCxnSpPr>
          <p:cNvPr id="6" name="Straight Connector 5"/>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stretch>
            <a:fillRect/>
          </a:stretch>
        </p:blipFill>
        <p:spPr>
          <a:xfrm>
            <a:off x="6675343" y="6300216"/>
            <a:ext cx="1782857" cy="347429"/>
          </a:xfrm>
          <a:prstGeom prst="rect">
            <a:avLst/>
          </a:prstGeom>
        </p:spPr>
      </p:pic>
    </p:spTree>
    <p:extLst>
      <p:ext uri="{BB962C8B-B14F-4D97-AF65-F5344CB8AC3E}">
        <p14:creationId xmlns:p14="http://schemas.microsoft.com/office/powerpoint/2010/main" val="8529666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2083E393-C0BF-4ED8-8545-7E4C90AFF831}" type="slidenum">
              <a:rPr lang="en-US" smtClean="0">
                <a:solidFill>
                  <a:prstClr val="black"/>
                </a:solidFill>
              </a:rPr>
              <a:pPr/>
              <a:t>‹#›</a:t>
            </a:fld>
            <a:endParaRPr lang="en-US">
              <a:solidFill>
                <a:prstClr val="black"/>
              </a:solidFill>
            </a:endParaRPr>
          </a:p>
        </p:txBody>
      </p:sp>
      <p:cxnSp>
        <p:nvCxnSpPr>
          <p:cNvPr id="5" name="Straight Connector 4"/>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stretch>
            <a:fillRect/>
          </a:stretch>
        </p:blipFill>
        <p:spPr>
          <a:xfrm>
            <a:off x="6675343" y="6300216"/>
            <a:ext cx="1782857" cy="347429"/>
          </a:xfrm>
          <a:prstGeom prst="rect">
            <a:avLst/>
          </a:prstGeom>
        </p:spPr>
      </p:pic>
    </p:spTree>
    <p:extLst>
      <p:ext uri="{BB962C8B-B14F-4D97-AF65-F5344CB8AC3E}">
        <p14:creationId xmlns:p14="http://schemas.microsoft.com/office/powerpoint/2010/main" val="3155110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Blue">
    <p:bg>
      <p:bgPr>
        <a:solidFill>
          <a:srgbClr val="C8D7DF"/>
        </a:solidFill>
        <a:effectLst/>
      </p:bgPr>
    </p:bg>
    <p:spTree>
      <p:nvGrpSpPr>
        <p:cNvPr id="1" name=""/>
        <p:cNvGrpSpPr/>
        <p:nvPr/>
      </p:nvGrpSpPr>
      <p:grpSpPr>
        <a:xfrm>
          <a:off x="0" y="0"/>
          <a:ext cx="0" cy="0"/>
          <a:chOff x="0" y="0"/>
          <a:chExt cx="0" cy="0"/>
        </a:xfrm>
      </p:grpSpPr>
      <p:sp>
        <p:nvSpPr>
          <p:cNvPr id="5" name="Footer Placeholder 4 Copyright"/>
          <p:cNvSpPr>
            <a:spLocks noGrp="1"/>
          </p:cNvSpPr>
          <p:nvPr>
            <p:ph type="ftr" sz="quarter" idx="11"/>
          </p:nvPr>
        </p:nvSpPr>
        <p:spPr/>
        <p:txBody>
          <a:bodyPr/>
          <a:lstStyle/>
          <a:p>
            <a:r>
              <a:rPr lang="en-GB" smtClean="0"/>
              <a:t>© [yyyy] Willis Towers Watson. All rights reserved. Proprietary and Confidential. For Willis Towers Watson and Willis Towers Watson client use only.</a:t>
            </a:r>
            <a:endParaRPr lang="en-US"/>
          </a:p>
        </p:txBody>
      </p:sp>
      <p:sp>
        <p:nvSpPr>
          <p:cNvPr id="6" name="Slide Number Placeholder 5"/>
          <p:cNvSpPr>
            <a:spLocks noGrp="1"/>
          </p:cNvSpPr>
          <p:nvPr>
            <p:ph type="sldNum" sz="quarter" idx="12"/>
          </p:nvPr>
        </p:nvSpPr>
        <p:spPr/>
        <p:txBody>
          <a:bodyPr/>
          <a:lstStyle/>
          <a:p>
            <a:fld id="{2083E393-C0BF-4ED8-8545-7E4C90AFF831}" type="slidenum">
              <a:rPr lang="en-US" smtClean="0"/>
              <a:pPr/>
              <a:t>‹#›</a:t>
            </a:fld>
            <a:endParaRPr lang="en-US"/>
          </a:p>
        </p:txBody>
      </p:sp>
      <p:sp>
        <p:nvSpPr>
          <p:cNvPr id="13" name="Text Placeholder 12"/>
          <p:cNvSpPr>
            <a:spLocks noGrp="1"/>
          </p:cNvSpPr>
          <p:nvPr>
            <p:ph type="body" sz="quarter" idx="13" hasCustomPrompt="1"/>
          </p:nvPr>
        </p:nvSpPr>
        <p:spPr>
          <a:xfrm>
            <a:off x="457200" y="1872367"/>
            <a:ext cx="4495800" cy="337433"/>
          </a:xfrm>
        </p:spPr>
        <p:txBody>
          <a:bodyPr>
            <a:noAutofit/>
          </a:bodyPr>
          <a:lstStyle>
            <a:lvl1pPr>
              <a:defRPr sz="1800" b="0">
                <a:solidFill>
                  <a:schemeClr val="tx1"/>
                </a:solidFill>
              </a:defRPr>
            </a:lvl1pPr>
          </a:lstStyle>
          <a:p>
            <a:pPr lvl="0"/>
            <a:r>
              <a:rPr lang="en-US" dirty="0" smtClean="0"/>
              <a:t>Subheading here</a:t>
            </a:r>
            <a:endParaRPr lang="en-US" dirty="0"/>
          </a:p>
        </p:txBody>
      </p:sp>
      <p:pic>
        <p:nvPicPr>
          <p:cNvPr id="11" name="Picture 10"/>
          <p:cNvPicPr>
            <a:picLocks noChangeAspect="1"/>
          </p:cNvPicPr>
          <p:nvPr userDrawn="1"/>
        </p:nvPicPr>
        <p:blipFill>
          <a:blip r:embed="rId2" cstate="print"/>
          <a:stretch>
            <a:fillRect/>
          </a:stretch>
        </p:blipFill>
        <p:spPr>
          <a:xfrm>
            <a:off x="6675120" y="6300216"/>
            <a:ext cx="1782857" cy="347429"/>
          </a:xfrm>
          <a:prstGeom prst="rect">
            <a:avLst/>
          </a:prstGeom>
        </p:spPr>
      </p:pic>
      <p:sp>
        <p:nvSpPr>
          <p:cNvPr id="9" name="Title 1"/>
          <p:cNvSpPr>
            <a:spLocks noGrp="1"/>
          </p:cNvSpPr>
          <p:nvPr>
            <p:ph type="title"/>
          </p:nvPr>
        </p:nvSpPr>
        <p:spPr>
          <a:xfrm>
            <a:off x="457200" y="1524001"/>
            <a:ext cx="4495800" cy="381000"/>
          </a:xfrm>
        </p:spPr>
        <p:txBody>
          <a:bodyPr>
            <a:noAutofit/>
          </a:bodyPr>
          <a:lstStyle/>
          <a:p>
            <a:r>
              <a:rPr lang="en-US" smtClean="0"/>
              <a:t>Click to edit Master title style</a:t>
            </a:r>
            <a:endParaRPr lang="en-US" dirty="0"/>
          </a:p>
        </p:txBody>
      </p:sp>
      <p:sp>
        <p:nvSpPr>
          <p:cNvPr id="21" name="Freeform 12"/>
          <p:cNvSpPr>
            <a:spLocks/>
          </p:cNvSpPr>
          <p:nvPr userDrawn="1"/>
        </p:nvSpPr>
        <p:spPr bwMode="auto">
          <a:xfrm>
            <a:off x="5199063" y="455613"/>
            <a:ext cx="2884488" cy="1568450"/>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3"/>
          <p:cNvSpPr>
            <a:spLocks/>
          </p:cNvSpPr>
          <p:nvPr userDrawn="1"/>
        </p:nvSpPr>
        <p:spPr bwMode="auto">
          <a:xfrm>
            <a:off x="8331200" y="3179763"/>
            <a:ext cx="365125"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4"/>
          <p:cNvSpPr>
            <a:spLocks/>
          </p:cNvSpPr>
          <p:nvPr userDrawn="1"/>
        </p:nvSpPr>
        <p:spPr bwMode="auto">
          <a:xfrm>
            <a:off x="6505575" y="2808288"/>
            <a:ext cx="546100"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5"/>
          <p:cNvSpPr>
            <a:spLocks/>
          </p:cNvSpPr>
          <p:nvPr userDrawn="1"/>
        </p:nvSpPr>
        <p:spPr bwMode="auto">
          <a:xfrm>
            <a:off x="3162300" y="3592513"/>
            <a:ext cx="2816225"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5" name="Footer Placeholder 4 Copyright"/>
          <p:cNvSpPr>
            <a:spLocks noGrp="1"/>
          </p:cNvSpPr>
          <p:nvPr>
            <p:ph type="ftr" sz="quarter" idx="11"/>
          </p:nvPr>
        </p:nvSpPr>
        <p:spPr/>
        <p:txBody>
          <a:bodyPr/>
          <a:lstStyle/>
          <a:p>
            <a:r>
              <a:rPr lang="en-GB" smtClean="0"/>
              <a:t>© [yyyy] Willis Towers Watson. All rights reserved. Proprietary and Confidential. For Willis Towers Watson and Willis Towers Watson client use only.</a:t>
            </a:r>
            <a:endParaRPr lang="en-US"/>
          </a:p>
        </p:txBody>
      </p:sp>
      <p:sp>
        <p:nvSpPr>
          <p:cNvPr id="6" name="Slide Number Placeholder 5"/>
          <p:cNvSpPr>
            <a:spLocks noGrp="1"/>
          </p:cNvSpPr>
          <p:nvPr>
            <p:ph type="sldNum" sz="quarter" idx="12"/>
          </p:nvPr>
        </p:nvSpPr>
        <p:spPr/>
        <p:txBody>
          <a:bodyPr/>
          <a:lstStyle/>
          <a:p>
            <a:fld id="{2083E393-C0BF-4ED8-8545-7E4C90AFF831}" type="slidenum">
              <a:rPr lang="en-US" smtClean="0"/>
              <a:pPr/>
              <a:t>‹#›</a:t>
            </a:fld>
            <a:endParaRPr lang="en-US"/>
          </a:p>
        </p:txBody>
      </p:sp>
      <p:sp>
        <p:nvSpPr>
          <p:cNvPr id="13" name="Text Placeholder 12"/>
          <p:cNvSpPr>
            <a:spLocks noGrp="1"/>
          </p:cNvSpPr>
          <p:nvPr>
            <p:ph type="body" sz="quarter" idx="13" hasCustomPrompt="1"/>
          </p:nvPr>
        </p:nvSpPr>
        <p:spPr>
          <a:xfrm>
            <a:off x="457200" y="1872367"/>
            <a:ext cx="4495800" cy="337433"/>
          </a:xfrm>
        </p:spPr>
        <p:txBody>
          <a:bodyPr>
            <a:noAutofit/>
          </a:bodyPr>
          <a:lstStyle>
            <a:lvl1pPr>
              <a:defRPr sz="1800" b="0">
                <a:solidFill>
                  <a:schemeClr val="tx1"/>
                </a:solidFill>
              </a:defRPr>
            </a:lvl1pPr>
          </a:lstStyle>
          <a:p>
            <a:pPr lvl="0"/>
            <a:r>
              <a:rPr lang="en-US" dirty="0" smtClean="0"/>
              <a:t>Subheading here</a:t>
            </a:r>
            <a:endParaRPr lang="en-US" dirty="0"/>
          </a:p>
        </p:txBody>
      </p:sp>
      <p:sp>
        <p:nvSpPr>
          <p:cNvPr id="7" name="Freeform 12"/>
          <p:cNvSpPr>
            <a:spLocks/>
          </p:cNvSpPr>
          <p:nvPr userDrawn="1"/>
        </p:nvSpPr>
        <p:spPr bwMode="auto">
          <a:xfrm>
            <a:off x="5199063" y="455613"/>
            <a:ext cx="2884488" cy="1568450"/>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13"/>
          <p:cNvSpPr>
            <a:spLocks/>
          </p:cNvSpPr>
          <p:nvPr userDrawn="1"/>
        </p:nvSpPr>
        <p:spPr bwMode="auto">
          <a:xfrm>
            <a:off x="8331200" y="3179763"/>
            <a:ext cx="365125"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14"/>
          <p:cNvSpPr>
            <a:spLocks/>
          </p:cNvSpPr>
          <p:nvPr userDrawn="1"/>
        </p:nvSpPr>
        <p:spPr bwMode="auto">
          <a:xfrm>
            <a:off x="6505575" y="2808288"/>
            <a:ext cx="546100"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15"/>
          <p:cNvSpPr>
            <a:spLocks/>
          </p:cNvSpPr>
          <p:nvPr userDrawn="1"/>
        </p:nvSpPr>
        <p:spPr bwMode="auto">
          <a:xfrm>
            <a:off x="3162300" y="3592513"/>
            <a:ext cx="2816225"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Title 1"/>
          <p:cNvSpPr>
            <a:spLocks noGrp="1"/>
          </p:cNvSpPr>
          <p:nvPr>
            <p:ph type="title"/>
          </p:nvPr>
        </p:nvSpPr>
        <p:spPr>
          <a:xfrm>
            <a:off x="457200" y="1524001"/>
            <a:ext cx="4495800" cy="381000"/>
          </a:xfrm>
        </p:spPr>
        <p:txBody>
          <a:bodyPr>
            <a:noAutofit/>
          </a:bodyPr>
          <a:lstStyle/>
          <a:p>
            <a:r>
              <a:rPr lang="en-US" smtClean="0"/>
              <a:t>Click to edit Master title style</a:t>
            </a:r>
            <a:endParaRPr lang="en-US" dirty="0"/>
          </a:p>
        </p:txBody>
      </p:sp>
      <p:cxnSp>
        <p:nvCxnSpPr>
          <p:cNvPr id="14" name="Straight Connector 13"/>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stretch>
            <a:fillRect/>
          </a:stretch>
        </p:blipFill>
        <p:spPr>
          <a:xfrm>
            <a:off x="6675120" y="6300216"/>
            <a:ext cx="1782857" cy="347429"/>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4495800" cy="304800"/>
          </a:xfrm>
        </p:spPr>
        <p:txBody>
          <a:bodyPr/>
          <a:lstStyle>
            <a:lvl1pPr>
              <a:defRPr/>
            </a:lvl1pPr>
          </a:lstStyle>
          <a:p>
            <a:r>
              <a:rPr lang="en-US" dirty="0" smtClean="0"/>
              <a:t>Thank You</a:t>
            </a:r>
            <a:endParaRPr lang="en-US" dirty="0"/>
          </a:p>
        </p:txBody>
      </p:sp>
      <p:sp>
        <p:nvSpPr>
          <p:cNvPr id="5" name="Footer Placeholder 4 Copyright"/>
          <p:cNvSpPr>
            <a:spLocks noGrp="1"/>
          </p:cNvSpPr>
          <p:nvPr>
            <p:ph type="ftr" sz="quarter" idx="11"/>
          </p:nvPr>
        </p:nvSpPr>
        <p:spPr/>
        <p:txBody>
          <a:bodyPr/>
          <a:lstStyle/>
          <a:p>
            <a:r>
              <a:rPr lang="en-GB" dirty="0" smtClean="0"/>
              <a:t>© [</a:t>
            </a:r>
            <a:r>
              <a:rPr lang="en-GB" dirty="0" err="1" smtClean="0"/>
              <a:t>yyyy</a:t>
            </a:r>
            <a:r>
              <a:rPr lang="en-GB" dirty="0" smtClean="0"/>
              <a:t>] Willis Towers Watson. All rights reserved. Proprietary and Confidential. For Willis Towers Watson and Willis Towers Watson client use only.</a:t>
            </a:r>
            <a:endParaRPr lang="en-US" dirty="0"/>
          </a:p>
        </p:txBody>
      </p:sp>
      <p:sp>
        <p:nvSpPr>
          <p:cNvPr id="6" name="Slide Number Placeholder 5"/>
          <p:cNvSpPr>
            <a:spLocks noGrp="1"/>
          </p:cNvSpPr>
          <p:nvPr>
            <p:ph type="sldNum" sz="quarter" idx="12"/>
          </p:nvPr>
        </p:nvSpPr>
        <p:spPr/>
        <p:txBody>
          <a:bodyPr/>
          <a:lstStyle/>
          <a:p>
            <a:fld id="{2083E393-C0BF-4ED8-8545-7E4C90AFF831}" type="slidenum">
              <a:rPr lang="en-US" smtClean="0"/>
              <a:pPr/>
              <a:t>‹#›</a:t>
            </a:fld>
            <a:endParaRPr lang="en-US"/>
          </a:p>
        </p:txBody>
      </p:sp>
      <p:sp>
        <p:nvSpPr>
          <p:cNvPr id="7" name="Freeform 12"/>
          <p:cNvSpPr>
            <a:spLocks/>
          </p:cNvSpPr>
          <p:nvPr userDrawn="1"/>
        </p:nvSpPr>
        <p:spPr bwMode="auto">
          <a:xfrm>
            <a:off x="5199063" y="455613"/>
            <a:ext cx="2884488" cy="1568450"/>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13"/>
          <p:cNvSpPr>
            <a:spLocks/>
          </p:cNvSpPr>
          <p:nvPr userDrawn="1"/>
        </p:nvSpPr>
        <p:spPr bwMode="auto">
          <a:xfrm>
            <a:off x="8331200" y="3179763"/>
            <a:ext cx="365125"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14"/>
          <p:cNvSpPr>
            <a:spLocks/>
          </p:cNvSpPr>
          <p:nvPr userDrawn="1"/>
        </p:nvSpPr>
        <p:spPr bwMode="auto">
          <a:xfrm>
            <a:off x="6505575" y="2808288"/>
            <a:ext cx="546100"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5"/>
          <p:cNvSpPr>
            <a:spLocks/>
          </p:cNvSpPr>
          <p:nvPr userDrawn="1"/>
        </p:nvSpPr>
        <p:spPr bwMode="auto">
          <a:xfrm>
            <a:off x="3162300" y="3592513"/>
            <a:ext cx="2816225"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cxnSp>
        <p:nvCxnSpPr>
          <p:cNvPr id="12" name="Straight Connector 11"/>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r>
              <a:rPr lang="en-GB" dirty="0" smtClean="0"/>
              <a:t>© [</a:t>
            </a:r>
            <a:r>
              <a:rPr lang="en-GB" dirty="0" err="1" smtClean="0"/>
              <a:t>yyyy</a:t>
            </a:r>
            <a:r>
              <a:rPr lang="en-GB" dirty="0" smtClean="0"/>
              <a:t>] Willis Towers Watson. All rights reserved. Proprietary and Confidential. For Willis Towers Watson and Willis Towers Watson client use only.</a:t>
            </a:r>
            <a:endParaRPr lang="en-US" dirty="0"/>
          </a:p>
        </p:txBody>
      </p:sp>
      <p:sp>
        <p:nvSpPr>
          <p:cNvPr id="6" name="Slide Number Placeholder 5"/>
          <p:cNvSpPr>
            <a:spLocks noGrp="1"/>
          </p:cNvSpPr>
          <p:nvPr>
            <p:ph type="sldNum" sz="quarter" idx="12"/>
          </p:nvPr>
        </p:nvSpPr>
        <p:spPr/>
        <p:txBody>
          <a:bodyPr/>
          <a:lstStyle/>
          <a:p>
            <a:fld id="{2083E393-C0BF-4ED8-8545-7E4C90AFF831}" type="slidenum">
              <a:rPr lang="en-US" smtClean="0"/>
              <a:pPr/>
              <a:t>‹#›</a:t>
            </a:fld>
            <a:endParaRPr lang="en-US"/>
          </a:p>
        </p:txBody>
      </p:sp>
      <p:sp>
        <p:nvSpPr>
          <p:cNvPr id="13"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smtClean="0"/>
              <a:t>Subheading here</a:t>
            </a:r>
            <a:endParaRPr lang="en-US" dirty="0"/>
          </a:p>
        </p:txBody>
      </p:sp>
      <p:sp>
        <p:nvSpPr>
          <p:cNvPr id="9" name="Content Placeholder 8"/>
          <p:cNvSpPr>
            <a:spLocks noGrp="1"/>
          </p:cNvSpPr>
          <p:nvPr>
            <p:ph sz="quarter" idx="14"/>
          </p:nvPr>
        </p:nvSpPr>
        <p:spPr>
          <a:xfrm>
            <a:off x="457200" y="1524000"/>
            <a:ext cx="1524000" cy="1905000"/>
          </a:xfrm>
          <a:solidFill>
            <a:srgbClr val="D8D7DF"/>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5" hasCustomPrompt="1"/>
          </p:nvPr>
        </p:nvSpPr>
        <p:spPr>
          <a:xfrm>
            <a:off x="2133600" y="1524000"/>
            <a:ext cx="6553200" cy="4572000"/>
          </a:xfrm>
        </p:spPr>
        <p:txBody>
          <a:bodyPr/>
          <a:lstStyle>
            <a:lvl1pPr>
              <a:spcBef>
                <a:spcPts val="0"/>
              </a:spcBef>
              <a:spcAft>
                <a:spcPts val="1000"/>
              </a:spcAft>
              <a:defRPr lang="en-US" dirty="0" smtClean="0"/>
            </a:lvl1pPr>
            <a:lvl2pPr>
              <a:spcBef>
                <a:spcPts val="0"/>
              </a:spcBef>
              <a:spcAft>
                <a:spcPts val="400"/>
              </a:spcAft>
              <a:defRPr lang="en-US" dirty="0" smtClean="0"/>
            </a:lvl2pPr>
            <a:lvl3pPr>
              <a:spcBef>
                <a:spcPts val="0"/>
              </a:spcBef>
              <a:spcAft>
                <a:spcPts val="400"/>
              </a:spcAft>
              <a:buFont typeface="Wingdings" pitchFamily="2" charset="2"/>
              <a:buChar char="§"/>
              <a:defRPr lang="en-US" dirty="0" smtClean="0"/>
            </a:lvl3pPr>
            <a:lvl4pPr marL="457200" indent="-228600">
              <a:buClr>
                <a:schemeClr val="tx2"/>
              </a:buClr>
              <a:buFont typeface="Wingdings" panose="05000000000000000000" pitchFamily="2" charset="2"/>
              <a:buChar char=""/>
              <a:defRPr/>
            </a:lvl4pPr>
            <a:lvl5pPr>
              <a:buFont typeface="Arial" panose="020B0604020202020204" pitchFamily="34" charset="0"/>
              <a:buChar char="˗"/>
              <a:defRPr/>
            </a:lvl5pPr>
          </a:lstStyle>
          <a:p>
            <a:pPr lvl="0"/>
            <a:r>
              <a:rPr lang="en-US" dirty="0" smtClean="0"/>
              <a:t>This layout provides specific paragraph formatting to provide hierarchy when users have extensive body copy, and less levels of bullets. Paragraphs have specific formatting so users do not need to use double-returns. </a:t>
            </a:r>
          </a:p>
          <a:p>
            <a:pPr lvl="1"/>
            <a:r>
              <a:rPr lang="en-US" dirty="0" smtClean="0"/>
              <a:t>Subheading</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p:txBody>
      </p:sp>
      <p:cxnSp>
        <p:nvCxnSpPr>
          <p:cNvPr id="8" name="Straight Connector 7"/>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stretch>
            <a:fillRect/>
          </a:stretch>
        </p:blipFill>
        <p:spPr>
          <a:xfrm>
            <a:off x="6675343" y="6300216"/>
            <a:ext cx="1782857" cy="34742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r>
              <a:rPr lang="en-GB" smtClean="0"/>
              <a:t>© [yyyy] Willis Towers Watson. All rights reserved. Proprietary and Confidential. For Willis Towers Watson and Willis Towers Watson client use only.</a:t>
            </a:r>
            <a:endParaRPr lang="en-US"/>
          </a:p>
        </p:txBody>
      </p:sp>
      <p:sp>
        <p:nvSpPr>
          <p:cNvPr id="6" name="Slide Number Placeholder 5"/>
          <p:cNvSpPr>
            <a:spLocks noGrp="1"/>
          </p:cNvSpPr>
          <p:nvPr>
            <p:ph type="sldNum" sz="quarter" idx="12"/>
          </p:nvPr>
        </p:nvSpPr>
        <p:spPr/>
        <p:txBody>
          <a:bodyPr/>
          <a:lstStyle/>
          <a:p>
            <a:fld id="{2083E393-C0BF-4ED8-8545-7E4C90AFF831}" type="slidenum">
              <a:rPr lang="en-US" smtClean="0"/>
              <a:pPr/>
              <a:t>‹#›</a:t>
            </a:fld>
            <a:endParaRPr lang="en-US"/>
          </a:p>
        </p:txBody>
      </p:sp>
      <p:sp>
        <p:nvSpPr>
          <p:cNvPr id="8"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smtClean="0"/>
              <a:t>Subheading here</a:t>
            </a:r>
            <a:endParaRPr lang="en-US" dirty="0"/>
          </a:p>
        </p:txBody>
      </p:sp>
      <p:sp>
        <p:nvSpPr>
          <p:cNvPr id="10" name="Content Placeholder 2"/>
          <p:cNvSpPr>
            <a:spLocks noGrp="1"/>
          </p:cNvSpPr>
          <p:nvPr>
            <p:ph idx="1"/>
          </p:nvPr>
        </p:nvSpPr>
        <p:spPr>
          <a:xfrm>
            <a:off x="457200" y="1524000"/>
            <a:ext cx="8229600" cy="4572000"/>
          </a:xfrm>
        </p:spPr>
        <p:txBody>
          <a:bodyPr/>
          <a:lstStyle>
            <a:lvl5pPr>
              <a:defRPr baseline="0"/>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stretch>
            <a:fillRect/>
          </a:stretch>
        </p:blipFill>
        <p:spPr>
          <a:xfrm>
            <a:off x="6675343" y="6300216"/>
            <a:ext cx="1782857" cy="34742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ags" Target="../tags/tag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tags" Target="../tags/tag4.xml"/><Relationship Id="rId2" Type="http://schemas.openxmlformats.org/officeDocument/2006/relationships/slideLayout" Target="../slideLayouts/slideLayout33.xml"/><Relationship Id="rId16" Type="http://schemas.openxmlformats.org/officeDocument/2006/relationships/theme" Target="../theme/theme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17"/>
            </p:custDataLst>
          </p:nvPr>
        </p:nvSpPr>
        <p:spPr>
          <a:xfrm rot="19906914">
            <a:off x="243577" y="3029257"/>
            <a:ext cx="8514068" cy="1107996"/>
          </a:xfrm>
          <a:prstGeom prst="rect">
            <a:avLst/>
          </a:prstGeom>
          <a:noFill/>
        </p:spPr>
        <p:txBody>
          <a:bodyPr wrap="square" rtlCol="0" anchor="ctr" anchorCtr="0">
            <a:spAutoFit/>
          </a:bodyPr>
          <a:lstStyle/>
          <a:p>
            <a:pPr algn="ctr"/>
            <a:r>
              <a:rPr lang="en-GB" sz="6600" b="1" baseline="0" smtClean="0">
                <a:solidFill>
                  <a:srgbClr val="C0C0C0"/>
                </a:solidFill>
              </a:rPr>
              <a:t> </a:t>
            </a:r>
            <a:endParaRPr lang="en-GB" b="1" dirty="0">
              <a:solidFill>
                <a:srgbClr val="C0C0C0"/>
              </a:solidFill>
            </a:endParaRPr>
          </a:p>
        </p:txBody>
      </p:sp>
      <p:sp>
        <p:nvSpPr>
          <p:cNvPr id="2" name="Title Placeholder 1"/>
          <p:cNvSpPr>
            <a:spLocks noGrp="1"/>
          </p:cNvSpPr>
          <p:nvPr>
            <p:ph type="title"/>
          </p:nvPr>
        </p:nvSpPr>
        <p:spPr>
          <a:xfrm>
            <a:off x="457200" y="457200"/>
            <a:ext cx="8229600" cy="307777"/>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24000"/>
            <a:ext cx="8229600" cy="45720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Copyright"/>
          <p:cNvSpPr>
            <a:spLocks noGrp="1"/>
          </p:cNvSpPr>
          <p:nvPr>
            <p:ph type="ftr" sz="quarter" idx="3"/>
          </p:nvPr>
        </p:nvSpPr>
        <p:spPr>
          <a:xfrm>
            <a:off x="457199" y="6400800"/>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t>© [yyyy] Willis Towers Watson. All rights reserved. Proprietary and Confidential. For Willis Towers Watson and Willis Towers Watson client use only.</a:t>
            </a:r>
            <a:endParaRPr lang="en-US" dirty="0"/>
          </a:p>
        </p:txBody>
      </p:sp>
      <p:sp>
        <p:nvSpPr>
          <p:cNvPr id="6" name="Slide Number Placeholder 5"/>
          <p:cNvSpPr>
            <a:spLocks noGrp="1"/>
          </p:cNvSpPr>
          <p:nvPr>
            <p:ph type="sldNum" sz="quarter" idx="4"/>
          </p:nvPr>
        </p:nvSpPr>
        <p:spPr>
          <a:xfrm>
            <a:off x="8305800" y="6400800"/>
            <a:ext cx="381000" cy="138499"/>
          </a:xfrm>
          <a:prstGeom prst="rect">
            <a:avLst/>
          </a:prstGeom>
        </p:spPr>
        <p:txBody>
          <a:bodyPr vert="horz" wrap="square" lIns="0" tIns="0" rIns="0" bIns="0" rtlCol="0" anchor="t" anchorCtr="0">
            <a:spAutoFit/>
          </a:bodyPr>
          <a:lstStyle>
            <a:lvl1pPr algn="r">
              <a:defRPr sz="900">
                <a:solidFill>
                  <a:schemeClr val="tx1"/>
                </a:solidFill>
              </a:defRPr>
            </a:lvl1pPr>
          </a:lstStyle>
          <a:p>
            <a:fld id="{2083E393-C0BF-4ED8-8545-7E4C90AFF83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9" r:id="rId3"/>
    <p:sldLayoutId id="2147483693" r:id="rId4"/>
    <p:sldLayoutId id="2147483686" r:id="rId5"/>
    <p:sldLayoutId id="2147483687" r:id="rId6"/>
    <p:sldLayoutId id="2147483697" r:id="rId7"/>
    <p:sldLayoutId id="2147483688" r:id="rId8"/>
    <p:sldLayoutId id="2147483696" r:id="rId9"/>
    <p:sldLayoutId id="2147483695" r:id="rId10"/>
    <p:sldLayoutId id="2147483672" r:id="rId11"/>
    <p:sldLayoutId id="2147483689" r:id="rId12"/>
    <p:sldLayoutId id="2147483666" r:id="rId13"/>
    <p:sldLayoutId id="2147483690" r:id="rId14"/>
    <p:sldLayoutId id="2147483667" r:id="rId15"/>
  </p:sldLayoutIdLst>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18"/>
            </p:custDataLst>
          </p:nvPr>
        </p:nvSpPr>
        <p:spPr>
          <a:xfrm rot="19906914">
            <a:off x="243577" y="3029257"/>
            <a:ext cx="8514068" cy="1107996"/>
          </a:xfrm>
          <a:prstGeom prst="rect">
            <a:avLst/>
          </a:prstGeom>
          <a:noFill/>
        </p:spPr>
        <p:txBody>
          <a:bodyPr wrap="square" rtlCol="0" anchor="ctr" anchorCtr="0">
            <a:spAutoFit/>
          </a:bodyPr>
          <a:lstStyle/>
          <a:p>
            <a:pPr algn="ctr"/>
            <a:r>
              <a:rPr lang="en-GB" sz="6600" b="1" smtClean="0">
                <a:solidFill>
                  <a:srgbClr val="C0C0C0"/>
                </a:solidFill>
              </a:rPr>
              <a:t> </a:t>
            </a:r>
            <a:endParaRPr lang="en-GB" b="1" dirty="0">
              <a:solidFill>
                <a:srgbClr val="C0C0C0"/>
              </a:solidFill>
            </a:endParaRPr>
          </a:p>
        </p:txBody>
      </p:sp>
      <p:sp>
        <p:nvSpPr>
          <p:cNvPr id="2" name="Title Placeholder 1"/>
          <p:cNvSpPr>
            <a:spLocks noGrp="1"/>
          </p:cNvSpPr>
          <p:nvPr>
            <p:ph type="title"/>
          </p:nvPr>
        </p:nvSpPr>
        <p:spPr>
          <a:xfrm>
            <a:off x="457200" y="457200"/>
            <a:ext cx="8229600" cy="307777"/>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24000"/>
            <a:ext cx="8229600" cy="45720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Copyright"/>
          <p:cNvSpPr>
            <a:spLocks noGrp="1"/>
          </p:cNvSpPr>
          <p:nvPr>
            <p:ph type="ftr" sz="quarter" idx="3"/>
          </p:nvPr>
        </p:nvSpPr>
        <p:spPr>
          <a:xfrm>
            <a:off x="457199" y="6400800"/>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smtClean="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sp>
        <p:nvSpPr>
          <p:cNvPr id="6" name="Slide Number Placeholder 5"/>
          <p:cNvSpPr>
            <a:spLocks noGrp="1"/>
          </p:cNvSpPr>
          <p:nvPr>
            <p:ph type="sldNum" sz="quarter" idx="4"/>
          </p:nvPr>
        </p:nvSpPr>
        <p:spPr>
          <a:xfrm>
            <a:off x="8305800" y="6400800"/>
            <a:ext cx="381000" cy="138499"/>
          </a:xfrm>
          <a:prstGeom prst="rect">
            <a:avLst/>
          </a:prstGeom>
        </p:spPr>
        <p:txBody>
          <a:bodyPr vert="horz" wrap="square" lIns="0" tIns="0" rIns="0" bIns="0" rtlCol="0" anchor="t" anchorCtr="0">
            <a:spAutoFit/>
          </a:bodyPr>
          <a:lstStyle>
            <a:lvl1pPr algn="r">
              <a:defRPr sz="900">
                <a:solidFill>
                  <a:schemeClr val="tx1"/>
                </a:solidFill>
              </a:defRPr>
            </a:lvl1pPr>
          </a:lstStyle>
          <a:p>
            <a:fld id="{2083E393-C0BF-4ED8-8545-7E4C90AFF83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9355381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Lst>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17"/>
            </p:custDataLst>
          </p:nvPr>
        </p:nvSpPr>
        <p:spPr>
          <a:xfrm rot="19906914">
            <a:off x="243577" y="3029257"/>
            <a:ext cx="8514068" cy="1107996"/>
          </a:xfrm>
          <a:prstGeom prst="rect">
            <a:avLst/>
          </a:prstGeom>
          <a:noFill/>
        </p:spPr>
        <p:txBody>
          <a:bodyPr wrap="square" rtlCol="0" anchor="ctr" anchorCtr="0">
            <a:spAutoFit/>
          </a:bodyPr>
          <a:lstStyle/>
          <a:p>
            <a:pPr algn="ctr"/>
            <a:r>
              <a:rPr lang="en-GB" sz="6600" b="1" smtClean="0">
                <a:solidFill>
                  <a:srgbClr val="C0C0C0"/>
                </a:solidFill>
              </a:rPr>
              <a:t> </a:t>
            </a:r>
            <a:endParaRPr lang="en-GB" b="1" dirty="0">
              <a:solidFill>
                <a:srgbClr val="C0C0C0"/>
              </a:solidFill>
            </a:endParaRPr>
          </a:p>
        </p:txBody>
      </p:sp>
      <p:sp>
        <p:nvSpPr>
          <p:cNvPr id="2" name="Title Placeholder 1"/>
          <p:cNvSpPr>
            <a:spLocks noGrp="1"/>
          </p:cNvSpPr>
          <p:nvPr>
            <p:ph type="title"/>
          </p:nvPr>
        </p:nvSpPr>
        <p:spPr>
          <a:xfrm>
            <a:off x="457200" y="457200"/>
            <a:ext cx="8229600" cy="307777"/>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24000"/>
            <a:ext cx="8229600" cy="45720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Copyright"/>
          <p:cNvSpPr>
            <a:spLocks noGrp="1"/>
          </p:cNvSpPr>
          <p:nvPr>
            <p:ph type="ftr" sz="quarter" idx="3"/>
          </p:nvPr>
        </p:nvSpPr>
        <p:spPr>
          <a:xfrm>
            <a:off x="457199" y="6400800"/>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smtClean="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sp>
        <p:nvSpPr>
          <p:cNvPr id="6" name="Slide Number Placeholder 5"/>
          <p:cNvSpPr>
            <a:spLocks noGrp="1"/>
          </p:cNvSpPr>
          <p:nvPr>
            <p:ph type="sldNum" sz="quarter" idx="4"/>
          </p:nvPr>
        </p:nvSpPr>
        <p:spPr>
          <a:xfrm>
            <a:off x="8305800" y="6400800"/>
            <a:ext cx="381000" cy="138499"/>
          </a:xfrm>
          <a:prstGeom prst="rect">
            <a:avLst/>
          </a:prstGeom>
        </p:spPr>
        <p:txBody>
          <a:bodyPr vert="horz" wrap="square" lIns="0" tIns="0" rIns="0" bIns="0" rtlCol="0" anchor="t" anchorCtr="0">
            <a:spAutoFit/>
          </a:bodyPr>
          <a:lstStyle>
            <a:lvl1pPr algn="r">
              <a:defRPr sz="900">
                <a:solidFill>
                  <a:schemeClr val="tx1"/>
                </a:solidFill>
              </a:defRPr>
            </a:lvl1pPr>
          </a:lstStyle>
          <a:p>
            <a:fld id="{2083E393-C0BF-4ED8-8545-7E4C90AFF83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5451941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Lst>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4.jp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1.xml"/><Relationship Id="rId5" Type="http://schemas.openxmlformats.org/officeDocument/2006/relationships/slideLayout" Target="../slideLayouts/slideLayout4.xml"/><Relationship Id="rId4" Type="http://schemas.openxmlformats.org/officeDocument/2006/relationships/tags" Target="../tags/tag8.xml"/></Relationships>
</file>

<file path=ppt/slides/_rels/slide10.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9.xml"/><Relationship Id="rId4"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4.jp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Layout" Target="../slideLayouts/slideLayout14.xml"/><Relationship Id="rId7" Type="http://schemas.openxmlformats.org/officeDocument/2006/relationships/image" Target="../media/image17.jpe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notesSlide" Target="../notesSlides/notesSlide13.xml"/><Relationship Id="rId9" Type="http://schemas.openxmlformats.org/officeDocument/2006/relationships/image" Target="../media/image19.jpeg"/></Relationships>
</file>

<file path=ppt/slides/_rels/slide1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Layout" Target="../slideLayouts/slideLayout14.xml"/><Relationship Id="rId7" Type="http://schemas.openxmlformats.org/officeDocument/2006/relationships/image" Target="../media/image17.jpe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notesSlide" Target="../notesSlides/notesSlide14.xml"/><Relationship Id="rId9" Type="http://schemas.openxmlformats.org/officeDocument/2006/relationships/image" Target="../media/image19.jpeg"/></Relationships>
</file>

<file path=ppt/slides/_rels/slide1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24.xml"/><Relationship Id="rId7" Type="http://schemas.openxmlformats.org/officeDocument/2006/relationships/notesSlide" Target="../notesSlides/notesSlide15.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9.xml"/><Relationship Id="rId5" Type="http://schemas.openxmlformats.org/officeDocument/2006/relationships/tags" Target="../tags/tag26.xml"/><Relationship Id="rId10" Type="http://schemas.openxmlformats.org/officeDocument/2006/relationships/image" Target="../media/image17.jpeg"/><Relationship Id="rId4" Type="http://schemas.openxmlformats.org/officeDocument/2006/relationships/tags" Target="../tags/tag25.xml"/><Relationship Id="rId9" Type="http://schemas.openxmlformats.org/officeDocument/2006/relationships/image" Target="../media/image16.jpeg"/></Relationships>
</file>

<file path=ppt/slides/_rels/slide1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tags" Target="../tags/tag29.xml"/><Relationship Id="rId7" Type="http://schemas.openxmlformats.org/officeDocument/2006/relationships/notesSlide" Target="../notesSlides/notesSlide16.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9.xml"/><Relationship Id="rId5" Type="http://schemas.openxmlformats.org/officeDocument/2006/relationships/tags" Target="../tags/tag31.xml"/><Relationship Id="rId10" Type="http://schemas.openxmlformats.org/officeDocument/2006/relationships/image" Target="../media/image18.jpeg"/><Relationship Id="rId4" Type="http://schemas.openxmlformats.org/officeDocument/2006/relationships/tags" Target="../tags/tag30.xml"/><Relationship Id="rId9"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9.xml"/><Relationship Id="rId1" Type="http://schemas.openxmlformats.org/officeDocument/2006/relationships/tags" Target="../tags/tag32.xml"/></Relationships>
</file>

<file path=ppt/slides/_rels/slide2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notesSlide" Target="../notesSlides/notesSlide20.xml"/><Relationship Id="rId7" Type="http://schemas.openxmlformats.org/officeDocument/2006/relationships/image" Target="../media/image18.jpeg"/><Relationship Id="rId2" Type="http://schemas.openxmlformats.org/officeDocument/2006/relationships/slideLayout" Target="../slideLayouts/slideLayout14.xml"/><Relationship Id="rId1" Type="http://schemas.openxmlformats.org/officeDocument/2006/relationships/tags" Target="../tags/tag3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2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notesSlide" Target="../notesSlides/notesSlide21.xml"/><Relationship Id="rId7" Type="http://schemas.openxmlformats.org/officeDocument/2006/relationships/image" Target="../media/image18.jpeg"/><Relationship Id="rId2" Type="http://schemas.openxmlformats.org/officeDocument/2006/relationships/slideLayout" Target="../slideLayouts/slideLayout14.xml"/><Relationship Id="rId1" Type="http://schemas.openxmlformats.org/officeDocument/2006/relationships/tags" Target="../tags/tag3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2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notesSlide" Target="../notesSlides/notesSlide22.xml"/><Relationship Id="rId7" Type="http://schemas.openxmlformats.org/officeDocument/2006/relationships/image" Target="../media/image18.jpeg"/><Relationship Id="rId2" Type="http://schemas.openxmlformats.org/officeDocument/2006/relationships/slideLayout" Target="../slideLayouts/slideLayout14.xml"/><Relationship Id="rId1" Type="http://schemas.openxmlformats.org/officeDocument/2006/relationships/tags" Target="../tags/tag3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4.xml"/><Relationship Id="rId7" Type="http://schemas.openxmlformats.org/officeDocument/2006/relationships/image" Target="../media/image7.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notesSlide" Target="../notesSlides/notesSlide4.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25" name="Text Placeholder 24"/>
          <p:cNvSpPr>
            <a:spLocks noGrp="1"/>
          </p:cNvSpPr>
          <p:nvPr>
            <p:ph type="body" sz="quarter" idx="12"/>
            <p:custDataLst>
              <p:tags r:id="rId2"/>
            </p:custDataLst>
          </p:nvPr>
        </p:nvSpPr>
        <p:spPr/>
        <p:txBody>
          <a:bodyPr/>
          <a:lstStyle/>
          <a:p>
            <a:r>
              <a:rPr lang="en-US" dirty="0" smtClean="0"/>
              <a:t>22 November 2016</a:t>
            </a:r>
            <a:endParaRPr lang="en-US" dirty="0"/>
          </a:p>
        </p:txBody>
      </p:sp>
      <p:sp>
        <p:nvSpPr>
          <p:cNvPr id="2" name="Title 1"/>
          <p:cNvSpPr>
            <a:spLocks noGrp="1"/>
          </p:cNvSpPr>
          <p:nvPr>
            <p:ph type="title"/>
            <p:custDataLst>
              <p:tags r:id="rId3"/>
            </p:custDataLst>
          </p:nvPr>
        </p:nvSpPr>
        <p:spPr/>
        <p:txBody>
          <a:bodyPr/>
          <a:lstStyle/>
          <a:p>
            <a:r>
              <a:rPr lang="en-GB" dirty="0"/>
              <a:t>DC schemes and DC AVCs: meeting the Regulator's challenge</a:t>
            </a:r>
            <a:endParaRPr lang="en-US" dirty="0"/>
          </a:p>
        </p:txBody>
      </p:sp>
      <p:sp>
        <p:nvSpPr>
          <p:cNvPr id="4" name="Footer Placeholder 3"/>
          <p:cNvSpPr>
            <a:spLocks noGrp="1"/>
          </p:cNvSpPr>
          <p:nvPr>
            <p:ph type="ftr" sz="quarter" idx="11"/>
          </p:nvPr>
        </p:nvSpPr>
        <p:spPr/>
        <p:txBody>
          <a:bodyPr/>
          <a:lstStyle/>
          <a:p>
            <a:r>
              <a:rPr lang="en-GB" dirty="0" smtClean="0"/>
              <a:t>© 2016 Willis Towers Watson. All rights reserved.</a:t>
            </a:r>
            <a:endParaRPr lang="en-US" dirty="0"/>
          </a:p>
        </p:txBody>
      </p:sp>
      <p:sp>
        <p:nvSpPr>
          <p:cNvPr id="5" name="Text Placeholder 4"/>
          <p:cNvSpPr>
            <a:spLocks noGrp="1"/>
          </p:cNvSpPr>
          <p:nvPr>
            <p:ph type="body" sz="quarter" idx="13"/>
            <p:custDataLst>
              <p:tags r:id="rId4"/>
            </p:custDataLst>
          </p:nvPr>
        </p:nvSpPr>
        <p:spPr>
          <a:xfrm>
            <a:off x="457200" y="1130610"/>
            <a:ext cx="5257800" cy="612648"/>
          </a:xfrm>
        </p:spPr>
        <p:txBody>
          <a:bodyPr/>
          <a:lstStyle/>
          <a:p>
            <a:r>
              <a:rPr lang="en-US" dirty="0" smtClean="0"/>
              <a:t>Association of Member Nominated Trustees</a:t>
            </a:r>
            <a:endParaRPr lang="en-US" dirty="0"/>
          </a:p>
        </p:txBody>
      </p:sp>
      <p:sp>
        <p:nvSpPr>
          <p:cNvPr id="6" name="Path"/>
          <p:cNvSpPr/>
          <p:nvPr/>
        </p:nvSpPr>
        <p:spPr>
          <a:xfrm>
            <a:off x="449263" y="6569045"/>
            <a:ext cx="55704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lstStyle/>
          <a:p>
            <a:endParaRPr lang="en-GB" sz="700" dirty="0">
              <a:solidFill>
                <a:schemeClr val="tx1"/>
              </a:solidFill>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9264" y="1023852"/>
            <a:ext cx="8143464" cy="4229100"/>
          </a:xfrm>
          <a:prstGeom prst="rect">
            <a:avLst/>
          </a:prstGeom>
          <a:solidFill>
            <a:srgbClr val="C8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custDataLst>
              <p:tags r:id="rId2"/>
            </p:custDataLst>
          </p:nvPr>
        </p:nvSpPr>
        <p:spPr/>
        <p:txBody>
          <a:bodyPr/>
          <a:lstStyle/>
          <a:p>
            <a:r>
              <a:rPr lang="en-US" dirty="0"/>
              <a:t>N</a:t>
            </a:r>
            <a:r>
              <a:rPr lang="en-US" dirty="0" smtClean="0"/>
              <a:t>ext steps</a:t>
            </a:r>
            <a:endParaRPr lang="en-US" dirty="0"/>
          </a:p>
        </p:txBody>
      </p:sp>
      <p:sp>
        <p:nvSpPr>
          <p:cNvPr id="3" name="Footer Placeholder 2"/>
          <p:cNvSpPr>
            <a:spLocks noGrp="1"/>
          </p:cNvSpPr>
          <p:nvPr>
            <p:ph type="ftr" sz="quarter" idx="11"/>
          </p:nvPr>
        </p:nvSpPr>
        <p:spPr/>
        <p:txBody>
          <a:bodyPr/>
          <a:lstStyle/>
          <a:p>
            <a:r>
              <a:rPr lang="en-GB" smtClean="0"/>
              <a:t>© 2016 Willis Towers Watson. All rights reserved. Proprietary and Confidential. For Willis Towers Watson and Willis Towers Watson client use only.</a:t>
            </a:r>
            <a:endParaRPr lang="en-US"/>
          </a:p>
        </p:txBody>
      </p:sp>
      <p:sp>
        <p:nvSpPr>
          <p:cNvPr id="4" name="Slide Number Placeholder 3"/>
          <p:cNvSpPr>
            <a:spLocks noGrp="1"/>
          </p:cNvSpPr>
          <p:nvPr>
            <p:ph type="sldNum" sz="quarter" idx="12"/>
          </p:nvPr>
        </p:nvSpPr>
        <p:spPr/>
        <p:txBody>
          <a:bodyPr/>
          <a:lstStyle/>
          <a:p>
            <a:fld id="{2083E393-C0BF-4ED8-8545-7E4C90AFF831}" type="slidenum">
              <a:rPr lang="en-US" smtClean="0"/>
              <a:pPr/>
              <a:t>10</a:t>
            </a:fld>
            <a:endParaRPr lang="en-US"/>
          </a:p>
        </p:txBody>
      </p:sp>
      <p:sp>
        <p:nvSpPr>
          <p:cNvPr id="5" name="Text Placeholder 4"/>
          <p:cNvSpPr>
            <a:spLocks noGrp="1"/>
          </p:cNvSpPr>
          <p:nvPr>
            <p:ph type="body" sz="quarter" idx="1"/>
            <p:custDataLst>
              <p:tags r:id="rId3"/>
            </p:custDataLst>
          </p:nvPr>
        </p:nvSpPr>
        <p:spPr>
          <a:xfrm>
            <a:off x="591994" y="1021892"/>
            <a:ext cx="8000734" cy="4572000"/>
          </a:xfrm>
        </p:spPr>
        <p:txBody>
          <a:bodyPr/>
          <a:lstStyle/>
          <a:p>
            <a:pPr lvl="2"/>
            <a:r>
              <a:rPr lang="en-GB" sz="1800" b="1" dirty="0" smtClean="0"/>
              <a:t>Assessment</a:t>
            </a:r>
          </a:p>
          <a:p>
            <a:pPr lvl="3"/>
            <a:r>
              <a:rPr lang="en-GB" sz="1600" dirty="0" smtClean="0"/>
              <a:t>Identifying levels of legislative compliance, TPR expectations and any scheme specific activities that go beyond these</a:t>
            </a:r>
          </a:p>
          <a:p>
            <a:pPr lvl="3"/>
            <a:endParaRPr lang="en-GB" sz="1600" dirty="0"/>
          </a:p>
          <a:p>
            <a:pPr lvl="2"/>
            <a:r>
              <a:rPr lang="en-GB" sz="1800" b="1" dirty="0" smtClean="0"/>
              <a:t>Action Plan</a:t>
            </a:r>
          </a:p>
          <a:p>
            <a:pPr lvl="3"/>
            <a:r>
              <a:rPr lang="en-GB" sz="1600" dirty="0" smtClean="0"/>
              <a:t>Where gaps are identified in statutory provisions or trustees’ own objectives an action can be put in place to achieve these</a:t>
            </a:r>
          </a:p>
          <a:p>
            <a:pPr lvl="3"/>
            <a:endParaRPr lang="en-GB" sz="1600" dirty="0"/>
          </a:p>
          <a:p>
            <a:pPr lvl="2"/>
            <a:r>
              <a:rPr lang="en-GB" sz="1800" b="1" dirty="0" smtClean="0"/>
              <a:t>Monitoring</a:t>
            </a:r>
          </a:p>
          <a:p>
            <a:pPr lvl="3"/>
            <a:r>
              <a:rPr lang="en-GB" sz="1600" dirty="0" smtClean="0"/>
              <a:t>Framework to be put in place to track objectives</a:t>
            </a:r>
          </a:p>
          <a:p>
            <a:pPr lvl="3"/>
            <a:endParaRPr lang="en-GB" sz="1600" dirty="0"/>
          </a:p>
          <a:p>
            <a:pPr lvl="2"/>
            <a:r>
              <a:rPr lang="en-GB" sz="1800" b="1" dirty="0" smtClean="0"/>
              <a:t>Chair’s statement</a:t>
            </a:r>
          </a:p>
          <a:p>
            <a:pPr lvl="3"/>
            <a:r>
              <a:rPr lang="en-GB" sz="1600" dirty="0" smtClean="0"/>
              <a:t>Identifying actions for the Chair’s statement to help ensure this can be produced efficiently in future years and with sufficient level of supporting evidence (note: time critical as must be included with annual report and accounts)</a:t>
            </a:r>
            <a:endParaRPr lang="en-US" sz="1600" dirty="0"/>
          </a:p>
        </p:txBody>
      </p:sp>
      <p:sp>
        <p:nvSpPr>
          <p:cNvPr id="7" name="Path"/>
          <p:cNvSpPr/>
          <p:nvPr/>
        </p:nvSpPr>
        <p:spPr>
          <a:xfrm>
            <a:off x="449263" y="6569045"/>
            <a:ext cx="55704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lstStyle/>
          <a:p>
            <a:endParaRPr lang="en-GB" sz="700" dirty="0">
              <a:solidFill>
                <a:schemeClr val="tx1"/>
              </a:solidFill>
            </a:endParaRPr>
          </a:p>
        </p:txBody>
      </p:sp>
      <p:sp>
        <p:nvSpPr>
          <p:cNvPr id="8" name="Rectangle 7"/>
          <p:cNvSpPr/>
          <p:nvPr/>
        </p:nvSpPr>
        <p:spPr>
          <a:xfrm>
            <a:off x="449263" y="5789656"/>
            <a:ext cx="8143465" cy="307777"/>
          </a:xfrm>
          <a:prstGeom prst="rect">
            <a:avLst/>
          </a:prstGeom>
          <a:solidFill>
            <a:schemeClr val="accent6"/>
          </a:solidFill>
        </p:spPr>
        <p:txBody>
          <a:bodyPr wrap="square">
            <a:spAutoFit/>
          </a:bodyPr>
          <a:lstStyle/>
          <a:p>
            <a:pPr marL="228600" lvl="2" algn="ctr">
              <a:spcAft>
                <a:spcPts val="350"/>
              </a:spcAft>
              <a:buClr>
                <a:srgbClr val="702082"/>
              </a:buClr>
              <a:defRPr/>
            </a:pPr>
            <a:r>
              <a:rPr lang="en-GB" sz="1400" dirty="0" smtClean="0">
                <a:solidFill>
                  <a:prstClr val="white"/>
                </a:solidFill>
              </a:rPr>
              <a:t>Not an excuse for a tick box approach – an opportunity to improve member outcomes</a:t>
            </a:r>
            <a:endParaRPr lang="en-GB" sz="1400" dirty="0">
              <a:solidFill>
                <a:prstClr val="white"/>
              </a:solidFill>
            </a:endParaRPr>
          </a:p>
        </p:txBody>
      </p:sp>
    </p:spTree>
    <p:custDataLst>
      <p:tags r:id="rId1"/>
    </p:custDataLst>
    <p:extLst>
      <p:ext uri="{BB962C8B-B14F-4D97-AF65-F5344CB8AC3E}">
        <p14:creationId xmlns:p14="http://schemas.microsoft.com/office/powerpoint/2010/main" val="623061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views and experiences</a:t>
            </a:r>
            <a:endParaRPr lang="en-GB" dirty="0"/>
          </a:p>
        </p:txBody>
      </p:sp>
      <p:sp>
        <p:nvSpPr>
          <p:cNvPr id="3" name="Footer Placeholder 2"/>
          <p:cNvSpPr>
            <a:spLocks noGrp="1"/>
          </p:cNvSpPr>
          <p:nvPr>
            <p:ph type="ftr" sz="quarter" idx="11"/>
          </p:nvPr>
        </p:nvSpPr>
        <p:spPr/>
        <p:txBody>
          <a:bodyPr/>
          <a:lstStyle/>
          <a:p>
            <a:r>
              <a:rPr lang="en-GB" dirty="0" smtClean="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2083E393-C0BF-4ED8-8545-7E4C90AFF831}" type="slidenum">
              <a:rPr lang="en-US" smtClean="0">
                <a:solidFill>
                  <a:prstClr val="black"/>
                </a:solidFill>
              </a:rPr>
              <a:pPr/>
              <a:t>11</a:t>
            </a:fld>
            <a:endParaRPr lang="en-US">
              <a:solidFill>
                <a:prstClr val="black"/>
              </a:solidFill>
            </a:endParaRPr>
          </a:p>
        </p:txBody>
      </p:sp>
      <p:sp>
        <p:nvSpPr>
          <p:cNvPr id="6" name="Content Placeholder 5"/>
          <p:cNvSpPr>
            <a:spLocks noGrp="1"/>
          </p:cNvSpPr>
          <p:nvPr>
            <p:ph idx="1"/>
          </p:nvPr>
        </p:nvSpPr>
        <p:spPr>
          <a:xfrm>
            <a:off x="449263" y="1068194"/>
            <a:ext cx="8229600" cy="4572000"/>
          </a:xfrm>
        </p:spPr>
        <p:txBody>
          <a:bodyPr/>
          <a:lstStyle/>
          <a:p>
            <a:pPr marL="230400" indent="-230400">
              <a:buClr>
                <a:schemeClr val="accent1"/>
              </a:buClr>
              <a:buFont typeface="Wingdings" charset="2"/>
              <a:buChar char="§"/>
            </a:pPr>
            <a:r>
              <a:rPr lang="en-GB" b="0" dirty="0" smtClean="0"/>
              <a:t>Views?</a:t>
            </a:r>
          </a:p>
          <a:p>
            <a:pPr marL="230400" indent="-230400">
              <a:buClr>
                <a:schemeClr val="accent1"/>
              </a:buClr>
              <a:buFont typeface="Wingdings" charset="2"/>
              <a:buChar char="§"/>
            </a:pPr>
            <a:r>
              <a:rPr lang="en-GB" b="0" dirty="0" smtClean="0"/>
              <a:t>Experiences?</a:t>
            </a:r>
          </a:p>
          <a:p>
            <a:pPr marL="230400" indent="-230400">
              <a:buClr>
                <a:schemeClr val="accent1"/>
              </a:buClr>
              <a:buFont typeface="Wingdings" charset="2"/>
              <a:buChar char="§"/>
            </a:pPr>
            <a:r>
              <a:rPr lang="en-GB" b="0" dirty="0" smtClean="0"/>
              <a:t>Challenges?</a:t>
            </a:r>
          </a:p>
          <a:p>
            <a:pPr marL="230400" indent="-230400">
              <a:buClr>
                <a:schemeClr val="accent1"/>
              </a:buClr>
              <a:buFont typeface="Wingdings" charset="2"/>
              <a:buChar char="§"/>
            </a:pPr>
            <a:r>
              <a:rPr lang="en-GB" b="0" dirty="0" smtClean="0"/>
              <a:t>Will the DC Code and guidance act as a catalyst for better member outcomes?</a:t>
            </a:r>
          </a:p>
          <a:p>
            <a:pPr marL="230400" indent="-230400">
              <a:buClr>
                <a:schemeClr val="accent1"/>
              </a:buClr>
              <a:buFont typeface="Wingdings" charset="2"/>
              <a:buChar char="§"/>
            </a:pPr>
            <a:r>
              <a:rPr lang="en-GB" b="0" dirty="0" smtClean="0"/>
              <a:t>Will we see a change in DC structures/vehicles going forward?</a:t>
            </a:r>
            <a:endParaRPr lang="en-GB" dirty="0"/>
          </a:p>
        </p:txBody>
      </p:sp>
    </p:spTree>
    <p:extLst>
      <p:ext uri="{BB962C8B-B14F-4D97-AF65-F5344CB8AC3E}">
        <p14:creationId xmlns:p14="http://schemas.microsoft.com/office/powerpoint/2010/main" val="780356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Supplementary material</a:t>
            </a:r>
            <a:endParaRPr lang="en-US" dirty="0"/>
          </a:p>
        </p:txBody>
      </p:sp>
      <p:sp>
        <p:nvSpPr>
          <p:cNvPr id="4" name="Footer Placeholder 3"/>
          <p:cNvSpPr>
            <a:spLocks noGrp="1"/>
          </p:cNvSpPr>
          <p:nvPr>
            <p:ph type="ftr" sz="quarter" idx="11"/>
          </p:nvPr>
        </p:nvSpPr>
        <p:spPr/>
        <p:txBody>
          <a:bodyPr/>
          <a:lstStyle/>
          <a:p>
            <a:r>
              <a:rPr lang="en-GB" smtClean="0">
                <a:solidFill>
                  <a:prstClr val="black"/>
                </a:solidFill>
              </a:rPr>
              <a:t>© 2016 Willis Towers Watson. All rights reserved.</a:t>
            </a:r>
            <a:endParaRPr lang="en-US" dirty="0">
              <a:solidFill>
                <a:prstClr val="black"/>
              </a:solidFill>
            </a:endParaRPr>
          </a:p>
        </p:txBody>
      </p:sp>
      <p:sp>
        <p:nvSpPr>
          <p:cNvPr id="6" name="Path"/>
          <p:cNvSpPr/>
          <p:nvPr/>
        </p:nvSpPr>
        <p:spPr>
          <a:xfrm>
            <a:off x="449263" y="6569045"/>
            <a:ext cx="55704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lstStyle/>
          <a:p>
            <a:endParaRPr lang="en-GB" sz="700" dirty="0">
              <a:solidFill>
                <a:prstClr val="black"/>
              </a:solidFill>
            </a:endParaRPr>
          </a:p>
        </p:txBody>
      </p:sp>
    </p:spTree>
    <p:custDataLst>
      <p:tags r:id="rId1"/>
    </p:custDataLst>
    <p:extLst>
      <p:ext uri="{BB962C8B-B14F-4D97-AF65-F5344CB8AC3E}">
        <p14:creationId xmlns:p14="http://schemas.microsoft.com/office/powerpoint/2010/main" val="3764358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DC Code of Practice 13 – original version</a:t>
            </a:r>
            <a:endParaRPr lang="en-GB" dirty="0"/>
          </a:p>
        </p:txBody>
      </p:sp>
      <p:sp>
        <p:nvSpPr>
          <p:cNvPr id="3" name="Footer Placeholder 2"/>
          <p:cNvSpPr>
            <a:spLocks noGrp="1"/>
          </p:cNvSpPr>
          <p:nvPr>
            <p:ph type="ftr" sz="quarter" idx="11"/>
          </p:nvPr>
        </p:nvSpPr>
        <p:spPr/>
        <p:txBody>
          <a:bodyPr/>
          <a:lstStyle/>
          <a:p>
            <a:r>
              <a:rPr lang="en-GB" dirty="0" smtClean="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2083E393-C0BF-4ED8-8545-7E4C90AFF831}" type="slidenum">
              <a:rPr lang="en-US" smtClean="0">
                <a:solidFill>
                  <a:prstClr val="black"/>
                </a:solidFill>
              </a:rPr>
              <a:pPr/>
              <a:t>13</a:t>
            </a:fld>
            <a:endParaRPr lang="en-US">
              <a:solidFill>
                <a:prstClr val="black"/>
              </a:solidFill>
            </a:endParaRPr>
          </a:p>
        </p:txBody>
      </p:sp>
      <p:sp>
        <p:nvSpPr>
          <p:cNvPr id="6" name="Content Placeholder 5"/>
          <p:cNvSpPr>
            <a:spLocks noGrp="1"/>
          </p:cNvSpPr>
          <p:nvPr>
            <p:ph idx="1"/>
          </p:nvPr>
        </p:nvSpPr>
        <p:spPr>
          <a:xfrm>
            <a:off x="449263" y="1028717"/>
            <a:ext cx="3947375" cy="4635703"/>
          </a:xfrm>
        </p:spPr>
        <p:txBody>
          <a:bodyPr/>
          <a:lstStyle/>
          <a:p>
            <a:pPr lvl="2"/>
            <a:r>
              <a:rPr lang="en-GB" dirty="0" smtClean="0"/>
              <a:t>Came into force from November 2013</a:t>
            </a:r>
          </a:p>
          <a:p>
            <a:pPr lvl="2"/>
            <a:r>
              <a:rPr lang="en-GB" dirty="0" smtClean="0"/>
              <a:t>Based on 31 DC quality features</a:t>
            </a:r>
          </a:p>
          <a:p>
            <a:pPr lvl="2"/>
            <a:r>
              <a:rPr lang="en-GB" dirty="0" smtClean="0"/>
              <a:t>Consisting of the Code and accompanying Regulatory Guidance</a:t>
            </a:r>
          </a:p>
          <a:p>
            <a:pPr lvl="2"/>
            <a:r>
              <a:rPr lang="en-GB" dirty="0"/>
              <a:t>Built on underlying </a:t>
            </a:r>
            <a:r>
              <a:rPr lang="en-GB" dirty="0" smtClean="0"/>
              <a:t>legislation (with the Code setting out standards and conduct to meet legislative requirements)</a:t>
            </a:r>
            <a:endParaRPr lang="en-GB" dirty="0"/>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r="22656" b="29346"/>
          <a:stretch/>
        </p:blipFill>
        <p:spPr>
          <a:xfrm>
            <a:off x="4573894" y="1155051"/>
            <a:ext cx="2089392" cy="3060000"/>
          </a:xfrm>
          <a:prstGeom prst="rect">
            <a:avLst/>
          </a:prstGeom>
          <a:ln w="6350" cmpd="sng">
            <a:solidFill>
              <a:schemeClr val="accent6">
                <a:lumMod val="40000"/>
                <a:lumOff val="60000"/>
              </a:schemeClr>
            </a:solidFill>
          </a:ln>
          <a:effectLst>
            <a:outerShdw blurRad="50800" dist="38100" dir="2700000" algn="tl" rotWithShape="0">
              <a:prstClr val="black">
                <a:alpha val="40000"/>
              </a:prstClr>
            </a:outerShdw>
          </a:effectLst>
        </p:spPr>
      </p:pic>
      <p:pic>
        <p:nvPicPr>
          <p:cNvPr id="8"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440" t="18250" r="28979" b="6404"/>
          <a:stretch/>
        </p:blipFill>
        <p:spPr bwMode="auto">
          <a:xfrm>
            <a:off x="6603508" y="2245240"/>
            <a:ext cx="2089963" cy="3060000"/>
          </a:xfrm>
          <a:prstGeom prst="rect">
            <a:avLst/>
          </a:prstGeom>
          <a:ln w="6350" cmpd="sng">
            <a:solidFill>
              <a:schemeClr val="accent6">
                <a:lumMod val="40000"/>
                <a:lumOff val="6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sp>
        <p:nvSpPr>
          <p:cNvPr id="12" name="Rectangle 11"/>
          <p:cNvSpPr/>
          <p:nvPr/>
        </p:nvSpPr>
        <p:spPr>
          <a:xfrm>
            <a:off x="463568" y="5561060"/>
            <a:ext cx="8228876" cy="576000"/>
          </a:xfrm>
          <a:prstGeom prst="rect">
            <a:avLst/>
          </a:prstGeom>
          <a:solidFill>
            <a:schemeClr val="accent6"/>
          </a:solidFill>
        </p:spPr>
        <p:txBody>
          <a:bodyPr wrap="square">
            <a:spAutoFit/>
          </a:bodyPr>
          <a:lstStyle/>
          <a:p>
            <a:pPr marL="228600" lvl="2" algn="ctr">
              <a:spcAft>
                <a:spcPts val="350"/>
              </a:spcAft>
              <a:buClr>
                <a:srgbClr val="702082"/>
              </a:buClr>
              <a:defRPr/>
            </a:pPr>
            <a:r>
              <a:rPr lang="en-GB" sz="1400" dirty="0">
                <a:solidFill>
                  <a:prstClr val="white"/>
                </a:solidFill>
              </a:rPr>
              <a:t>Inflexible – same requirements for any scheme with DC assets</a:t>
            </a:r>
            <a:r>
              <a:rPr lang="en-GB" sz="1400" dirty="0" smtClean="0">
                <a:solidFill>
                  <a:prstClr val="white"/>
                </a:solidFill>
              </a:rPr>
              <a:t>… </a:t>
            </a:r>
            <a:br>
              <a:rPr lang="en-GB" sz="1400" dirty="0" smtClean="0">
                <a:solidFill>
                  <a:prstClr val="white"/>
                </a:solidFill>
              </a:rPr>
            </a:br>
            <a:r>
              <a:rPr lang="en-GB" sz="1400" dirty="0" smtClean="0">
                <a:solidFill>
                  <a:prstClr val="white"/>
                </a:solidFill>
              </a:rPr>
              <a:t>TPR </a:t>
            </a:r>
            <a:r>
              <a:rPr lang="en-GB" sz="1400" dirty="0">
                <a:solidFill>
                  <a:prstClr val="white"/>
                </a:solidFill>
              </a:rPr>
              <a:t>attitude </a:t>
            </a:r>
            <a:r>
              <a:rPr lang="en-GB" sz="1400" dirty="0" smtClean="0">
                <a:solidFill>
                  <a:prstClr val="white"/>
                </a:solidFill>
              </a:rPr>
              <a:t>– </a:t>
            </a:r>
            <a:r>
              <a:rPr lang="en-GB" sz="1400" dirty="0">
                <a:solidFill>
                  <a:prstClr val="white"/>
                </a:solidFill>
              </a:rPr>
              <a:t>voluntary governance </a:t>
            </a:r>
            <a:r>
              <a:rPr lang="en-GB" sz="1400" dirty="0" smtClean="0">
                <a:solidFill>
                  <a:prstClr val="white"/>
                </a:solidFill>
              </a:rPr>
              <a:t>statement/‘</a:t>
            </a:r>
            <a:r>
              <a:rPr lang="en-GB" sz="1400" dirty="0">
                <a:solidFill>
                  <a:prstClr val="white"/>
                </a:solidFill>
              </a:rPr>
              <a:t>comply or explain’</a:t>
            </a:r>
          </a:p>
        </p:txBody>
      </p:sp>
    </p:spTree>
    <p:extLst>
      <p:ext uri="{BB962C8B-B14F-4D97-AF65-F5344CB8AC3E}">
        <p14:creationId xmlns:p14="http://schemas.microsoft.com/office/powerpoint/2010/main" val="2177541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Now, the law requires…</a:t>
            </a:r>
            <a:endParaRPr lang="en-GB" dirty="0"/>
          </a:p>
        </p:txBody>
      </p:sp>
      <p:sp>
        <p:nvSpPr>
          <p:cNvPr id="3" name="Footer Placeholder 2"/>
          <p:cNvSpPr>
            <a:spLocks noGrp="1"/>
          </p:cNvSpPr>
          <p:nvPr>
            <p:ph type="ftr" sz="quarter" idx="11"/>
          </p:nvPr>
        </p:nvSpPr>
        <p:spPr/>
        <p:txBody>
          <a:bodyPr/>
          <a:lstStyle/>
          <a:p>
            <a:r>
              <a:rPr lang="en-GB" smtClean="0"/>
              <a:t>© 2016 Willis Towers Watson. All rights reserved. Proprietary and Confidential. For Willis Towers Watson and Willis Towers Watson client use only.</a:t>
            </a:r>
            <a:endParaRPr lang="en-US"/>
          </a:p>
        </p:txBody>
      </p:sp>
      <p:sp>
        <p:nvSpPr>
          <p:cNvPr id="4" name="Slide Number Placeholder 3"/>
          <p:cNvSpPr>
            <a:spLocks noGrp="1"/>
          </p:cNvSpPr>
          <p:nvPr>
            <p:ph type="sldNum" sz="quarter" idx="12"/>
          </p:nvPr>
        </p:nvSpPr>
        <p:spPr/>
        <p:txBody>
          <a:bodyPr/>
          <a:lstStyle/>
          <a:p>
            <a:fld id="{2083E393-C0BF-4ED8-8545-7E4C90AFF831}" type="slidenum">
              <a:rPr lang="en-US" smtClean="0"/>
              <a:pPr/>
              <a:t>14</a:t>
            </a:fld>
            <a:endParaRPr lang="en-US"/>
          </a:p>
        </p:txBody>
      </p:sp>
      <p:sp>
        <p:nvSpPr>
          <p:cNvPr id="8" name="Text Placeholder 7"/>
          <p:cNvSpPr>
            <a:spLocks noGrp="1"/>
          </p:cNvSpPr>
          <p:nvPr>
            <p:ph type="body" sz="quarter" idx="13"/>
          </p:nvPr>
        </p:nvSpPr>
        <p:spPr/>
        <p:txBody>
          <a:bodyPr/>
          <a:lstStyle/>
          <a:p>
            <a:r>
              <a:rPr lang="en-GB" dirty="0" smtClean="0"/>
              <a:t>Statutory minimum requirements</a:t>
            </a:r>
            <a:endParaRPr lang="en-GB" dirty="0"/>
          </a:p>
        </p:txBody>
      </p:sp>
      <p:sp>
        <p:nvSpPr>
          <p:cNvPr id="9" name="Path"/>
          <p:cNvSpPr/>
          <p:nvPr/>
        </p:nvSpPr>
        <p:spPr>
          <a:xfrm>
            <a:off x="449263" y="6569045"/>
            <a:ext cx="55704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lstStyle/>
          <a:p>
            <a:endParaRPr lang="en-GB" sz="700" dirty="0">
              <a:solidFill>
                <a:schemeClr val="tx1"/>
              </a:solidFill>
            </a:endParaRPr>
          </a:p>
        </p:txBody>
      </p:sp>
      <p:sp>
        <p:nvSpPr>
          <p:cNvPr id="10" name="Pentagon 9"/>
          <p:cNvSpPr/>
          <p:nvPr/>
        </p:nvSpPr>
        <p:spPr>
          <a:xfrm>
            <a:off x="5508000" y="4176000"/>
            <a:ext cx="2772000" cy="720000"/>
          </a:xfrm>
          <a:prstGeom prst="homePlat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entagon 10"/>
          <p:cNvSpPr/>
          <p:nvPr/>
        </p:nvSpPr>
        <p:spPr>
          <a:xfrm>
            <a:off x="5508000" y="3096000"/>
            <a:ext cx="2772000" cy="720000"/>
          </a:xfrm>
          <a:prstGeom prst="homePlat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entagon 11"/>
          <p:cNvSpPr/>
          <p:nvPr/>
        </p:nvSpPr>
        <p:spPr>
          <a:xfrm>
            <a:off x="5508000" y="2003104"/>
            <a:ext cx="2772000" cy="720000"/>
          </a:xfrm>
          <a:prstGeom prst="homePlat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entagon 12"/>
          <p:cNvSpPr/>
          <p:nvPr/>
        </p:nvSpPr>
        <p:spPr>
          <a:xfrm>
            <a:off x="871200" y="4176000"/>
            <a:ext cx="2772000" cy="720000"/>
          </a:xfrm>
          <a:prstGeom prst="homePlate">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entagon 13"/>
          <p:cNvSpPr/>
          <p:nvPr/>
        </p:nvSpPr>
        <p:spPr>
          <a:xfrm>
            <a:off x="869888" y="3096000"/>
            <a:ext cx="2772000" cy="720000"/>
          </a:xfrm>
          <a:prstGeom prst="homePlat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Pentagon 14"/>
          <p:cNvSpPr/>
          <p:nvPr/>
        </p:nvSpPr>
        <p:spPr>
          <a:xfrm>
            <a:off x="869888" y="2016000"/>
            <a:ext cx="2772000" cy="720000"/>
          </a:xfrm>
          <a:prstGeom prst="homePlat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386" y="2016000"/>
            <a:ext cx="721626" cy="720000"/>
          </a:xfrm>
          <a:prstGeom prst="rect">
            <a:avLst/>
          </a:prstGeom>
        </p:spPr>
      </p:pic>
      <p:sp>
        <p:nvSpPr>
          <p:cNvPr id="17" name="Title 1"/>
          <p:cNvSpPr txBox="1">
            <a:spLocks/>
          </p:cNvSpPr>
          <p:nvPr/>
        </p:nvSpPr>
        <p:spPr>
          <a:xfrm>
            <a:off x="957345" y="2244880"/>
            <a:ext cx="1621171" cy="307777"/>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400" dirty="0" smtClean="0">
                <a:solidFill>
                  <a:schemeClr val="tx1"/>
                </a:solidFill>
              </a:rPr>
              <a:t>The trustee board</a:t>
            </a:r>
            <a:endParaRPr lang="en-GB" sz="1400" dirty="0">
              <a:solidFill>
                <a:schemeClr val="tx1"/>
              </a:solidFill>
            </a:endParaRP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869" y="3095139"/>
            <a:ext cx="721626" cy="720000"/>
          </a:xfrm>
          <a:prstGeom prst="rect">
            <a:avLst/>
          </a:prstGeom>
        </p:spPr>
      </p:pic>
      <p:sp>
        <p:nvSpPr>
          <p:cNvPr id="19" name="Title 1"/>
          <p:cNvSpPr txBox="1">
            <a:spLocks/>
          </p:cNvSpPr>
          <p:nvPr/>
        </p:nvSpPr>
        <p:spPr>
          <a:xfrm>
            <a:off x="957345" y="3319352"/>
            <a:ext cx="3376698" cy="307777"/>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400" dirty="0" smtClean="0">
                <a:solidFill>
                  <a:schemeClr val="tx1"/>
                </a:solidFill>
              </a:rPr>
              <a:t>Scheme management skills</a:t>
            </a:r>
            <a:endParaRPr lang="en-GB" sz="1400" dirty="0">
              <a:solidFill>
                <a:schemeClr val="tx1"/>
              </a:solidFill>
            </a:endParaRP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14" y="4176000"/>
            <a:ext cx="721626" cy="720000"/>
          </a:xfrm>
          <a:prstGeom prst="rect">
            <a:avLst/>
          </a:prstGeom>
        </p:spPr>
      </p:pic>
      <p:sp>
        <p:nvSpPr>
          <p:cNvPr id="21" name="Title 1"/>
          <p:cNvSpPr txBox="1">
            <a:spLocks/>
          </p:cNvSpPr>
          <p:nvPr/>
        </p:nvSpPr>
        <p:spPr>
          <a:xfrm>
            <a:off x="957345" y="4411222"/>
            <a:ext cx="2234629" cy="307777"/>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400" dirty="0" smtClean="0">
                <a:solidFill>
                  <a:schemeClr val="tx1"/>
                </a:solidFill>
              </a:rPr>
              <a:t>Administration</a:t>
            </a:r>
            <a:endParaRPr lang="en-GB" sz="1400" dirty="0">
              <a:solidFill>
                <a:schemeClr val="tx1"/>
              </a:solidFill>
            </a:endParaRPr>
          </a:p>
        </p:txBody>
      </p:sp>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14374" y="2016000"/>
            <a:ext cx="721626" cy="720000"/>
          </a:xfrm>
          <a:prstGeom prst="rect">
            <a:avLst/>
          </a:prstGeom>
        </p:spPr>
      </p:pic>
      <p:sp>
        <p:nvSpPr>
          <p:cNvPr id="23" name="Title 1"/>
          <p:cNvSpPr txBox="1">
            <a:spLocks/>
          </p:cNvSpPr>
          <p:nvPr/>
        </p:nvSpPr>
        <p:spPr>
          <a:xfrm>
            <a:off x="5590850" y="2248365"/>
            <a:ext cx="2462299" cy="307777"/>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400" dirty="0" smtClean="0">
                <a:solidFill>
                  <a:schemeClr val="tx1"/>
                </a:solidFill>
              </a:rPr>
              <a:t>Investment governance</a:t>
            </a:r>
            <a:endParaRPr lang="en-GB" sz="1400" dirty="0">
              <a:solidFill>
                <a:schemeClr val="tx1"/>
              </a:solidFill>
            </a:endParaRPr>
          </a:p>
        </p:txBody>
      </p:sp>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16000" y="3094539"/>
            <a:ext cx="721626" cy="720000"/>
          </a:xfrm>
          <a:prstGeom prst="rect">
            <a:avLst/>
          </a:prstGeom>
        </p:spPr>
      </p:pic>
      <p:sp>
        <p:nvSpPr>
          <p:cNvPr id="25" name="Title 1"/>
          <p:cNvSpPr txBox="1">
            <a:spLocks/>
          </p:cNvSpPr>
          <p:nvPr/>
        </p:nvSpPr>
        <p:spPr>
          <a:xfrm>
            <a:off x="5624299" y="3344996"/>
            <a:ext cx="1815453" cy="307777"/>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400" dirty="0" smtClean="0">
                <a:solidFill>
                  <a:schemeClr val="tx1"/>
                </a:solidFill>
              </a:rPr>
              <a:t>Value for members</a:t>
            </a:r>
            <a:endParaRPr lang="en-GB" sz="1400" dirty="0">
              <a:solidFill>
                <a:schemeClr val="tx1"/>
              </a:solidFill>
            </a:endParaRPr>
          </a:p>
        </p:txBody>
      </p:sp>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16000" y="4176000"/>
            <a:ext cx="721626" cy="720000"/>
          </a:xfrm>
          <a:prstGeom prst="rect">
            <a:avLst/>
          </a:prstGeom>
        </p:spPr>
      </p:pic>
      <p:sp>
        <p:nvSpPr>
          <p:cNvPr id="27" name="Title 1"/>
          <p:cNvSpPr txBox="1">
            <a:spLocks/>
          </p:cNvSpPr>
          <p:nvPr/>
        </p:nvSpPr>
        <p:spPr>
          <a:xfrm>
            <a:off x="5630648" y="4406561"/>
            <a:ext cx="2672752" cy="307777"/>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400" dirty="0" smtClean="0">
                <a:solidFill>
                  <a:schemeClr val="tx1"/>
                </a:solidFill>
              </a:rPr>
              <a:t>Communicating and reporting</a:t>
            </a:r>
            <a:endParaRPr lang="en-GB" sz="1400" dirty="0">
              <a:solidFill>
                <a:schemeClr val="tx1"/>
              </a:solidFill>
            </a:endParaRPr>
          </a:p>
        </p:txBody>
      </p:sp>
      <p:sp>
        <p:nvSpPr>
          <p:cNvPr id="28" name="Rectangle 27"/>
          <p:cNvSpPr/>
          <p:nvPr/>
        </p:nvSpPr>
        <p:spPr>
          <a:xfrm>
            <a:off x="3693764" y="2016062"/>
            <a:ext cx="720000" cy="720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4</a:t>
            </a:r>
            <a:endParaRPr lang="en-GB" sz="2800" b="1" dirty="0"/>
          </a:p>
        </p:txBody>
      </p:sp>
      <p:sp>
        <p:nvSpPr>
          <p:cNvPr id="29" name="Rectangle 28"/>
          <p:cNvSpPr/>
          <p:nvPr/>
        </p:nvSpPr>
        <p:spPr>
          <a:xfrm>
            <a:off x="3693600" y="3096000"/>
            <a:ext cx="720000" cy="720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10</a:t>
            </a:r>
            <a:endParaRPr lang="en-GB" sz="2800" b="1" dirty="0"/>
          </a:p>
        </p:txBody>
      </p:sp>
      <p:sp>
        <p:nvSpPr>
          <p:cNvPr id="30" name="Rectangle 29"/>
          <p:cNvSpPr/>
          <p:nvPr/>
        </p:nvSpPr>
        <p:spPr>
          <a:xfrm>
            <a:off x="3693600" y="4176000"/>
            <a:ext cx="720000" cy="720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1</a:t>
            </a:r>
            <a:endParaRPr lang="en-GB" sz="2800" b="1" dirty="0"/>
          </a:p>
        </p:txBody>
      </p:sp>
      <p:sp>
        <p:nvSpPr>
          <p:cNvPr id="31" name="Rectangle 30"/>
          <p:cNvSpPr/>
          <p:nvPr/>
        </p:nvSpPr>
        <p:spPr>
          <a:xfrm>
            <a:off x="8326800" y="2016000"/>
            <a:ext cx="720000" cy="720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14</a:t>
            </a:r>
            <a:endParaRPr lang="en-GB" sz="2800" b="1" dirty="0"/>
          </a:p>
        </p:txBody>
      </p:sp>
      <p:sp>
        <p:nvSpPr>
          <p:cNvPr id="32" name="Rectangle 31"/>
          <p:cNvSpPr/>
          <p:nvPr/>
        </p:nvSpPr>
        <p:spPr>
          <a:xfrm>
            <a:off x="8326800" y="3096000"/>
            <a:ext cx="720000" cy="720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7</a:t>
            </a:r>
            <a:endParaRPr lang="en-GB" sz="2800" b="1" dirty="0"/>
          </a:p>
        </p:txBody>
      </p:sp>
      <p:sp>
        <p:nvSpPr>
          <p:cNvPr id="33" name="Rectangle 32"/>
          <p:cNvSpPr/>
          <p:nvPr/>
        </p:nvSpPr>
        <p:spPr>
          <a:xfrm>
            <a:off x="8326800" y="4176000"/>
            <a:ext cx="720000" cy="720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12</a:t>
            </a:r>
            <a:endParaRPr lang="en-GB" sz="2800" b="1" dirty="0"/>
          </a:p>
        </p:txBody>
      </p:sp>
      <p:sp>
        <p:nvSpPr>
          <p:cNvPr id="34" name="Content Placeholder 5"/>
          <p:cNvSpPr txBox="1">
            <a:spLocks/>
          </p:cNvSpPr>
          <p:nvPr/>
        </p:nvSpPr>
        <p:spPr>
          <a:xfrm>
            <a:off x="457200" y="1342868"/>
            <a:ext cx="8229600" cy="4572000"/>
          </a:xfrm>
          <a:prstGeom prst="rect">
            <a:avLst/>
          </a:prstGeom>
        </p:spPr>
        <p:txBody>
          <a:bodyPr/>
          <a:lst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r>
              <a:rPr lang="en-GB" dirty="0" smtClean="0"/>
              <a:t>There are </a:t>
            </a:r>
            <a:r>
              <a:rPr lang="en-GB" sz="2800" dirty="0" smtClean="0"/>
              <a:t>48</a:t>
            </a:r>
            <a:r>
              <a:rPr lang="en-GB" dirty="0" smtClean="0"/>
              <a:t> legal requirements underpinning the revised DC Code</a:t>
            </a:r>
            <a:endParaRPr lang="en-GB" dirty="0"/>
          </a:p>
        </p:txBody>
      </p:sp>
      <p:sp>
        <p:nvSpPr>
          <p:cNvPr id="35" name="SHAPE-20160705085648"/>
          <p:cNvSpPr>
            <a:spLocks noChangeArrowheads="1"/>
          </p:cNvSpPr>
          <p:nvPr>
            <p:custDataLst>
              <p:tags r:id="rId2"/>
            </p:custDataLst>
          </p:nvPr>
        </p:nvSpPr>
        <p:spPr bwMode="auto">
          <a:xfrm flipH="1" flipV="1">
            <a:off x="6854317" y="229865"/>
            <a:ext cx="1832483" cy="531912"/>
          </a:xfrm>
          <a:prstGeom prst="wedgeRectCallout">
            <a:avLst>
              <a:gd name="adj1" fmla="val 62308"/>
              <a:gd name="adj2" fmla="val -148258"/>
            </a:avLst>
          </a:prstGeom>
          <a:solidFill>
            <a:schemeClr val="accent1">
              <a:lumMod val="20000"/>
              <a:lumOff val="80000"/>
            </a:schemeClr>
          </a:solidFill>
          <a:ln w="9525">
            <a:solidFill>
              <a:schemeClr val="tx1"/>
            </a:solidFill>
            <a:miter lim="800000"/>
            <a:headEnd/>
            <a:tailEnd/>
          </a:ln>
        </p:spPr>
        <p:txBody>
          <a:bodyPr rot="10800000"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“The</a:t>
            </a:r>
            <a:r>
              <a:rPr kumimoji="0" lang="en-US" sz="1200" b="1" i="0" u="none" strike="noStrike" cap="none" normalizeH="0" dirty="0" smtClean="0">
                <a:ln>
                  <a:noFill/>
                </a:ln>
                <a:solidFill>
                  <a:schemeClr val="tx1"/>
                </a:solidFill>
                <a:effectLst/>
                <a:latin typeface="Arial" pitchFamily="34" charset="0"/>
              </a:rPr>
              <a:t> law requires that…”</a:t>
            </a:r>
            <a:endParaRPr kumimoji="0" lang="en-US" sz="1800" b="0" i="0" u="none" strike="noStrike" cap="none" normalizeH="0" baseline="0" dirty="0" smtClean="0">
              <a:ln>
                <a:noFill/>
              </a:ln>
              <a:solidFill>
                <a:schemeClr val="tx1"/>
              </a:solidFill>
              <a:effectLst/>
              <a:latin typeface="Arial" pitchFamily="34" charset="0"/>
            </a:endParaRPr>
          </a:p>
        </p:txBody>
      </p:sp>
    </p:spTree>
    <p:custDataLst>
      <p:tags r:id="rId1"/>
    </p:custDataLst>
    <p:extLst>
      <p:ext uri="{BB962C8B-B14F-4D97-AF65-F5344CB8AC3E}">
        <p14:creationId xmlns:p14="http://schemas.microsoft.com/office/powerpoint/2010/main" val="2329040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Now, the Regulator expects…</a:t>
            </a:r>
            <a:endParaRPr lang="en-GB" dirty="0"/>
          </a:p>
        </p:txBody>
      </p:sp>
      <p:sp>
        <p:nvSpPr>
          <p:cNvPr id="3" name="Footer Placeholder 2"/>
          <p:cNvSpPr>
            <a:spLocks noGrp="1"/>
          </p:cNvSpPr>
          <p:nvPr>
            <p:ph type="ftr" sz="quarter" idx="11"/>
          </p:nvPr>
        </p:nvSpPr>
        <p:spPr/>
        <p:txBody>
          <a:bodyPr/>
          <a:lstStyle/>
          <a:p>
            <a:r>
              <a:rPr lang="en-GB" smtClean="0"/>
              <a:t>© 2016 Willis Towers Watson. All rights reserved. Proprietary and Confidential. For Willis Towers Watson and Willis Towers Watson client use only.</a:t>
            </a:r>
            <a:endParaRPr lang="en-US"/>
          </a:p>
        </p:txBody>
      </p:sp>
      <p:sp>
        <p:nvSpPr>
          <p:cNvPr id="4" name="Slide Number Placeholder 3"/>
          <p:cNvSpPr>
            <a:spLocks noGrp="1"/>
          </p:cNvSpPr>
          <p:nvPr>
            <p:ph type="sldNum" sz="quarter" idx="12"/>
          </p:nvPr>
        </p:nvSpPr>
        <p:spPr/>
        <p:txBody>
          <a:bodyPr/>
          <a:lstStyle/>
          <a:p>
            <a:fld id="{2083E393-C0BF-4ED8-8545-7E4C90AFF831}" type="slidenum">
              <a:rPr lang="en-US" smtClean="0"/>
              <a:pPr/>
              <a:t>15</a:t>
            </a:fld>
            <a:endParaRPr lang="en-US"/>
          </a:p>
        </p:txBody>
      </p:sp>
      <p:sp>
        <p:nvSpPr>
          <p:cNvPr id="8" name="Text Placeholder 7"/>
          <p:cNvSpPr>
            <a:spLocks noGrp="1"/>
          </p:cNvSpPr>
          <p:nvPr>
            <p:ph type="body" sz="quarter" idx="13"/>
          </p:nvPr>
        </p:nvSpPr>
        <p:spPr/>
        <p:txBody>
          <a:bodyPr/>
          <a:lstStyle/>
          <a:p>
            <a:r>
              <a:rPr lang="en-GB" dirty="0"/>
              <a:t>Expectations of a well-run </a:t>
            </a:r>
            <a:r>
              <a:rPr lang="en-GB" dirty="0" smtClean="0"/>
              <a:t>scheme</a:t>
            </a:r>
            <a:endParaRPr lang="en-GB" dirty="0"/>
          </a:p>
        </p:txBody>
      </p:sp>
      <p:sp>
        <p:nvSpPr>
          <p:cNvPr id="9" name="Path"/>
          <p:cNvSpPr/>
          <p:nvPr/>
        </p:nvSpPr>
        <p:spPr>
          <a:xfrm>
            <a:off x="449263" y="6569045"/>
            <a:ext cx="55704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lstStyle/>
          <a:p>
            <a:endParaRPr lang="en-GB" sz="700" dirty="0">
              <a:solidFill>
                <a:schemeClr val="tx1"/>
              </a:solidFill>
            </a:endParaRPr>
          </a:p>
        </p:txBody>
      </p:sp>
      <p:sp>
        <p:nvSpPr>
          <p:cNvPr id="10" name="Content Placeholder 5"/>
          <p:cNvSpPr txBox="1">
            <a:spLocks/>
          </p:cNvSpPr>
          <p:nvPr/>
        </p:nvSpPr>
        <p:spPr>
          <a:xfrm>
            <a:off x="457200" y="1342868"/>
            <a:ext cx="8229600" cy="4572000"/>
          </a:xfrm>
          <a:prstGeom prst="rect">
            <a:avLst/>
          </a:prstGeom>
        </p:spPr>
        <p:txBody>
          <a:bodyPr/>
          <a:lst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r>
              <a:rPr lang="en-GB" smtClean="0"/>
              <a:t>The Regulator has set out </a:t>
            </a:r>
            <a:r>
              <a:rPr lang="en-GB" sz="2800" smtClean="0"/>
              <a:t>151</a:t>
            </a:r>
            <a:r>
              <a:rPr lang="en-GB" smtClean="0"/>
              <a:t> expectations that it believes will lead to a well governed scheme</a:t>
            </a:r>
            <a:endParaRPr lang="en-GB" dirty="0"/>
          </a:p>
        </p:txBody>
      </p:sp>
      <p:sp>
        <p:nvSpPr>
          <p:cNvPr id="11" name="Pentagon 10"/>
          <p:cNvSpPr/>
          <p:nvPr/>
        </p:nvSpPr>
        <p:spPr>
          <a:xfrm>
            <a:off x="5508000" y="4176000"/>
            <a:ext cx="2772000" cy="720000"/>
          </a:xfrm>
          <a:prstGeom prst="homePlat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entagon 11"/>
          <p:cNvSpPr/>
          <p:nvPr/>
        </p:nvSpPr>
        <p:spPr>
          <a:xfrm>
            <a:off x="5508000" y="3096000"/>
            <a:ext cx="2772000" cy="720000"/>
          </a:xfrm>
          <a:prstGeom prst="homePlat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entagon 12"/>
          <p:cNvSpPr/>
          <p:nvPr/>
        </p:nvSpPr>
        <p:spPr>
          <a:xfrm>
            <a:off x="5508000" y="2003104"/>
            <a:ext cx="2772000" cy="720000"/>
          </a:xfrm>
          <a:prstGeom prst="homePlat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entagon 13"/>
          <p:cNvSpPr/>
          <p:nvPr/>
        </p:nvSpPr>
        <p:spPr>
          <a:xfrm>
            <a:off x="871200" y="4176000"/>
            <a:ext cx="2772000" cy="720000"/>
          </a:xfrm>
          <a:prstGeom prst="homePlate">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Pentagon 14"/>
          <p:cNvSpPr/>
          <p:nvPr/>
        </p:nvSpPr>
        <p:spPr>
          <a:xfrm>
            <a:off x="869888" y="3096000"/>
            <a:ext cx="2772000" cy="720000"/>
          </a:xfrm>
          <a:prstGeom prst="homePlat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entagon 15"/>
          <p:cNvSpPr/>
          <p:nvPr/>
        </p:nvSpPr>
        <p:spPr>
          <a:xfrm>
            <a:off x="869888" y="2016000"/>
            <a:ext cx="2772000" cy="720000"/>
          </a:xfrm>
          <a:prstGeom prst="homePlat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386" y="2016000"/>
            <a:ext cx="721626" cy="720000"/>
          </a:xfrm>
          <a:prstGeom prst="rect">
            <a:avLst/>
          </a:prstGeom>
        </p:spPr>
      </p:pic>
      <p:sp>
        <p:nvSpPr>
          <p:cNvPr id="18" name="Title 1"/>
          <p:cNvSpPr txBox="1">
            <a:spLocks/>
          </p:cNvSpPr>
          <p:nvPr/>
        </p:nvSpPr>
        <p:spPr>
          <a:xfrm>
            <a:off x="957345" y="2244880"/>
            <a:ext cx="1621171" cy="307777"/>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400" dirty="0" smtClean="0">
                <a:solidFill>
                  <a:schemeClr val="tx1"/>
                </a:solidFill>
              </a:rPr>
              <a:t>The trustee board</a:t>
            </a:r>
            <a:endParaRPr lang="en-GB" sz="1400" dirty="0">
              <a:solidFill>
                <a:schemeClr val="tx1"/>
              </a:solidFill>
            </a:endParaRP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869" y="3095139"/>
            <a:ext cx="721626" cy="720000"/>
          </a:xfrm>
          <a:prstGeom prst="rect">
            <a:avLst/>
          </a:prstGeom>
        </p:spPr>
      </p:pic>
      <p:sp>
        <p:nvSpPr>
          <p:cNvPr id="20" name="Title 1"/>
          <p:cNvSpPr txBox="1">
            <a:spLocks/>
          </p:cNvSpPr>
          <p:nvPr/>
        </p:nvSpPr>
        <p:spPr>
          <a:xfrm>
            <a:off x="957345" y="3319352"/>
            <a:ext cx="3376698" cy="307777"/>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400" dirty="0" smtClean="0">
                <a:solidFill>
                  <a:schemeClr val="tx1"/>
                </a:solidFill>
              </a:rPr>
              <a:t>Scheme management skills</a:t>
            </a:r>
            <a:endParaRPr lang="en-GB" sz="1400" dirty="0">
              <a:solidFill>
                <a:schemeClr val="tx1"/>
              </a:solidFill>
            </a:endParaRPr>
          </a:p>
        </p:txBody>
      </p:sp>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14" y="4176000"/>
            <a:ext cx="721626" cy="720000"/>
          </a:xfrm>
          <a:prstGeom prst="rect">
            <a:avLst/>
          </a:prstGeom>
        </p:spPr>
      </p:pic>
      <p:sp>
        <p:nvSpPr>
          <p:cNvPr id="22" name="Title 1"/>
          <p:cNvSpPr txBox="1">
            <a:spLocks/>
          </p:cNvSpPr>
          <p:nvPr/>
        </p:nvSpPr>
        <p:spPr>
          <a:xfrm>
            <a:off x="957345" y="4411222"/>
            <a:ext cx="2234629" cy="307777"/>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400" dirty="0" smtClean="0">
                <a:solidFill>
                  <a:schemeClr val="tx1"/>
                </a:solidFill>
              </a:rPr>
              <a:t>Administration</a:t>
            </a:r>
            <a:endParaRPr lang="en-GB" sz="1400" dirty="0">
              <a:solidFill>
                <a:schemeClr val="tx1"/>
              </a:solidFill>
            </a:endParaRPr>
          </a:p>
        </p:txBody>
      </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14374" y="2016000"/>
            <a:ext cx="721626" cy="720000"/>
          </a:xfrm>
          <a:prstGeom prst="rect">
            <a:avLst/>
          </a:prstGeom>
        </p:spPr>
      </p:pic>
      <p:sp>
        <p:nvSpPr>
          <p:cNvPr id="24" name="Title 1"/>
          <p:cNvSpPr txBox="1">
            <a:spLocks/>
          </p:cNvSpPr>
          <p:nvPr/>
        </p:nvSpPr>
        <p:spPr>
          <a:xfrm>
            <a:off x="5590850" y="2248365"/>
            <a:ext cx="2462299" cy="307777"/>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400" dirty="0" smtClean="0">
                <a:solidFill>
                  <a:schemeClr val="tx1"/>
                </a:solidFill>
              </a:rPr>
              <a:t>Investment governance</a:t>
            </a:r>
            <a:endParaRPr lang="en-GB" sz="1400" dirty="0">
              <a:solidFill>
                <a:schemeClr val="tx1"/>
              </a:solidFill>
            </a:endParaRPr>
          </a:p>
        </p:txBody>
      </p:sp>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16000" y="3094539"/>
            <a:ext cx="721626" cy="720000"/>
          </a:xfrm>
          <a:prstGeom prst="rect">
            <a:avLst/>
          </a:prstGeom>
        </p:spPr>
      </p:pic>
      <p:sp>
        <p:nvSpPr>
          <p:cNvPr id="26" name="Title 1"/>
          <p:cNvSpPr txBox="1">
            <a:spLocks/>
          </p:cNvSpPr>
          <p:nvPr/>
        </p:nvSpPr>
        <p:spPr>
          <a:xfrm>
            <a:off x="5624299" y="3344996"/>
            <a:ext cx="1815453" cy="307777"/>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400" dirty="0" smtClean="0">
                <a:solidFill>
                  <a:schemeClr val="tx1"/>
                </a:solidFill>
              </a:rPr>
              <a:t>Value for members</a:t>
            </a:r>
            <a:endParaRPr lang="en-GB" sz="1400" dirty="0">
              <a:solidFill>
                <a:schemeClr val="tx1"/>
              </a:solidFill>
            </a:endParaRPr>
          </a:p>
        </p:txBody>
      </p:sp>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16000" y="4176000"/>
            <a:ext cx="721626" cy="720000"/>
          </a:xfrm>
          <a:prstGeom prst="rect">
            <a:avLst/>
          </a:prstGeom>
        </p:spPr>
      </p:pic>
      <p:sp>
        <p:nvSpPr>
          <p:cNvPr id="28" name="Title 1"/>
          <p:cNvSpPr txBox="1">
            <a:spLocks/>
          </p:cNvSpPr>
          <p:nvPr/>
        </p:nvSpPr>
        <p:spPr>
          <a:xfrm>
            <a:off x="5630648" y="4406561"/>
            <a:ext cx="2672752" cy="307777"/>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400" dirty="0" smtClean="0">
                <a:solidFill>
                  <a:schemeClr val="tx1"/>
                </a:solidFill>
              </a:rPr>
              <a:t>Communicating and reporting</a:t>
            </a:r>
            <a:endParaRPr lang="en-GB" sz="1400" dirty="0">
              <a:solidFill>
                <a:schemeClr val="tx1"/>
              </a:solidFill>
            </a:endParaRPr>
          </a:p>
        </p:txBody>
      </p:sp>
      <p:sp>
        <p:nvSpPr>
          <p:cNvPr id="29" name="Rectangle 28"/>
          <p:cNvSpPr/>
          <p:nvPr/>
        </p:nvSpPr>
        <p:spPr>
          <a:xfrm>
            <a:off x="3693764" y="2016062"/>
            <a:ext cx="720000" cy="720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10</a:t>
            </a:r>
            <a:endParaRPr lang="en-GB" sz="2800" b="1" dirty="0"/>
          </a:p>
        </p:txBody>
      </p:sp>
      <p:sp>
        <p:nvSpPr>
          <p:cNvPr id="30" name="Rectangle 29"/>
          <p:cNvSpPr/>
          <p:nvPr/>
        </p:nvSpPr>
        <p:spPr>
          <a:xfrm>
            <a:off x="3693600" y="3096000"/>
            <a:ext cx="720000" cy="720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22</a:t>
            </a:r>
            <a:endParaRPr lang="en-GB" sz="2800" b="1" dirty="0"/>
          </a:p>
        </p:txBody>
      </p:sp>
      <p:sp>
        <p:nvSpPr>
          <p:cNvPr id="31" name="Rectangle 30"/>
          <p:cNvSpPr/>
          <p:nvPr/>
        </p:nvSpPr>
        <p:spPr>
          <a:xfrm>
            <a:off x="3693600" y="4176000"/>
            <a:ext cx="720000" cy="720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35</a:t>
            </a:r>
            <a:endParaRPr lang="en-GB" sz="2800" b="1" dirty="0"/>
          </a:p>
        </p:txBody>
      </p:sp>
      <p:sp>
        <p:nvSpPr>
          <p:cNvPr id="32" name="Rectangle 31"/>
          <p:cNvSpPr/>
          <p:nvPr/>
        </p:nvSpPr>
        <p:spPr>
          <a:xfrm>
            <a:off x="8326800" y="2016000"/>
            <a:ext cx="720000" cy="720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35</a:t>
            </a:r>
            <a:endParaRPr lang="en-GB" sz="2800" b="1" dirty="0"/>
          </a:p>
        </p:txBody>
      </p:sp>
      <p:sp>
        <p:nvSpPr>
          <p:cNvPr id="33" name="Rectangle 32"/>
          <p:cNvSpPr/>
          <p:nvPr/>
        </p:nvSpPr>
        <p:spPr>
          <a:xfrm>
            <a:off x="8326800" y="3096000"/>
            <a:ext cx="720000" cy="720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22</a:t>
            </a:r>
            <a:endParaRPr lang="en-GB" sz="2800" b="1" dirty="0"/>
          </a:p>
        </p:txBody>
      </p:sp>
      <p:sp>
        <p:nvSpPr>
          <p:cNvPr id="34" name="Rectangle 33"/>
          <p:cNvSpPr/>
          <p:nvPr/>
        </p:nvSpPr>
        <p:spPr>
          <a:xfrm>
            <a:off x="8326800" y="4176000"/>
            <a:ext cx="720000" cy="720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27</a:t>
            </a:r>
            <a:endParaRPr lang="en-GB" sz="2800" b="1" dirty="0"/>
          </a:p>
        </p:txBody>
      </p:sp>
      <p:sp>
        <p:nvSpPr>
          <p:cNvPr id="35" name="SHAPE-20160705085648"/>
          <p:cNvSpPr>
            <a:spLocks noChangeArrowheads="1"/>
          </p:cNvSpPr>
          <p:nvPr>
            <p:custDataLst>
              <p:tags r:id="rId2"/>
            </p:custDataLst>
          </p:nvPr>
        </p:nvSpPr>
        <p:spPr bwMode="auto">
          <a:xfrm flipH="1" flipV="1">
            <a:off x="6664845" y="182614"/>
            <a:ext cx="2021955" cy="576649"/>
          </a:xfrm>
          <a:prstGeom prst="wedgeRectCallout">
            <a:avLst>
              <a:gd name="adj1" fmla="val 56875"/>
              <a:gd name="adj2" fmla="val -154732"/>
            </a:avLst>
          </a:prstGeom>
          <a:solidFill>
            <a:schemeClr val="accent5">
              <a:lumMod val="20000"/>
              <a:lumOff val="80000"/>
            </a:schemeClr>
          </a:solidFill>
          <a:ln w="9525">
            <a:solidFill>
              <a:schemeClr val="tx1"/>
            </a:solidFill>
            <a:miter lim="800000"/>
            <a:headEnd/>
            <a:tailEnd/>
          </a:ln>
        </p:spPr>
        <p:txBody>
          <a:bodyPr rot="10800000"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“We expect</a:t>
            </a:r>
            <a:r>
              <a:rPr kumimoji="0" lang="en-US" sz="1200" b="1" i="0" u="none" strike="noStrike" cap="none" normalizeH="0" dirty="0" smtClean="0">
                <a:ln>
                  <a:noFill/>
                </a:ln>
                <a:solidFill>
                  <a:schemeClr val="tx1"/>
                </a:solidFill>
                <a:effectLst/>
                <a:latin typeface="Arial" pitchFamily="34" charset="0"/>
              </a:rPr>
              <a:t> trustee boards to…”</a:t>
            </a:r>
            <a:endParaRPr kumimoji="0" lang="en-US" sz="1800" b="0" i="0" u="none" strike="noStrike" cap="none" normalizeH="0" baseline="0" dirty="0" smtClean="0">
              <a:ln>
                <a:noFill/>
              </a:ln>
              <a:solidFill>
                <a:schemeClr val="tx1"/>
              </a:solidFill>
              <a:effectLst/>
              <a:latin typeface="Arial" pitchFamily="34" charset="0"/>
            </a:endParaRPr>
          </a:p>
        </p:txBody>
      </p:sp>
    </p:spTree>
    <p:custDataLst>
      <p:tags r:id="rId1"/>
    </p:custDataLst>
    <p:extLst>
      <p:ext uri="{BB962C8B-B14F-4D97-AF65-F5344CB8AC3E}">
        <p14:creationId xmlns:p14="http://schemas.microsoft.com/office/powerpoint/2010/main" val="2768467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450145" y="2693980"/>
            <a:ext cx="6227999" cy="1277192"/>
          </a:xfrm>
          <a:prstGeom prst="rect">
            <a:avLst/>
          </a:prstGeom>
          <a:solidFill>
            <a:schemeClr val="accent2"/>
          </a:solidFill>
        </p:spPr>
        <p:txBody>
          <a:bodyPr wrap="square" lIns="144000" tIns="140400" rIns="144000" bIns="144000" rtlCol="0">
            <a:spAutoFit/>
          </a:bodyPr>
          <a:lstStyle/>
          <a:p>
            <a:pPr lvl="0" fontAlgn="base">
              <a:spcBef>
                <a:spcPct val="0"/>
              </a:spcBef>
              <a:spcAft>
                <a:spcPts val="600"/>
              </a:spcAft>
            </a:pPr>
            <a:r>
              <a:rPr lang="en-GB" sz="1400" b="1" dirty="0" smtClean="0">
                <a:latin typeface="Arial" pitchFamily="34" charset="0"/>
              </a:rPr>
              <a:t>Scheme management skills</a:t>
            </a:r>
            <a:endParaRPr lang="en-GB" sz="1400" b="1" dirty="0">
              <a:latin typeface="Arial" pitchFamily="34" charset="0"/>
            </a:endParaRPr>
          </a:p>
          <a:p>
            <a:pPr marL="230400" lvl="0" indent="-230400" fontAlgn="base">
              <a:spcBef>
                <a:spcPct val="0"/>
              </a:spcBef>
              <a:spcAft>
                <a:spcPts val="350"/>
              </a:spcAft>
              <a:buClr>
                <a:schemeClr val="accent1"/>
              </a:buClr>
              <a:buFont typeface="Wingdings" charset="2"/>
              <a:buChar char="§"/>
            </a:pPr>
            <a:r>
              <a:rPr lang="en-GB" sz="1400" dirty="0" smtClean="0"/>
              <a:t>Effectively </a:t>
            </a:r>
            <a:r>
              <a:rPr lang="en-GB" sz="1400" dirty="0"/>
              <a:t>manage commercial </a:t>
            </a:r>
            <a:r>
              <a:rPr lang="en-GB" sz="1400" dirty="0" smtClean="0"/>
              <a:t>relationships (with advisers/providers)</a:t>
            </a:r>
          </a:p>
          <a:p>
            <a:pPr marL="230400" lvl="0" indent="-230400" fontAlgn="base">
              <a:spcBef>
                <a:spcPct val="0"/>
              </a:spcBef>
              <a:spcAft>
                <a:spcPts val="350"/>
              </a:spcAft>
              <a:buClr>
                <a:schemeClr val="accent1"/>
              </a:buClr>
              <a:buFont typeface="Wingdings" charset="2"/>
              <a:buChar char="§"/>
            </a:pPr>
            <a:r>
              <a:rPr lang="en-GB" sz="1400" dirty="0" smtClean="0"/>
              <a:t>Consider level of trustee knowledge and understanding and take </a:t>
            </a:r>
            <a:br>
              <a:rPr lang="en-GB" sz="1400" dirty="0" smtClean="0"/>
            </a:br>
            <a:r>
              <a:rPr lang="en-GB" sz="1400" dirty="0" smtClean="0"/>
              <a:t>steps to address gaps (a focus on training and development)</a:t>
            </a:r>
            <a:endParaRPr lang="en-GB" sz="1400" dirty="0"/>
          </a:p>
        </p:txBody>
      </p:sp>
      <p:sp>
        <p:nvSpPr>
          <p:cNvPr id="16" name="TextBox 15"/>
          <p:cNvSpPr txBox="1"/>
          <p:nvPr/>
        </p:nvSpPr>
        <p:spPr>
          <a:xfrm>
            <a:off x="450142" y="976538"/>
            <a:ext cx="6227999" cy="1486224"/>
          </a:xfrm>
          <a:prstGeom prst="rect">
            <a:avLst/>
          </a:prstGeom>
          <a:solidFill>
            <a:schemeClr val="accent1">
              <a:lumMod val="40000"/>
              <a:lumOff val="60000"/>
            </a:schemeClr>
          </a:solidFill>
        </p:spPr>
        <p:txBody>
          <a:bodyPr wrap="square" lIns="144000" tIns="140400" rIns="144000" bIns="144000" rtlCol="0">
            <a:spAutoFit/>
          </a:bodyPr>
          <a:lstStyle/>
          <a:p>
            <a:pPr lvl="0" fontAlgn="base">
              <a:spcBef>
                <a:spcPct val="0"/>
              </a:spcBef>
              <a:spcAft>
                <a:spcPts val="600"/>
              </a:spcAft>
            </a:pPr>
            <a:r>
              <a:rPr lang="en-GB" sz="1400" b="1" dirty="0">
                <a:latin typeface="Arial" pitchFamily="34" charset="0"/>
              </a:rPr>
              <a:t>The </a:t>
            </a:r>
            <a:r>
              <a:rPr lang="en-GB" sz="1400" b="1" dirty="0" smtClean="0">
                <a:latin typeface="Arial" pitchFamily="34" charset="0"/>
              </a:rPr>
              <a:t>trustee board</a:t>
            </a:r>
            <a:endParaRPr lang="en-GB" sz="1400" b="1" dirty="0">
              <a:latin typeface="Arial" pitchFamily="34" charset="0"/>
            </a:endParaRPr>
          </a:p>
          <a:p>
            <a:pPr marL="230400" lvl="0" indent="-230400" fontAlgn="base">
              <a:spcBef>
                <a:spcPct val="0"/>
              </a:spcBef>
              <a:spcAft>
                <a:spcPts val="350"/>
              </a:spcAft>
              <a:buClr>
                <a:schemeClr val="accent1"/>
              </a:buClr>
              <a:buFont typeface="Wingdings" charset="2"/>
              <a:buChar char="§"/>
            </a:pPr>
            <a:r>
              <a:rPr lang="en-GB" sz="1400" dirty="0" smtClean="0"/>
              <a:t>Role </a:t>
            </a:r>
            <a:r>
              <a:rPr lang="en-GB" sz="1400" dirty="0"/>
              <a:t>of the chair: strong effective leader, strategic, sets high standards for the board </a:t>
            </a:r>
            <a:endParaRPr lang="en-GB" sz="1400" dirty="0" smtClean="0"/>
          </a:p>
          <a:p>
            <a:pPr marL="230400" lvl="0" indent="-230400" fontAlgn="base">
              <a:spcBef>
                <a:spcPct val="0"/>
              </a:spcBef>
              <a:spcAft>
                <a:spcPts val="350"/>
              </a:spcAft>
              <a:buClr>
                <a:schemeClr val="accent1"/>
              </a:buClr>
              <a:buFont typeface="Wingdings" charset="2"/>
              <a:buChar char="§"/>
            </a:pPr>
            <a:r>
              <a:rPr lang="en-GB" sz="1400" dirty="0" smtClean="0"/>
              <a:t>Composition </a:t>
            </a:r>
            <a:r>
              <a:rPr lang="en-GB" sz="1400" dirty="0"/>
              <a:t>of the board: diverse, well balanced, consider societal demographics </a:t>
            </a:r>
          </a:p>
        </p:txBody>
      </p:sp>
      <p:sp>
        <p:nvSpPr>
          <p:cNvPr id="2" name="Title 1"/>
          <p:cNvSpPr>
            <a:spLocks noGrp="1"/>
          </p:cNvSpPr>
          <p:nvPr>
            <p:ph type="title"/>
            <p:custDataLst>
              <p:tags r:id="rId2"/>
            </p:custDataLst>
          </p:nvPr>
        </p:nvSpPr>
        <p:spPr/>
        <p:txBody>
          <a:bodyPr>
            <a:normAutofit/>
          </a:bodyPr>
          <a:lstStyle/>
          <a:p>
            <a:r>
              <a:rPr lang="en-US" dirty="0" smtClean="0"/>
              <a:t>The Guides – points of interest</a:t>
            </a:r>
            <a:endParaRPr lang="en-US" dirty="0"/>
          </a:p>
        </p:txBody>
      </p:sp>
      <p:sp>
        <p:nvSpPr>
          <p:cNvPr id="7" name="Path"/>
          <p:cNvSpPr/>
          <p:nvPr/>
        </p:nvSpPr>
        <p:spPr>
          <a:xfrm>
            <a:off x="449263" y="6023920"/>
            <a:ext cx="55704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lstStyle/>
          <a:p>
            <a:endParaRPr lang="en-GB" sz="700" dirty="0">
              <a:solidFill>
                <a:schemeClr val="tx1"/>
              </a:solidFill>
            </a:endParaRPr>
          </a:p>
        </p:txBody>
      </p:sp>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53758" y="1287980"/>
            <a:ext cx="902033" cy="900000"/>
          </a:xfrm>
          <a:prstGeom prst="rect">
            <a:avLst/>
          </a:prstGeom>
          <a:noFill/>
        </p:spPr>
      </p:pic>
      <p:sp>
        <p:nvSpPr>
          <p:cNvPr id="35" name="Isosceles Triangle 34"/>
          <p:cNvSpPr/>
          <p:nvPr/>
        </p:nvSpPr>
        <p:spPr>
          <a:xfrm rot="5400000">
            <a:off x="6286126" y="1357857"/>
            <a:ext cx="1493837" cy="719999"/>
          </a:xfrm>
          <a:prstGeom prst="triangle">
            <a:avLst>
              <a:gd name="adj" fmla="val 50987"/>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Isosceles Triangle 37"/>
          <p:cNvSpPr/>
          <p:nvPr/>
        </p:nvSpPr>
        <p:spPr>
          <a:xfrm rot="5400000">
            <a:off x="6396877" y="2967209"/>
            <a:ext cx="1272338" cy="719999"/>
          </a:xfrm>
          <a:prstGeom prst="triangle">
            <a:avLst>
              <a:gd name="adj" fmla="val 50987"/>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52350" y="2834056"/>
            <a:ext cx="902033" cy="900000"/>
          </a:xfrm>
          <a:prstGeom prst="rect">
            <a:avLst/>
          </a:prstGeom>
        </p:spPr>
      </p:pic>
      <p:sp>
        <p:nvSpPr>
          <p:cNvPr id="17" name="TextBox 16"/>
          <p:cNvSpPr txBox="1"/>
          <p:nvPr/>
        </p:nvSpPr>
        <p:spPr>
          <a:xfrm>
            <a:off x="457199" y="4189640"/>
            <a:ext cx="6227999" cy="1531108"/>
          </a:xfrm>
          <a:prstGeom prst="rect">
            <a:avLst/>
          </a:prstGeom>
          <a:solidFill>
            <a:schemeClr val="accent3">
              <a:lumMod val="40000"/>
              <a:lumOff val="60000"/>
            </a:schemeClr>
          </a:solidFill>
        </p:spPr>
        <p:txBody>
          <a:bodyPr wrap="square" lIns="144000" tIns="140400" rIns="144000" bIns="144000" rtlCol="0">
            <a:spAutoFit/>
          </a:bodyPr>
          <a:lstStyle/>
          <a:p>
            <a:pPr lvl="0" fontAlgn="base">
              <a:spcBef>
                <a:spcPct val="0"/>
              </a:spcBef>
              <a:spcAft>
                <a:spcPts val="600"/>
              </a:spcAft>
            </a:pPr>
            <a:r>
              <a:rPr lang="en-GB" sz="1400" b="1" dirty="0" smtClean="0">
                <a:latin typeface="Arial" pitchFamily="34" charset="0"/>
              </a:rPr>
              <a:t>Administration</a:t>
            </a:r>
            <a:endParaRPr lang="en-GB" sz="1400" b="1" dirty="0">
              <a:latin typeface="Arial" pitchFamily="34" charset="0"/>
            </a:endParaRPr>
          </a:p>
          <a:p>
            <a:pPr marL="230400" lvl="0" indent="-230400" fontAlgn="base">
              <a:spcBef>
                <a:spcPct val="0"/>
              </a:spcBef>
              <a:spcAft>
                <a:spcPts val="350"/>
              </a:spcAft>
              <a:buClr>
                <a:schemeClr val="accent1"/>
              </a:buClr>
              <a:buFont typeface="Wingdings" charset="2"/>
              <a:buChar char="§"/>
            </a:pPr>
            <a:r>
              <a:rPr lang="en-GB" sz="1400" dirty="0" smtClean="0">
                <a:solidFill>
                  <a:prstClr val="black"/>
                </a:solidFill>
              </a:rPr>
              <a:t>Emphasis </a:t>
            </a:r>
            <a:r>
              <a:rPr lang="en-GB" sz="1400" dirty="0">
                <a:solidFill>
                  <a:prstClr val="black"/>
                </a:solidFill>
              </a:rPr>
              <a:t>on administration being the bedrock of a well run </a:t>
            </a:r>
            <a:r>
              <a:rPr lang="en-GB" sz="1400" dirty="0" smtClean="0">
                <a:solidFill>
                  <a:prstClr val="black"/>
                </a:solidFill>
              </a:rPr>
              <a:t>scheme</a:t>
            </a:r>
          </a:p>
          <a:p>
            <a:pPr marL="230400" lvl="0" indent="-230400" fontAlgn="base">
              <a:spcBef>
                <a:spcPct val="0"/>
              </a:spcBef>
              <a:spcAft>
                <a:spcPts val="350"/>
              </a:spcAft>
              <a:buClr>
                <a:schemeClr val="accent1"/>
              </a:buClr>
              <a:buFont typeface="Wingdings" charset="2"/>
              <a:buChar char="§"/>
            </a:pPr>
            <a:r>
              <a:rPr lang="en-GB" sz="1400" dirty="0" smtClean="0">
                <a:solidFill>
                  <a:prstClr val="black"/>
                </a:solidFill>
              </a:rPr>
              <a:t>Treat </a:t>
            </a:r>
            <a:r>
              <a:rPr lang="en-GB" sz="1400" dirty="0">
                <a:solidFill>
                  <a:prstClr val="black"/>
                </a:solidFill>
              </a:rPr>
              <a:t>legislative timescales as absolute </a:t>
            </a:r>
            <a:r>
              <a:rPr lang="en-GB" sz="1400" dirty="0" smtClean="0">
                <a:solidFill>
                  <a:prstClr val="black"/>
                </a:solidFill>
              </a:rPr>
              <a:t>maxima</a:t>
            </a:r>
          </a:p>
          <a:p>
            <a:pPr marL="230400" lvl="0" indent="-230400" fontAlgn="base">
              <a:spcBef>
                <a:spcPct val="0"/>
              </a:spcBef>
              <a:spcAft>
                <a:spcPts val="350"/>
              </a:spcAft>
              <a:buClr>
                <a:schemeClr val="accent1"/>
              </a:buClr>
              <a:buFont typeface="Wingdings" charset="2"/>
              <a:buChar char="§"/>
            </a:pPr>
            <a:r>
              <a:rPr lang="en-GB" sz="1400" dirty="0" smtClean="0">
                <a:solidFill>
                  <a:prstClr val="black"/>
                </a:solidFill>
              </a:rPr>
              <a:t>Data </a:t>
            </a:r>
            <a:r>
              <a:rPr lang="en-GB" sz="1400" dirty="0">
                <a:solidFill>
                  <a:prstClr val="black"/>
                </a:solidFill>
              </a:rPr>
              <a:t>review at least annually; contribution and investments records reconciled at least </a:t>
            </a:r>
            <a:r>
              <a:rPr lang="en-GB" sz="1400" dirty="0" smtClean="0">
                <a:solidFill>
                  <a:prstClr val="black"/>
                </a:solidFill>
              </a:rPr>
              <a:t>monthly</a:t>
            </a:r>
            <a:endParaRPr lang="en-GB" sz="1400" dirty="0">
              <a:solidFill>
                <a:prstClr val="black"/>
              </a:solidFill>
            </a:endParaRPr>
          </a:p>
        </p:txBody>
      </p:sp>
      <p:sp>
        <p:nvSpPr>
          <p:cNvPr id="18" name="Isosceles Triangle 17"/>
          <p:cNvSpPr/>
          <p:nvPr/>
        </p:nvSpPr>
        <p:spPr>
          <a:xfrm rot="5400000">
            <a:off x="6275683" y="4591234"/>
            <a:ext cx="1539029" cy="719999"/>
          </a:xfrm>
          <a:prstGeom prst="triangle">
            <a:avLst>
              <a:gd name="adj" fmla="val 50987"/>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52350" y="4501233"/>
            <a:ext cx="902033" cy="900000"/>
          </a:xfrm>
          <a:prstGeom prst="rect">
            <a:avLst/>
          </a:prstGeom>
        </p:spPr>
      </p:pic>
      <p:sp>
        <p:nvSpPr>
          <p:cNvPr id="20" name="Footer Placeholder 2"/>
          <p:cNvSpPr txBox="1">
            <a:spLocks/>
          </p:cNvSpPr>
          <p:nvPr/>
        </p:nvSpPr>
        <p:spPr>
          <a:xfrm>
            <a:off x="457199" y="6400800"/>
            <a:ext cx="5277853" cy="92333"/>
          </a:xfrm>
          <a:prstGeom prst="rect">
            <a:avLst/>
          </a:prstGeom>
        </p:spPr>
        <p:txBody>
          <a:bodyPr vert="horz" wrap="square" lIns="0" tIns="0" rIns="0" bIns="0" rtlCol="0" anchor="t" anchorCtr="0">
            <a:spAutoFit/>
          </a:bodyPr>
          <a:lstStyle>
            <a:defPPr>
              <a:defRPr lang="en-US"/>
            </a:defPPr>
            <a:lvl1pPr marL="0" algn="l" defTabSz="914400" rtl="0" eaLnBrk="1" latinLnBrk="0" hangingPunct="1">
              <a:defRPr sz="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sp>
        <p:nvSpPr>
          <p:cNvPr id="22" name="Slide Number Placeholder 3"/>
          <p:cNvSpPr txBox="1">
            <a:spLocks/>
          </p:cNvSpPr>
          <p:nvPr/>
        </p:nvSpPr>
        <p:spPr>
          <a:xfrm>
            <a:off x="8305800" y="6400800"/>
            <a:ext cx="381000" cy="138499"/>
          </a:xfrm>
          <a:prstGeom prst="rect">
            <a:avLst/>
          </a:prstGeom>
        </p:spPr>
        <p:txBody>
          <a:bodyPr vert="horz" wrap="square" lIns="0" tIns="0" rIns="0" bIns="0" rtlCol="0" anchor="t" anchorCtr="0">
            <a:spAutoFit/>
          </a:bodyPr>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10</a:t>
            </a:r>
            <a:endParaRPr lang="en-US" dirty="0">
              <a:solidFill>
                <a:prstClr val="black"/>
              </a:solidFill>
            </a:endParaRPr>
          </a:p>
        </p:txBody>
      </p:sp>
      <p:sp>
        <p:nvSpPr>
          <p:cNvPr id="23" name="SHAPE-20160705085648"/>
          <p:cNvSpPr>
            <a:spLocks noChangeArrowheads="1"/>
          </p:cNvSpPr>
          <p:nvPr>
            <p:custDataLst>
              <p:tags r:id="rId3"/>
            </p:custDataLst>
          </p:nvPr>
        </p:nvSpPr>
        <p:spPr bwMode="auto">
          <a:xfrm flipH="1" flipV="1">
            <a:off x="6664845" y="182614"/>
            <a:ext cx="2021955" cy="576649"/>
          </a:xfrm>
          <a:prstGeom prst="wedgeRectCallout">
            <a:avLst>
              <a:gd name="adj1" fmla="val 56875"/>
              <a:gd name="adj2" fmla="val -154732"/>
            </a:avLst>
          </a:prstGeom>
          <a:solidFill>
            <a:srgbClr val="D8DBD8"/>
          </a:solidFill>
          <a:ln w="9525">
            <a:solidFill>
              <a:schemeClr val="tx1"/>
            </a:solidFill>
            <a:miter lim="800000"/>
            <a:headEnd/>
            <a:tailEnd/>
          </a:ln>
        </p:spPr>
        <p:txBody>
          <a:bodyPr rot="10800000"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b="1" dirty="0" smtClean="0">
                <a:latin typeface="Arial" pitchFamily="34" charset="0"/>
              </a:rPr>
              <a:t>Having the right people on the board</a:t>
            </a:r>
            <a:endParaRPr kumimoji="0" lang="en-US" sz="1800" b="0" i="0" u="none" strike="noStrike" cap="none" normalizeH="0" baseline="0" dirty="0" smtClean="0">
              <a:ln>
                <a:noFill/>
              </a:ln>
              <a:solidFill>
                <a:schemeClr val="tx1"/>
              </a:solidFill>
              <a:effectLst/>
              <a:latin typeface="Arial" pitchFamily="34" charset="0"/>
            </a:endParaRPr>
          </a:p>
        </p:txBody>
      </p:sp>
      <p:sp>
        <p:nvSpPr>
          <p:cNvPr id="24" name="SHAPE-20160705085648"/>
          <p:cNvSpPr>
            <a:spLocks noChangeArrowheads="1"/>
          </p:cNvSpPr>
          <p:nvPr>
            <p:custDataLst>
              <p:tags r:id="rId4"/>
            </p:custDataLst>
          </p:nvPr>
        </p:nvSpPr>
        <p:spPr bwMode="auto">
          <a:xfrm flipH="1" flipV="1">
            <a:off x="6685198" y="2222693"/>
            <a:ext cx="2021955" cy="576649"/>
          </a:xfrm>
          <a:prstGeom prst="wedgeRectCallout">
            <a:avLst>
              <a:gd name="adj1" fmla="val 56875"/>
              <a:gd name="adj2" fmla="val -154732"/>
            </a:avLst>
          </a:prstGeom>
          <a:solidFill>
            <a:srgbClr val="D8DBD8"/>
          </a:solidFill>
          <a:ln w="9525">
            <a:solidFill>
              <a:schemeClr val="tx1"/>
            </a:solidFill>
            <a:miter lim="800000"/>
            <a:headEnd/>
            <a:tailEnd/>
          </a:ln>
        </p:spPr>
        <p:txBody>
          <a:bodyPr rot="10800000"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b="1" dirty="0" smtClean="0">
                <a:latin typeface="Arial" pitchFamily="34" charset="0"/>
              </a:rPr>
              <a:t>Working effectively with the employer</a:t>
            </a:r>
            <a:endParaRPr kumimoji="0" lang="en-US" sz="1800" b="0" i="0" u="none" strike="noStrike" cap="none" normalizeH="0" baseline="0" dirty="0" smtClean="0">
              <a:ln>
                <a:noFill/>
              </a:ln>
              <a:solidFill>
                <a:schemeClr val="tx1"/>
              </a:solidFill>
              <a:effectLst/>
              <a:latin typeface="Arial" pitchFamily="34" charset="0"/>
            </a:endParaRPr>
          </a:p>
        </p:txBody>
      </p:sp>
      <p:sp>
        <p:nvSpPr>
          <p:cNvPr id="25" name="SHAPE-20160705085648"/>
          <p:cNvSpPr>
            <a:spLocks noChangeArrowheads="1"/>
          </p:cNvSpPr>
          <p:nvPr>
            <p:custDataLst>
              <p:tags r:id="rId5"/>
            </p:custDataLst>
          </p:nvPr>
        </p:nvSpPr>
        <p:spPr bwMode="auto">
          <a:xfrm flipH="1" flipV="1">
            <a:off x="6664844" y="3792082"/>
            <a:ext cx="2021955" cy="576649"/>
          </a:xfrm>
          <a:prstGeom prst="wedgeRectCallout">
            <a:avLst>
              <a:gd name="adj1" fmla="val 56875"/>
              <a:gd name="adj2" fmla="val -154732"/>
            </a:avLst>
          </a:prstGeom>
          <a:solidFill>
            <a:srgbClr val="D8DBD8"/>
          </a:solidFill>
          <a:ln w="9525">
            <a:solidFill>
              <a:schemeClr val="tx1"/>
            </a:solidFill>
            <a:miter lim="800000"/>
            <a:headEnd/>
            <a:tailEnd/>
          </a:ln>
        </p:spPr>
        <p:txBody>
          <a:bodyPr rot="10800000"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b="1" dirty="0" smtClean="0">
                <a:latin typeface="Arial" pitchFamily="34" charset="0"/>
              </a:rPr>
              <a:t>Substantive item at every meeting</a:t>
            </a:r>
            <a:endParaRPr kumimoji="0" lang="en-US" sz="1800" b="0" i="0" u="none" strike="noStrike" cap="none" normalizeH="0" baseline="0" dirty="0" smtClean="0">
              <a:ln>
                <a:noFill/>
              </a:ln>
              <a:solidFill>
                <a:schemeClr val="tx1"/>
              </a:solidFill>
              <a:effectLst/>
              <a:latin typeface="Arial" pitchFamily="34" charset="0"/>
            </a:endParaRPr>
          </a:p>
        </p:txBody>
      </p:sp>
    </p:spTree>
    <p:custDataLst>
      <p:tags r:id="rId1"/>
    </p:custDataLst>
    <p:extLst>
      <p:ext uri="{BB962C8B-B14F-4D97-AF65-F5344CB8AC3E}">
        <p14:creationId xmlns:p14="http://schemas.microsoft.com/office/powerpoint/2010/main" val="27068363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72218" y="2780267"/>
            <a:ext cx="6227999" cy="1270780"/>
          </a:xfrm>
          <a:prstGeom prst="rect">
            <a:avLst/>
          </a:prstGeom>
          <a:solidFill>
            <a:srgbClr val="81FFDA"/>
          </a:solidFill>
        </p:spPr>
        <p:txBody>
          <a:bodyPr wrap="square" lIns="144000" tIns="140400" rIns="144000" bIns="144000" rtlCol="0">
            <a:spAutoFit/>
          </a:bodyPr>
          <a:lstStyle/>
          <a:p>
            <a:pPr lvl="0" fontAlgn="base">
              <a:spcBef>
                <a:spcPct val="0"/>
              </a:spcBef>
              <a:spcAft>
                <a:spcPts val="600"/>
              </a:spcAft>
            </a:pPr>
            <a:r>
              <a:rPr lang="en-GB" sz="1400" b="1" dirty="0" smtClean="0">
                <a:latin typeface="Arial" pitchFamily="34" charset="0"/>
              </a:rPr>
              <a:t>Value for members</a:t>
            </a:r>
            <a:endParaRPr lang="en-GB" sz="1400" b="1" dirty="0">
              <a:latin typeface="Arial" pitchFamily="34" charset="0"/>
            </a:endParaRPr>
          </a:p>
          <a:p>
            <a:pPr marL="230400" lvl="0" indent="-230400" fontAlgn="base">
              <a:spcBef>
                <a:spcPct val="0"/>
              </a:spcBef>
              <a:spcAft>
                <a:spcPts val="350"/>
              </a:spcAft>
              <a:buClr>
                <a:schemeClr val="accent1"/>
              </a:buClr>
              <a:buFont typeface="Wingdings" charset="2"/>
              <a:buChar char="§"/>
            </a:pPr>
            <a:r>
              <a:rPr lang="en-GB" sz="1400" dirty="0" smtClean="0">
                <a:solidFill>
                  <a:prstClr val="black"/>
                </a:solidFill>
              </a:rPr>
              <a:t>What </a:t>
            </a:r>
            <a:r>
              <a:rPr lang="en-GB" sz="1400" dirty="0">
                <a:solidFill>
                  <a:prstClr val="black"/>
                </a:solidFill>
              </a:rPr>
              <a:t>do members value? Where feedback is limited consider publicly available research to compare to similar </a:t>
            </a:r>
            <a:r>
              <a:rPr lang="en-GB" sz="1400" dirty="0" smtClean="0">
                <a:solidFill>
                  <a:prstClr val="black"/>
                </a:solidFill>
              </a:rPr>
              <a:t>schemes</a:t>
            </a:r>
          </a:p>
          <a:p>
            <a:pPr marL="230400" indent="-230400" fontAlgn="base">
              <a:spcBef>
                <a:spcPct val="0"/>
              </a:spcBef>
              <a:spcAft>
                <a:spcPts val="350"/>
              </a:spcAft>
              <a:buClr>
                <a:schemeClr val="accent1"/>
              </a:buClr>
              <a:buFont typeface="Wingdings" charset="2"/>
              <a:buChar char="§"/>
            </a:pPr>
            <a:r>
              <a:rPr lang="en-GB" sz="1400" dirty="0">
                <a:solidFill>
                  <a:prstClr val="black"/>
                </a:solidFill>
              </a:rPr>
              <a:t>Focus on scheme provision where the members bear the cost </a:t>
            </a:r>
          </a:p>
        </p:txBody>
      </p:sp>
      <p:sp>
        <p:nvSpPr>
          <p:cNvPr id="21" name="TextBox 20"/>
          <p:cNvSpPr txBox="1"/>
          <p:nvPr/>
        </p:nvSpPr>
        <p:spPr>
          <a:xfrm>
            <a:off x="475543" y="4372457"/>
            <a:ext cx="6227999" cy="1270780"/>
          </a:xfrm>
          <a:prstGeom prst="rect">
            <a:avLst/>
          </a:prstGeom>
          <a:solidFill>
            <a:srgbClr val="C0C2C4"/>
          </a:solidFill>
        </p:spPr>
        <p:txBody>
          <a:bodyPr wrap="square" lIns="144000" tIns="140400" rIns="144000" bIns="144000" rtlCol="0">
            <a:spAutoFit/>
          </a:bodyPr>
          <a:lstStyle/>
          <a:p>
            <a:pPr lvl="0" fontAlgn="base">
              <a:spcBef>
                <a:spcPct val="0"/>
              </a:spcBef>
              <a:spcAft>
                <a:spcPts val="600"/>
              </a:spcAft>
            </a:pPr>
            <a:r>
              <a:rPr lang="en-GB" sz="1400" b="1" dirty="0" smtClean="0">
                <a:latin typeface="Arial" pitchFamily="34" charset="0"/>
              </a:rPr>
              <a:t>Communicating and reporting</a:t>
            </a:r>
            <a:endParaRPr lang="en-GB" sz="1400" b="1" dirty="0">
              <a:latin typeface="Arial" pitchFamily="34" charset="0"/>
            </a:endParaRPr>
          </a:p>
          <a:p>
            <a:pPr marL="230400" lvl="0" indent="-230400" fontAlgn="base">
              <a:spcBef>
                <a:spcPct val="0"/>
              </a:spcBef>
              <a:spcAft>
                <a:spcPts val="350"/>
              </a:spcAft>
              <a:buClr>
                <a:schemeClr val="accent1"/>
              </a:buClr>
              <a:buFont typeface="Wingdings" charset="2"/>
              <a:buChar char="§"/>
            </a:pPr>
            <a:r>
              <a:rPr lang="en-GB" sz="1400" dirty="0" smtClean="0">
                <a:solidFill>
                  <a:prstClr val="black"/>
                </a:solidFill>
              </a:rPr>
              <a:t>A focus on chair statements, SIPs and benefit statements</a:t>
            </a:r>
          </a:p>
          <a:p>
            <a:pPr marL="230400" lvl="0" indent="-230400" fontAlgn="base">
              <a:spcBef>
                <a:spcPct val="0"/>
              </a:spcBef>
              <a:spcAft>
                <a:spcPts val="350"/>
              </a:spcAft>
              <a:buClr>
                <a:schemeClr val="accent1"/>
              </a:buClr>
              <a:buFont typeface="Wingdings" charset="2"/>
              <a:buChar char="§"/>
            </a:pPr>
            <a:r>
              <a:rPr lang="en-GB" sz="1400" dirty="0" smtClean="0">
                <a:solidFill>
                  <a:prstClr val="black"/>
                </a:solidFill>
              </a:rPr>
              <a:t>Take </a:t>
            </a:r>
            <a:r>
              <a:rPr lang="en-GB" sz="1400" dirty="0">
                <a:solidFill>
                  <a:prstClr val="black"/>
                </a:solidFill>
              </a:rPr>
              <a:t>account of innovations in technology when deciding on format of communications</a:t>
            </a:r>
          </a:p>
        </p:txBody>
      </p:sp>
      <p:sp>
        <p:nvSpPr>
          <p:cNvPr id="2" name="Title 1"/>
          <p:cNvSpPr>
            <a:spLocks noGrp="1"/>
          </p:cNvSpPr>
          <p:nvPr>
            <p:ph type="title"/>
            <p:custDataLst>
              <p:tags r:id="rId2"/>
            </p:custDataLst>
          </p:nvPr>
        </p:nvSpPr>
        <p:spPr/>
        <p:txBody>
          <a:bodyPr>
            <a:normAutofit/>
          </a:bodyPr>
          <a:lstStyle/>
          <a:p>
            <a:r>
              <a:rPr lang="en-US" dirty="0"/>
              <a:t>The </a:t>
            </a:r>
            <a:r>
              <a:rPr lang="en-US" dirty="0" smtClean="0"/>
              <a:t>Guides – points of interest (</a:t>
            </a:r>
            <a:r>
              <a:rPr lang="en-US" dirty="0" err="1" smtClean="0"/>
              <a:t>cont</a:t>
            </a:r>
            <a:r>
              <a:rPr lang="en-US" dirty="0" smtClean="0"/>
              <a:t>)</a:t>
            </a:r>
            <a:endParaRPr lang="en-US" dirty="0"/>
          </a:p>
        </p:txBody>
      </p:sp>
      <p:sp>
        <p:nvSpPr>
          <p:cNvPr id="7" name="Path"/>
          <p:cNvSpPr/>
          <p:nvPr/>
        </p:nvSpPr>
        <p:spPr>
          <a:xfrm>
            <a:off x="449263" y="6569045"/>
            <a:ext cx="55704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lstStyle/>
          <a:p>
            <a:endParaRPr lang="en-GB" sz="700" dirty="0">
              <a:solidFill>
                <a:prstClr val="black"/>
              </a:solidFill>
            </a:endParaRPr>
          </a:p>
        </p:txBody>
      </p:sp>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19254" y="2929047"/>
            <a:ext cx="902033" cy="900000"/>
          </a:xfrm>
          <a:prstGeom prst="rect">
            <a:avLst/>
          </a:prstGeom>
        </p:spPr>
      </p:pic>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39830" y="4497153"/>
            <a:ext cx="900000" cy="897972"/>
          </a:xfrm>
          <a:prstGeom prst="rect">
            <a:avLst/>
          </a:prstGeom>
        </p:spPr>
      </p:pic>
      <p:sp>
        <p:nvSpPr>
          <p:cNvPr id="29" name="Isosceles Triangle 28"/>
          <p:cNvSpPr/>
          <p:nvPr/>
        </p:nvSpPr>
        <p:spPr>
          <a:xfrm rot="5400000">
            <a:off x="6425208" y="3054794"/>
            <a:ext cx="1270019" cy="719999"/>
          </a:xfrm>
          <a:prstGeom prst="triangle">
            <a:avLst>
              <a:gd name="adj" fmla="val 50987"/>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Isosceles Triangle 29"/>
          <p:cNvSpPr/>
          <p:nvPr/>
        </p:nvSpPr>
        <p:spPr>
          <a:xfrm rot="5400000">
            <a:off x="6427018" y="4649556"/>
            <a:ext cx="1266397" cy="719999"/>
          </a:xfrm>
          <a:prstGeom prst="triangle">
            <a:avLst>
              <a:gd name="adj" fmla="val 50987"/>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457199" y="1165380"/>
            <a:ext cx="6227999" cy="1492636"/>
          </a:xfrm>
          <a:prstGeom prst="rect">
            <a:avLst/>
          </a:prstGeom>
          <a:solidFill>
            <a:srgbClr val="F690E3"/>
          </a:solidFill>
        </p:spPr>
        <p:txBody>
          <a:bodyPr wrap="square" lIns="144000" tIns="140400" rIns="144000" bIns="144000" rtlCol="0">
            <a:spAutoFit/>
          </a:bodyPr>
          <a:lstStyle/>
          <a:p>
            <a:pPr lvl="0" fontAlgn="base">
              <a:spcBef>
                <a:spcPct val="0"/>
              </a:spcBef>
              <a:spcAft>
                <a:spcPts val="600"/>
              </a:spcAft>
            </a:pPr>
            <a:r>
              <a:rPr lang="en-GB" sz="1400" b="1" dirty="0" smtClean="0">
                <a:latin typeface="Arial" pitchFamily="34" charset="0"/>
              </a:rPr>
              <a:t>Investment governance</a:t>
            </a:r>
            <a:endParaRPr lang="en-GB" sz="1400" b="1" dirty="0">
              <a:latin typeface="Arial" pitchFamily="34" charset="0"/>
            </a:endParaRPr>
          </a:p>
          <a:p>
            <a:pPr marL="230400" lvl="0" indent="-230400" fontAlgn="base">
              <a:spcBef>
                <a:spcPct val="0"/>
              </a:spcBef>
              <a:spcAft>
                <a:spcPts val="350"/>
              </a:spcAft>
              <a:buClr>
                <a:schemeClr val="accent1"/>
              </a:buClr>
              <a:buFont typeface="Wingdings" charset="2"/>
              <a:buChar char="§"/>
            </a:pPr>
            <a:r>
              <a:rPr lang="en-GB" sz="1400" dirty="0" smtClean="0"/>
              <a:t>Engage with members about when and how they wish to take their DC benefits</a:t>
            </a:r>
          </a:p>
          <a:p>
            <a:pPr marL="230400" lvl="0" indent="-230400" fontAlgn="base">
              <a:spcBef>
                <a:spcPct val="0"/>
              </a:spcBef>
              <a:spcAft>
                <a:spcPts val="350"/>
              </a:spcAft>
              <a:buClr>
                <a:schemeClr val="accent1"/>
              </a:buClr>
              <a:buFont typeface="Wingdings" charset="2"/>
              <a:buChar char="§"/>
            </a:pPr>
            <a:r>
              <a:rPr lang="en-GB" sz="1400" dirty="0" smtClean="0"/>
              <a:t>Use this information as part of the considerations when determining investment options and strategies</a:t>
            </a:r>
            <a:endParaRPr lang="en-GB" sz="1400" dirty="0"/>
          </a:p>
        </p:txBody>
      </p:sp>
      <p:sp>
        <p:nvSpPr>
          <p:cNvPr id="17" name="Isosceles Triangle 16"/>
          <p:cNvSpPr/>
          <p:nvPr/>
        </p:nvSpPr>
        <p:spPr>
          <a:xfrm rot="5400000">
            <a:off x="6286984" y="1578612"/>
            <a:ext cx="1492636" cy="687438"/>
          </a:xfrm>
          <a:prstGeom prst="triangle">
            <a:avLst>
              <a:gd name="adj" fmla="val 50987"/>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94267" y="1363121"/>
            <a:ext cx="902033" cy="900000"/>
          </a:xfrm>
          <a:prstGeom prst="rect">
            <a:avLst/>
          </a:prstGeom>
        </p:spPr>
      </p:pic>
      <p:sp>
        <p:nvSpPr>
          <p:cNvPr id="15" name="Footer Placeholder 2"/>
          <p:cNvSpPr txBox="1">
            <a:spLocks/>
          </p:cNvSpPr>
          <p:nvPr/>
        </p:nvSpPr>
        <p:spPr>
          <a:xfrm>
            <a:off x="457199" y="6400800"/>
            <a:ext cx="5277853" cy="92333"/>
          </a:xfrm>
          <a:prstGeom prst="rect">
            <a:avLst/>
          </a:prstGeom>
        </p:spPr>
        <p:txBody>
          <a:bodyPr vert="horz" wrap="square" lIns="0" tIns="0" rIns="0" bIns="0" rtlCol="0" anchor="t" anchorCtr="0">
            <a:spAutoFit/>
          </a:bodyPr>
          <a:lstStyle>
            <a:defPPr>
              <a:defRPr lang="en-US"/>
            </a:defPPr>
            <a:lvl1pPr marL="0" algn="l" defTabSz="914400" rtl="0" eaLnBrk="1" latinLnBrk="0" hangingPunct="1">
              <a:defRPr sz="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sp>
        <p:nvSpPr>
          <p:cNvPr id="20" name="Slide Number Placeholder 3"/>
          <p:cNvSpPr txBox="1">
            <a:spLocks/>
          </p:cNvSpPr>
          <p:nvPr/>
        </p:nvSpPr>
        <p:spPr>
          <a:xfrm>
            <a:off x="8305800" y="6400800"/>
            <a:ext cx="381000" cy="138499"/>
          </a:xfrm>
          <a:prstGeom prst="rect">
            <a:avLst/>
          </a:prstGeom>
        </p:spPr>
        <p:txBody>
          <a:bodyPr vert="horz" wrap="square" lIns="0" tIns="0" rIns="0" bIns="0" rtlCol="0" anchor="t" anchorCtr="0">
            <a:spAutoFit/>
          </a:bodyPr>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11</a:t>
            </a:r>
            <a:endParaRPr lang="en-US" dirty="0">
              <a:solidFill>
                <a:prstClr val="black"/>
              </a:solidFill>
            </a:endParaRPr>
          </a:p>
        </p:txBody>
      </p:sp>
      <p:sp>
        <p:nvSpPr>
          <p:cNvPr id="22" name="SHAPE-20160705085648"/>
          <p:cNvSpPr>
            <a:spLocks noChangeArrowheads="1"/>
          </p:cNvSpPr>
          <p:nvPr>
            <p:custDataLst>
              <p:tags r:id="rId3"/>
            </p:custDataLst>
          </p:nvPr>
        </p:nvSpPr>
        <p:spPr bwMode="auto">
          <a:xfrm flipH="1" flipV="1">
            <a:off x="6700217" y="496198"/>
            <a:ext cx="2021955" cy="576649"/>
          </a:xfrm>
          <a:prstGeom prst="wedgeRectCallout">
            <a:avLst>
              <a:gd name="adj1" fmla="val 56875"/>
              <a:gd name="adj2" fmla="val -154732"/>
            </a:avLst>
          </a:prstGeom>
          <a:solidFill>
            <a:srgbClr val="D8DBD8"/>
          </a:solidFill>
          <a:ln w="9525">
            <a:solidFill>
              <a:schemeClr val="tx1"/>
            </a:solidFill>
            <a:miter lim="800000"/>
            <a:headEnd/>
            <a:tailEnd/>
          </a:ln>
        </p:spPr>
        <p:txBody>
          <a:bodyPr rot="10800000"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b="1" dirty="0" smtClean="0">
                <a:latin typeface="Arial" pitchFamily="34" charset="0"/>
              </a:rPr>
              <a:t>Achieving good member outcomes</a:t>
            </a:r>
            <a:endParaRPr kumimoji="0" lang="en-US" sz="1800" b="0" i="0" u="none" strike="noStrike" cap="none" normalizeH="0" baseline="0" dirty="0" smtClean="0">
              <a:ln>
                <a:noFill/>
              </a:ln>
              <a:solidFill>
                <a:schemeClr val="tx1"/>
              </a:solidFill>
              <a:effectLst/>
              <a:latin typeface="Arial" pitchFamily="34" charset="0"/>
            </a:endParaRPr>
          </a:p>
        </p:txBody>
      </p:sp>
      <p:sp>
        <p:nvSpPr>
          <p:cNvPr id="23" name="SHAPE-20160705085648"/>
          <p:cNvSpPr>
            <a:spLocks noChangeArrowheads="1"/>
          </p:cNvSpPr>
          <p:nvPr>
            <p:custDataLst>
              <p:tags r:id="rId4"/>
            </p:custDataLst>
          </p:nvPr>
        </p:nvSpPr>
        <p:spPr bwMode="auto">
          <a:xfrm flipH="1" flipV="1">
            <a:off x="6700217" y="2307759"/>
            <a:ext cx="2021955" cy="576649"/>
          </a:xfrm>
          <a:prstGeom prst="wedgeRectCallout">
            <a:avLst>
              <a:gd name="adj1" fmla="val 56875"/>
              <a:gd name="adj2" fmla="val -154732"/>
            </a:avLst>
          </a:prstGeom>
          <a:solidFill>
            <a:srgbClr val="D8DBD8"/>
          </a:solidFill>
          <a:ln w="9525">
            <a:solidFill>
              <a:schemeClr val="tx1"/>
            </a:solidFill>
            <a:miter lim="800000"/>
            <a:headEnd/>
            <a:tailEnd/>
          </a:ln>
        </p:spPr>
        <p:txBody>
          <a:bodyPr rot="10800000"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b="1" dirty="0" smtClean="0">
                <a:latin typeface="Arial" pitchFamily="34" charset="0"/>
              </a:rPr>
              <a:t>VFM warrants a whole guide to itself</a:t>
            </a:r>
            <a:endParaRPr kumimoji="0" lang="en-US" sz="1800" b="0" i="0" u="none" strike="noStrike" cap="none" normalizeH="0" baseline="0" dirty="0" smtClean="0">
              <a:ln>
                <a:noFill/>
              </a:ln>
              <a:solidFill>
                <a:schemeClr val="tx1"/>
              </a:solidFill>
              <a:effectLst/>
              <a:latin typeface="Arial" pitchFamily="34" charset="0"/>
            </a:endParaRPr>
          </a:p>
        </p:txBody>
      </p:sp>
      <p:sp>
        <p:nvSpPr>
          <p:cNvPr id="24" name="SHAPE-20160705085648"/>
          <p:cNvSpPr>
            <a:spLocks noChangeArrowheads="1"/>
          </p:cNvSpPr>
          <p:nvPr>
            <p:custDataLst>
              <p:tags r:id="rId5"/>
            </p:custDataLst>
          </p:nvPr>
        </p:nvSpPr>
        <p:spPr bwMode="auto">
          <a:xfrm flipH="1" flipV="1">
            <a:off x="6880968" y="5406121"/>
            <a:ext cx="2021955" cy="824556"/>
          </a:xfrm>
          <a:prstGeom prst="wedgeRectCallout">
            <a:avLst>
              <a:gd name="adj1" fmla="val 68970"/>
              <a:gd name="adj2" fmla="val 122232"/>
            </a:avLst>
          </a:prstGeom>
          <a:solidFill>
            <a:srgbClr val="D8DBD8"/>
          </a:solidFill>
          <a:ln w="9525">
            <a:solidFill>
              <a:schemeClr val="tx1"/>
            </a:solidFill>
            <a:miter lim="800000"/>
            <a:headEnd/>
            <a:tailEnd/>
          </a:ln>
        </p:spPr>
        <p:txBody>
          <a:bodyPr rot="10800000"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b="1" dirty="0" smtClean="0">
                <a:latin typeface="Arial" pitchFamily="34" charset="0"/>
              </a:rPr>
              <a:t>Understanding member views and communicating at the right time</a:t>
            </a:r>
            <a:endParaRPr kumimoji="0" lang="en-US" sz="1800" b="0" i="0" u="none" strike="noStrike" cap="none" normalizeH="0" baseline="0" dirty="0" smtClean="0">
              <a:ln>
                <a:noFill/>
              </a:ln>
              <a:solidFill>
                <a:schemeClr val="tx1"/>
              </a:solidFill>
              <a:effectLst/>
              <a:latin typeface="Arial" pitchFamily="34" charset="0"/>
            </a:endParaRPr>
          </a:p>
        </p:txBody>
      </p:sp>
    </p:spTree>
    <p:custDataLst>
      <p:tags r:id="rId1"/>
    </p:custDataLst>
    <p:extLst>
      <p:ext uri="{BB962C8B-B14F-4D97-AF65-F5344CB8AC3E}">
        <p14:creationId xmlns:p14="http://schemas.microsoft.com/office/powerpoint/2010/main" val="24703638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a:t>Willis Towers Watson </a:t>
            </a:r>
            <a:r>
              <a:rPr lang="en-GB" dirty="0" err="1"/>
              <a:t>GovernanceFit</a:t>
            </a:r>
            <a:r>
              <a:rPr lang="en-GB" dirty="0"/>
              <a:t> approach</a:t>
            </a:r>
            <a:br>
              <a:rPr lang="en-GB" dirty="0"/>
            </a:br>
            <a:endParaRPr lang="en-US" dirty="0"/>
          </a:p>
        </p:txBody>
      </p:sp>
      <p:sp>
        <p:nvSpPr>
          <p:cNvPr id="5" name="Slide Number Placeholder 4"/>
          <p:cNvSpPr>
            <a:spLocks noGrp="1"/>
          </p:cNvSpPr>
          <p:nvPr>
            <p:ph type="sldNum" sz="quarter" idx="12"/>
          </p:nvPr>
        </p:nvSpPr>
        <p:spPr/>
        <p:txBody>
          <a:bodyPr/>
          <a:lstStyle/>
          <a:p>
            <a:fld id="{F5805B66-6DA0-4966-9355-21FE56051901}" type="slidenum">
              <a:rPr lang="en-GB" smtClean="0"/>
              <a:t>18</a:t>
            </a:fld>
            <a:endParaRPr lang="en-GB"/>
          </a:p>
        </p:txBody>
      </p:sp>
      <p:sp>
        <p:nvSpPr>
          <p:cNvPr id="7" name="Text Placeholder 6"/>
          <p:cNvSpPr>
            <a:spLocks noGrp="1"/>
          </p:cNvSpPr>
          <p:nvPr>
            <p:ph type="body" sz="quarter" idx="13"/>
          </p:nvPr>
        </p:nvSpPr>
        <p:spPr/>
        <p:txBody>
          <a:bodyPr/>
          <a:lstStyle/>
          <a:p>
            <a:r>
              <a:rPr lang="en-US" dirty="0" smtClean="0"/>
              <a:t>Trustee Guide</a:t>
            </a:r>
            <a:endParaRPr lang="en-US" dirty="0"/>
          </a:p>
        </p:txBody>
      </p:sp>
      <p:pic>
        <p:nvPicPr>
          <p:cNvPr id="9" name="Picture 8"/>
          <p:cNvPicPr>
            <a:picLocks noChangeAspect="1"/>
          </p:cNvPicPr>
          <p:nvPr/>
        </p:nvPicPr>
        <p:blipFill>
          <a:blip r:embed="rId3"/>
          <a:stretch>
            <a:fillRect/>
          </a:stretch>
        </p:blipFill>
        <p:spPr>
          <a:xfrm>
            <a:off x="4996232" y="2764118"/>
            <a:ext cx="3698301" cy="2776970"/>
          </a:xfrm>
          <a:prstGeom prst="rect">
            <a:avLst/>
          </a:prstGeom>
          <a:ln w="6350" cmpd="sng">
            <a:solidFill>
              <a:schemeClr val="accent6">
                <a:lumMod val="40000"/>
                <a:lumOff val="60000"/>
              </a:schemeClr>
            </a:solidFill>
          </a:ln>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4"/>
          <a:stretch>
            <a:fillRect/>
          </a:stretch>
        </p:blipFill>
        <p:spPr>
          <a:xfrm>
            <a:off x="2743185" y="2155299"/>
            <a:ext cx="3750207" cy="2841852"/>
          </a:xfrm>
          <a:prstGeom prst="rect">
            <a:avLst/>
          </a:prstGeom>
          <a:ln w="6350" cmpd="sng">
            <a:solidFill>
              <a:schemeClr val="accent6">
                <a:lumMod val="40000"/>
                <a:lumOff val="60000"/>
              </a:schemeClr>
            </a:solidFill>
          </a:ln>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5"/>
          <a:stretch>
            <a:fillRect/>
          </a:stretch>
        </p:blipFill>
        <p:spPr>
          <a:xfrm>
            <a:off x="452566" y="1529659"/>
            <a:ext cx="3750207" cy="2820225"/>
          </a:xfrm>
          <a:prstGeom prst="rect">
            <a:avLst/>
          </a:prstGeom>
          <a:ln w="6350" cmpd="sng">
            <a:solidFill>
              <a:schemeClr val="accent6">
                <a:lumMod val="40000"/>
                <a:lumOff val="60000"/>
              </a:schemeClr>
            </a:solidFill>
          </a:ln>
          <a:effectLst>
            <a:outerShdw blurRad="50800" dist="38100" dir="2700000" algn="tl" rotWithShape="0">
              <a:prstClr val="black">
                <a:alpha val="40000"/>
              </a:prstClr>
            </a:outerShdw>
          </a:effectLst>
        </p:spPr>
      </p:pic>
      <p:sp>
        <p:nvSpPr>
          <p:cNvPr id="12" name="Rectangle 11"/>
          <p:cNvSpPr/>
          <p:nvPr/>
        </p:nvSpPr>
        <p:spPr>
          <a:xfrm>
            <a:off x="463568" y="5789657"/>
            <a:ext cx="8228876" cy="360000"/>
          </a:xfrm>
          <a:prstGeom prst="rect">
            <a:avLst/>
          </a:prstGeom>
          <a:solidFill>
            <a:schemeClr val="accent6"/>
          </a:solidFill>
        </p:spPr>
        <p:txBody>
          <a:bodyPr wrap="square">
            <a:spAutoFit/>
          </a:bodyPr>
          <a:lstStyle/>
          <a:p>
            <a:pPr marL="228600" lvl="2" algn="ctr">
              <a:spcAft>
                <a:spcPts val="350"/>
              </a:spcAft>
              <a:buClr>
                <a:srgbClr val="702082"/>
              </a:buClr>
              <a:defRPr/>
            </a:pPr>
            <a:r>
              <a:rPr lang="en-GB" sz="1400" dirty="0">
                <a:solidFill>
                  <a:prstClr val="white"/>
                </a:solidFill>
              </a:rPr>
              <a:t>A more logical and structured approach than the basic Code and How To </a:t>
            </a:r>
            <a:r>
              <a:rPr lang="en-GB" sz="1400" dirty="0" smtClean="0">
                <a:solidFill>
                  <a:prstClr val="white"/>
                </a:solidFill>
              </a:rPr>
              <a:t>Guides</a:t>
            </a:r>
            <a:endParaRPr lang="en-GB" sz="1400" dirty="0">
              <a:solidFill>
                <a:prstClr val="white"/>
              </a:solidFill>
            </a:endParaRPr>
          </a:p>
        </p:txBody>
      </p:sp>
      <p:sp>
        <p:nvSpPr>
          <p:cNvPr id="15" name="Footer Placeholder 2"/>
          <p:cNvSpPr>
            <a:spLocks noGrp="1"/>
          </p:cNvSpPr>
          <p:nvPr>
            <p:ph type="ftr" sz="quarter" idx="11"/>
          </p:nvPr>
        </p:nvSpPr>
        <p:spPr>
          <a:xfrm>
            <a:off x="457199" y="6400800"/>
            <a:ext cx="5277853" cy="92333"/>
          </a:xfrm>
        </p:spPr>
        <p:txBody>
          <a:bodyPr/>
          <a:lstStyle/>
          <a:p>
            <a:r>
              <a:rPr lang="en-GB" dirty="0" smtClean="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42338567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a:t>Willis Towers Watson </a:t>
            </a:r>
            <a:r>
              <a:rPr lang="en-GB" dirty="0" err="1"/>
              <a:t>GovernanceFit</a:t>
            </a:r>
            <a:r>
              <a:rPr lang="en-GB" dirty="0"/>
              <a:t> approach</a:t>
            </a:r>
            <a:br>
              <a:rPr lang="en-GB" dirty="0"/>
            </a:br>
            <a:endParaRPr lang="en-US" dirty="0"/>
          </a:p>
        </p:txBody>
      </p:sp>
      <p:sp>
        <p:nvSpPr>
          <p:cNvPr id="5" name="Slide Number Placeholder 4"/>
          <p:cNvSpPr>
            <a:spLocks noGrp="1"/>
          </p:cNvSpPr>
          <p:nvPr>
            <p:ph type="sldNum" sz="quarter" idx="12"/>
          </p:nvPr>
        </p:nvSpPr>
        <p:spPr/>
        <p:txBody>
          <a:bodyPr/>
          <a:lstStyle/>
          <a:p>
            <a:fld id="{F5805B66-6DA0-4966-9355-21FE56051901}" type="slidenum">
              <a:rPr lang="en-GB" smtClean="0"/>
              <a:t>19</a:t>
            </a:fld>
            <a:endParaRPr lang="en-GB"/>
          </a:p>
        </p:txBody>
      </p:sp>
      <p:sp>
        <p:nvSpPr>
          <p:cNvPr id="7" name="Text Placeholder 6"/>
          <p:cNvSpPr>
            <a:spLocks noGrp="1"/>
          </p:cNvSpPr>
          <p:nvPr>
            <p:ph type="body" sz="quarter" idx="13"/>
          </p:nvPr>
        </p:nvSpPr>
        <p:spPr/>
        <p:txBody>
          <a:bodyPr/>
          <a:lstStyle/>
          <a:p>
            <a:r>
              <a:rPr lang="en-US" dirty="0" smtClean="0"/>
              <a:t>Record of activities</a:t>
            </a:r>
            <a:endParaRPr lang="en-US" dirty="0"/>
          </a:p>
        </p:txBody>
      </p:sp>
      <p:sp>
        <p:nvSpPr>
          <p:cNvPr id="12" name="Rectangle 11"/>
          <p:cNvSpPr/>
          <p:nvPr/>
        </p:nvSpPr>
        <p:spPr>
          <a:xfrm>
            <a:off x="463568" y="5789657"/>
            <a:ext cx="8228876" cy="360000"/>
          </a:xfrm>
          <a:prstGeom prst="rect">
            <a:avLst/>
          </a:prstGeom>
          <a:solidFill>
            <a:schemeClr val="accent6"/>
          </a:solidFill>
        </p:spPr>
        <p:txBody>
          <a:bodyPr wrap="square">
            <a:spAutoFit/>
          </a:bodyPr>
          <a:lstStyle/>
          <a:p>
            <a:pPr marL="228600" lvl="2" algn="ctr">
              <a:spcAft>
                <a:spcPts val="350"/>
              </a:spcAft>
              <a:buClr>
                <a:srgbClr val="702082"/>
              </a:buClr>
              <a:defRPr/>
            </a:pPr>
            <a:r>
              <a:rPr lang="en-GB" sz="1400" dirty="0">
                <a:solidFill>
                  <a:prstClr val="white"/>
                </a:solidFill>
              </a:rPr>
              <a:t>A comprehensive and fully documented record of </a:t>
            </a:r>
            <a:r>
              <a:rPr lang="en-GB" sz="1400" dirty="0" smtClean="0">
                <a:solidFill>
                  <a:prstClr val="white"/>
                </a:solidFill>
              </a:rPr>
              <a:t>compliance</a:t>
            </a:r>
            <a:endParaRPr lang="en-GB" sz="1400" dirty="0">
              <a:solidFill>
                <a:prstClr val="white"/>
              </a:solidFill>
            </a:endParaRPr>
          </a:p>
        </p:txBody>
      </p:sp>
      <p:sp>
        <p:nvSpPr>
          <p:cNvPr id="15" name="Footer Placeholder 2"/>
          <p:cNvSpPr>
            <a:spLocks noGrp="1"/>
          </p:cNvSpPr>
          <p:nvPr>
            <p:ph type="ftr" sz="quarter" idx="11"/>
          </p:nvPr>
        </p:nvSpPr>
        <p:spPr>
          <a:xfrm>
            <a:off x="457199" y="6400800"/>
            <a:ext cx="5277853" cy="92333"/>
          </a:xfrm>
        </p:spPr>
        <p:txBody>
          <a:bodyPr/>
          <a:lstStyle/>
          <a:p>
            <a:r>
              <a:rPr lang="en-GB" dirty="0" smtClean="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pic>
        <p:nvPicPr>
          <p:cNvPr id="13" name="Picture 12"/>
          <p:cNvPicPr>
            <a:picLocks noChangeAspect="1"/>
          </p:cNvPicPr>
          <p:nvPr/>
        </p:nvPicPr>
        <p:blipFill>
          <a:blip r:embed="rId3"/>
          <a:stretch>
            <a:fillRect/>
          </a:stretch>
        </p:blipFill>
        <p:spPr>
          <a:xfrm>
            <a:off x="477984" y="1257946"/>
            <a:ext cx="6441057" cy="4383497"/>
          </a:xfrm>
          <a:prstGeom prst="rect">
            <a:avLst/>
          </a:prstGeom>
          <a:ln w="6350" cmpd="sng">
            <a:solidFill>
              <a:srgbClr val="C0C2C4"/>
            </a:solidFill>
          </a:ln>
          <a:effectLst>
            <a:outerShdw blurRad="50800" dist="38100" dir="2700000" algn="tl" rotWithShape="0">
              <a:prstClr val="black">
                <a:alpha val="40000"/>
              </a:prstClr>
            </a:outerShdw>
          </a:effectLst>
        </p:spPr>
      </p:pic>
      <p:sp>
        <p:nvSpPr>
          <p:cNvPr id="14" name="Rectangle 13"/>
          <p:cNvSpPr/>
          <p:nvPr/>
        </p:nvSpPr>
        <p:spPr>
          <a:xfrm>
            <a:off x="615950" y="1803400"/>
            <a:ext cx="4083050" cy="800100"/>
          </a:xfrm>
          <a:prstGeom prst="rect">
            <a:avLst/>
          </a:prstGeom>
          <a:noFill/>
          <a:ln w="19050" cmpd="sng">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615950" y="2901950"/>
            <a:ext cx="6324600" cy="1797050"/>
          </a:xfrm>
          <a:prstGeom prst="rect">
            <a:avLst/>
          </a:prstGeom>
          <a:noFill/>
          <a:ln w="19050" cmpd="sng">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615950" y="5105400"/>
            <a:ext cx="6311900" cy="571499"/>
          </a:xfrm>
          <a:prstGeom prst="rect">
            <a:avLst/>
          </a:prstGeom>
          <a:noFill/>
          <a:ln w="19050" cmpd="sng">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Arrow Connector 20"/>
          <p:cNvCxnSpPr>
            <a:stCxn id="14" idx="3"/>
          </p:cNvCxnSpPr>
          <p:nvPr/>
        </p:nvCxnSpPr>
        <p:spPr>
          <a:xfrm>
            <a:off x="4699000" y="2203450"/>
            <a:ext cx="2711450" cy="6350"/>
          </a:xfrm>
          <a:prstGeom prst="straightConnector1">
            <a:avLst/>
          </a:prstGeom>
          <a:ln w="19050" cmpd="sng">
            <a:solidFill>
              <a:srgbClr val="00C389"/>
            </a:solidFill>
            <a:prstDash val="dash"/>
            <a:headEnd type="oval"/>
            <a:tailEnd type="oval" w="med"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251700" y="1892300"/>
            <a:ext cx="1440000" cy="600164"/>
          </a:xfrm>
          <a:prstGeom prst="rect">
            <a:avLst/>
          </a:prstGeom>
          <a:solidFill>
            <a:schemeClr val="accent5">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100" dirty="0" smtClean="0">
                <a:solidFill>
                  <a:schemeClr val="tx1"/>
                </a:solidFill>
              </a:rPr>
              <a:t>Are all Legal requirements met for this area?</a:t>
            </a:r>
            <a:endParaRPr lang="en-GB" sz="1100" dirty="0">
              <a:solidFill>
                <a:schemeClr val="tx1"/>
              </a:solidFill>
            </a:endParaRPr>
          </a:p>
        </p:txBody>
      </p:sp>
      <p:cxnSp>
        <p:nvCxnSpPr>
          <p:cNvPr id="29" name="Straight Arrow Connector 28"/>
          <p:cNvCxnSpPr/>
          <p:nvPr/>
        </p:nvCxnSpPr>
        <p:spPr>
          <a:xfrm flipV="1">
            <a:off x="6940550" y="3834221"/>
            <a:ext cx="375865" cy="1180"/>
          </a:xfrm>
          <a:prstGeom prst="straightConnector1">
            <a:avLst/>
          </a:prstGeom>
          <a:ln w="19050" cmpd="sng">
            <a:solidFill>
              <a:schemeClr val="accent3"/>
            </a:solidFill>
            <a:prstDash val="dash"/>
            <a:headEnd type="oval"/>
            <a:tailEnd type="oval" w="med"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6934954" y="5408503"/>
            <a:ext cx="375865" cy="1180"/>
          </a:xfrm>
          <a:prstGeom prst="straightConnector1">
            <a:avLst/>
          </a:prstGeom>
          <a:ln w="19050" cmpd="sng">
            <a:solidFill>
              <a:schemeClr val="accent4"/>
            </a:solidFill>
            <a:prstDash val="dash"/>
            <a:headEnd type="oval"/>
            <a:tailEnd type="oval" w="med"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256328" y="2948141"/>
            <a:ext cx="1430471" cy="1785104"/>
          </a:xfrm>
          <a:prstGeom prst="rect">
            <a:avLst/>
          </a:prstGeom>
          <a:solidFill>
            <a:schemeClr val="accent3">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100" dirty="0" smtClean="0">
                <a:solidFill>
                  <a:srgbClr val="000000"/>
                </a:solidFill>
              </a:rPr>
              <a:t>Each TPR expectation requires evidence of activity. The number of expectations met determines the proportion of this area of the wheel chart that is filled in. </a:t>
            </a:r>
            <a:endParaRPr lang="en-GB" sz="1100" dirty="0">
              <a:solidFill>
                <a:srgbClr val="000000"/>
              </a:solidFill>
            </a:endParaRPr>
          </a:p>
        </p:txBody>
      </p:sp>
      <p:sp>
        <p:nvSpPr>
          <p:cNvPr id="20" name="TextBox 19"/>
          <p:cNvSpPr txBox="1"/>
          <p:nvPr/>
        </p:nvSpPr>
        <p:spPr>
          <a:xfrm>
            <a:off x="7251699" y="5092152"/>
            <a:ext cx="1435101" cy="600164"/>
          </a:xfrm>
          <a:prstGeom prst="rect">
            <a:avLst/>
          </a:prstGeom>
          <a:solidFill>
            <a:schemeClr val="accent4">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100" dirty="0" smtClean="0">
                <a:solidFill>
                  <a:srgbClr val="000000"/>
                </a:solidFill>
              </a:rPr>
              <a:t>Can record scheme specific activity within this box. </a:t>
            </a:r>
            <a:endParaRPr lang="en-GB" sz="1100" dirty="0">
              <a:solidFill>
                <a:srgbClr val="000000"/>
              </a:solidFill>
            </a:endParaRPr>
          </a:p>
        </p:txBody>
      </p:sp>
    </p:spTree>
    <p:extLst>
      <p:ext uri="{BB962C8B-B14F-4D97-AF65-F5344CB8AC3E}">
        <p14:creationId xmlns:p14="http://schemas.microsoft.com/office/powerpoint/2010/main" val="2498201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th"/>
          <p:cNvSpPr/>
          <p:nvPr/>
        </p:nvSpPr>
        <p:spPr>
          <a:xfrm>
            <a:off x="827584" y="6381328"/>
            <a:ext cx="3809799" cy="467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600" dirty="0">
              <a:solidFill>
                <a:srgbClr val="000000"/>
              </a:solidFill>
            </a:endParaRPr>
          </a:p>
        </p:txBody>
      </p:sp>
      <p:sp>
        <p:nvSpPr>
          <p:cNvPr id="7" name="Title 5"/>
          <p:cNvSpPr>
            <a:spLocks noGrp="1"/>
          </p:cNvSpPr>
          <p:nvPr>
            <p:ph type="title"/>
            <p:custDataLst>
              <p:tags r:id="rId2"/>
            </p:custDataLst>
          </p:nvPr>
        </p:nvSpPr>
        <p:spPr/>
        <p:txBody>
          <a:bodyPr/>
          <a:lstStyle/>
          <a:p>
            <a:r>
              <a:rPr lang="en-GB" smtClean="0"/>
              <a:t>Limitations of reliance</a:t>
            </a:r>
            <a:endParaRPr lang="en-GB" dirty="0"/>
          </a:p>
        </p:txBody>
      </p:sp>
      <p:sp>
        <p:nvSpPr>
          <p:cNvPr id="2" name="Slide Number Placeholder 1"/>
          <p:cNvSpPr>
            <a:spLocks noGrp="1"/>
          </p:cNvSpPr>
          <p:nvPr>
            <p:ph type="sldNum" sz="quarter" idx="12"/>
          </p:nvPr>
        </p:nvSpPr>
        <p:spPr/>
        <p:txBody>
          <a:bodyPr/>
          <a:lstStyle/>
          <a:p>
            <a:pPr>
              <a:defRPr/>
            </a:pPr>
            <a:fld id="{6973237B-0227-428C-9E40-7544F926DC1C}" type="slidenum">
              <a:rPr lang="en-US" smtClean="0">
                <a:solidFill>
                  <a:srgbClr val="000000"/>
                </a:solidFill>
              </a:rPr>
              <a:pPr>
                <a:defRPr/>
              </a:pPr>
              <a:t>2</a:t>
            </a:fld>
            <a:endParaRPr lang="en-US" dirty="0">
              <a:solidFill>
                <a:srgbClr val="000000"/>
              </a:solidFill>
            </a:endParaRPr>
          </a:p>
        </p:txBody>
      </p:sp>
      <p:sp>
        <p:nvSpPr>
          <p:cNvPr id="10" name="Text Box 3"/>
          <p:cNvSpPr txBox="1">
            <a:spLocks noChangeArrowheads="1"/>
          </p:cNvSpPr>
          <p:nvPr/>
        </p:nvSpPr>
        <p:spPr bwMode="auto">
          <a:xfrm>
            <a:off x="457199" y="1016000"/>
            <a:ext cx="8375650" cy="4511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lvl1pPr marL="360363" indent="-360363" algn="l" rtl="0" fontAlgn="base">
              <a:spcBef>
                <a:spcPct val="20000"/>
              </a:spcBef>
              <a:spcAft>
                <a:spcPts val="600"/>
              </a:spcAft>
              <a:buClr>
                <a:srgbClr val="E65032"/>
              </a:buClr>
              <a:buSzPct val="60000"/>
              <a:buFont typeface="Wingdings" pitchFamily="2" charset="2"/>
              <a:buChar char="l"/>
              <a:defRPr sz="2000">
                <a:solidFill>
                  <a:schemeClr val="tx1"/>
                </a:solidFill>
                <a:latin typeface="+mn-lt"/>
                <a:ea typeface="+mn-ea"/>
                <a:cs typeface="+mn-cs"/>
              </a:defRPr>
            </a:lvl1pPr>
            <a:lvl2pPr marL="893763" indent="-342900" algn="l" rtl="0" fontAlgn="base">
              <a:spcBef>
                <a:spcPct val="10000"/>
              </a:spcBef>
              <a:spcAft>
                <a:spcPts val="600"/>
              </a:spcAft>
              <a:buClr>
                <a:srgbClr val="989898"/>
              </a:buClr>
              <a:buSzPct val="60000"/>
              <a:buFont typeface="Wingdings" pitchFamily="2" charset="2"/>
              <a:buChar char="l"/>
              <a:defRPr>
                <a:solidFill>
                  <a:schemeClr val="tx1"/>
                </a:solidFill>
                <a:latin typeface="+mn-lt"/>
                <a:cs typeface="+mn-cs"/>
              </a:defRPr>
            </a:lvl2pPr>
            <a:lvl3pPr marL="1900238" indent="-827088" algn="l" rtl="0" fontAlgn="base">
              <a:spcBef>
                <a:spcPct val="10000"/>
              </a:spcBef>
              <a:spcAft>
                <a:spcPts val="600"/>
              </a:spcAft>
              <a:buClr>
                <a:schemeClr val="accent1"/>
              </a:buClr>
              <a:buSzPct val="90000"/>
              <a:buFont typeface="Arial" charset="0"/>
              <a:buChar char="—"/>
              <a:defRPr sz="1600">
                <a:solidFill>
                  <a:schemeClr val="tx1"/>
                </a:solidFill>
                <a:latin typeface="+mn-lt"/>
                <a:cs typeface="+mn-cs"/>
              </a:defRPr>
            </a:lvl3pPr>
            <a:lvl4pPr marL="2679700" indent="-600075" algn="l" rtl="0" fontAlgn="base">
              <a:spcBef>
                <a:spcPct val="20000"/>
              </a:spcBef>
              <a:spcAft>
                <a:spcPct val="0"/>
              </a:spcAft>
              <a:buClr>
                <a:schemeClr val="bg2"/>
              </a:buClr>
              <a:buChar char="–"/>
              <a:defRPr sz="1600">
                <a:solidFill>
                  <a:schemeClr val="tx1"/>
                </a:solidFill>
                <a:latin typeface="+mn-lt"/>
                <a:cs typeface="+mn-cs"/>
              </a:defRPr>
            </a:lvl4pPr>
            <a:lvl5pPr marL="3527425" indent="-668338" algn="l" rtl="0" fontAlgn="base">
              <a:spcBef>
                <a:spcPct val="20000"/>
              </a:spcBef>
              <a:spcAft>
                <a:spcPct val="0"/>
              </a:spcAft>
              <a:defRPr sz="2000">
                <a:solidFill>
                  <a:schemeClr val="tx1"/>
                </a:solidFill>
                <a:latin typeface="+mn-lt"/>
                <a:cs typeface="+mn-cs"/>
              </a:defRPr>
            </a:lvl5pPr>
            <a:lvl6pPr marL="3984625" indent="-668338" algn="l" rtl="0" fontAlgn="base">
              <a:spcBef>
                <a:spcPct val="20000"/>
              </a:spcBef>
              <a:spcAft>
                <a:spcPct val="0"/>
              </a:spcAft>
              <a:defRPr sz="2000">
                <a:solidFill>
                  <a:schemeClr val="tx1"/>
                </a:solidFill>
                <a:latin typeface="+mn-lt"/>
                <a:cs typeface="+mn-cs"/>
              </a:defRPr>
            </a:lvl6pPr>
            <a:lvl7pPr marL="4441825" indent="-668338" algn="l" rtl="0" fontAlgn="base">
              <a:spcBef>
                <a:spcPct val="20000"/>
              </a:spcBef>
              <a:spcAft>
                <a:spcPct val="0"/>
              </a:spcAft>
              <a:defRPr sz="2000">
                <a:solidFill>
                  <a:schemeClr val="tx1"/>
                </a:solidFill>
                <a:latin typeface="+mn-lt"/>
                <a:cs typeface="+mn-cs"/>
              </a:defRPr>
            </a:lvl7pPr>
            <a:lvl8pPr marL="4899025" indent="-668338" algn="l" rtl="0" fontAlgn="base">
              <a:spcBef>
                <a:spcPct val="20000"/>
              </a:spcBef>
              <a:spcAft>
                <a:spcPct val="0"/>
              </a:spcAft>
              <a:defRPr sz="2000">
                <a:solidFill>
                  <a:schemeClr val="tx1"/>
                </a:solidFill>
                <a:latin typeface="+mn-lt"/>
                <a:cs typeface="+mn-cs"/>
              </a:defRPr>
            </a:lvl8pPr>
            <a:lvl9pPr marL="5356225" indent="-668338" algn="l" rtl="0" fontAlgn="base">
              <a:spcBef>
                <a:spcPct val="20000"/>
              </a:spcBef>
              <a:spcAft>
                <a:spcPct val="0"/>
              </a:spcAft>
              <a:defRPr sz="2000">
                <a:solidFill>
                  <a:schemeClr val="tx1"/>
                </a:solidFill>
                <a:latin typeface="+mn-lt"/>
                <a:cs typeface="+mn-cs"/>
              </a:defRPr>
            </a:lvl9pPr>
          </a:lstStyle>
          <a:p>
            <a:pPr marL="230400" indent="-230400">
              <a:spcBef>
                <a:spcPts val="0"/>
              </a:spcBef>
              <a:spcAft>
                <a:spcPts val="350"/>
              </a:spcAft>
              <a:buClr>
                <a:schemeClr val="accent1"/>
              </a:buClr>
              <a:buSzPct val="100000"/>
              <a:buFont typeface="Wingdings" panose="05000000000000000000" pitchFamily="2" charset="2"/>
              <a:buChar char="§"/>
            </a:pPr>
            <a:r>
              <a:rPr lang="en-GB" sz="1400" dirty="0" smtClean="0">
                <a:solidFill>
                  <a:srgbClr val="000000"/>
                </a:solidFill>
              </a:rPr>
              <a:t>Towers </a:t>
            </a:r>
            <a:r>
              <a:rPr lang="en-GB" sz="1400" dirty="0">
                <a:solidFill>
                  <a:srgbClr val="000000"/>
                </a:solidFill>
              </a:rPr>
              <a:t>Watson </a:t>
            </a:r>
            <a:r>
              <a:rPr lang="en-GB" sz="1400" dirty="0" smtClean="0">
                <a:solidFill>
                  <a:srgbClr val="000000"/>
                </a:solidFill>
              </a:rPr>
              <a:t>Limited (Willis Towers Watson) (‘we</a:t>
            </a:r>
            <a:r>
              <a:rPr lang="en-GB" sz="1400" dirty="0">
                <a:solidFill>
                  <a:srgbClr val="000000"/>
                </a:solidFill>
              </a:rPr>
              <a:t>/our/</a:t>
            </a:r>
            <a:r>
              <a:rPr lang="en-GB" sz="1400" dirty="0" smtClean="0">
                <a:solidFill>
                  <a:srgbClr val="000000"/>
                </a:solidFill>
              </a:rPr>
              <a:t>us’) has </a:t>
            </a:r>
            <a:r>
              <a:rPr lang="en-GB" sz="1400" dirty="0">
                <a:solidFill>
                  <a:srgbClr val="000000"/>
                </a:solidFill>
              </a:rPr>
              <a:t>prepared </a:t>
            </a:r>
            <a:r>
              <a:rPr lang="en-GB" sz="1400" dirty="0" smtClean="0">
                <a:solidFill>
                  <a:srgbClr val="000000"/>
                </a:solidFill>
              </a:rPr>
              <a:t>these slides </a:t>
            </a:r>
            <a:r>
              <a:rPr lang="en-GB" sz="1400" dirty="0">
                <a:solidFill>
                  <a:srgbClr val="000000"/>
                </a:solidFill>
              </a:rPr>
              <a:t>for </a:t>
            </a:r>
            <a:r>
              <a:rPr lang="en-GB" sz="1400" dirty="0" smtClean="0">
                <a:solidFill>
                  <a:srgbClr val="000000"/>
                </a:solidFill>
              </a:rPr>
              <a:t>the Association of Member Nominated Trustees (‘the Association’) in respect of the new DC Code of Practice 13.</a:t>
            </a:r>
            <a:endParaRPr lang="en-GB" sz="1400" dirty="0">
              <a:solidFill>
                <a:srgbClr val="000000"/>
              </a:solidFill>
            </a:endParaRPr>
          </a:p>
          <a:p>
            <a:pPr marL="230400" indent="-230400">
              <a:spcBef>
                <a:spcPts val="0"/>
              </a:spcBef>
              <a:spcAft>
                <a:spcPts val="350"/>
              </a:spcAft>
              <a:buClr>
                <a:schemeClr val="accent1"/>
              </a:buClr>
              <a:buSzPct val="100000"/>
              <a:buFont typeface="Wingdings" panose="05000000000000000000" pitchFamily="2" charset="2"/>
              <a:buChar char="§"/>
            </a:pPr>
            <a:r>
              <a:rPr lang="en-GB" sz="1400" dirty="0">
                <a:solidFill>
                  <a:srgbClr val="000000"/>
                </a:solidFill>
              </a:rPr>
              <a:t>In preparing </a:t>
            </a:r>
            <a:r>
              <a:rPr lang="en-GB" sz="1400" dirty="0" smtClean="0">
                <a:solidFill>
                  <a:srgbClr val="000000"/>
                </a:solidFill>
              </a:rPr>
              <a:t>these slides </a:t>
            </a:r>
            <a:r>
              <a:rPr lang="en-GB" sz="1400" dirty="0">
                <a:solidFill>
                  <a:srgbClr val="000000"/>
                </a:solidFill>
              </a:rPr>
              <a:t>we have relied upon data supplied to us by third </a:t>
            </a:r>
            <a:r>
              <a:rPr lang="en-GB" sz="1400" dirty="0" smtClean="0">
                <a:solidFill>
                  <a:srgbClr val="000000"/>
                </a:solidFill>
              </a:rPr>
              <a:t>parties.  While </a:t>
            </a:r>
            <a:r>
              <a:rPr lang="en-GB" sz="1400" dirty="0">
                <a:solidFill>
                  <a:srgbClr val="000000"/>
                </a:solidFill>
              </a:rPr>
              <a:t>reasonable care has been taken to gauge the reliability of this data, </a:t>
            </a:r>
            <a:r>
              <a:rPr lang="en-GB" sz="1400" dirty="0" smtClean="0">
                <a:solidFill>
                  <a:srgbClr val="000000"/>
                </a:solidFill>
              </a:rPr>
              <a:t>these slides </a:t>
            </a:r>
            <a:r>
              <a:rPr lang="en-GB" sz="1400" dirty="0">
                <a:solidFill>
                  <a:srgbClr val="000000"/>
                </a:solidFill>
              </a:rPr>
              <a:t>therefore </a:t>
            </a:r>
            <a:r>
              <a:rPr lang="en-GB" sz="1400" dirty="0" smtClean="0">
                <a:solidFill>
                  <a:srgbClr val="000000"/>
                </a:solidFill>
              </a:rPr>
              <a:t>carry </a:t>
            </a:r>
            <a:r>
              <a:rPr lang="en-GB" sz="1400" dirty="0">
                <a:solidFill>
                  <a:srgbClr val="000000"/>
                </a:solidFill>
              </a:rPr>
              <a:t>no guarantee of accuracy or completeness and </a:t>
            </a:r>
            <a:r>
              <a:rPr lang="en-GB" sz="1400" dirty="0" smtClean="0">
                <a:solidFill>
                  <a:srgbClr val="000000"/>
                </a:solidFill>
              </a:rPr>
              <a:t>we cannot </a:t>
            </a:r>
            <a:r>
              <a:rPr lang="en-GB" sz="1400" dirty="0">
                <a:solidFill>
                  <a:srgbClr val="000000"/>
                </a:solidFill>
              </a:rPr>
              <a:t>be held accountable for the misrepresentation of data by third parties involved. </a:t>
            </a:r>
          </a:p>
          <a:p>
            <a:pPr marL="230400" indent="-230400">
              <a:spcBef>
                <a:spcPts val="0"/>
              </a:spcBef>
              <a:spcAft>
                <a:spcPts val="350"/>
              </a:spcAft>
              <a:buClr>
                <a:schemeClr val="accent1"/>
              </a:buClr>
              <a:buSzPct val="100000"/>
              <a:buFont typeface="Wingdings" panose="05000000000000000000" pitchFamily="2" charset="2"/>
              <a:buChar char="§"/>
            </a:pPr>
            <a:r>
              <a:rPr lang="en-GB" sz="1400" dirty="0" smtClean="0">
                <a:solidFill>
                  <a:srgbClr val="000000"/>
                </a:solidFill>
              </a:rPr>
              <a:t>These slides are </a:t>
            </a:r>
            <a:r>
              <a:rPr lang="en-GB" sz="1400" dirty="0">
                <a:solidFill>
                  <a:srgbClr val="000000"/>
                </a:solidFill>
              </a:rPr>
              <a:t>provided </a:t>
            </a:r>
            <a:r>
              <a:rPr lang="en-GB" sz="1400" dirty="0" smtClean="0">
                <a:solidFill>
                  <a:srgbClr val="000000"/>
                </a:solidFill>
              </a:rPr>
              <a:t>for the Association solely </a:t>
            </a:r>
            <a:r>
              <a:rPr lang="en-GB" sz="1400" dirty="0">
                <a:solidFill>
                  <a:srgbClr val="000000"/>
                </a:solidFill>
              </a:rPr>
              <a:t>for </a:t>
            </a:r>
            <a:r>
              <a:rPr lang="en-GB" sz="1400" dirty="0" smtClean="0">
                <a:solidFill>
                  <a:srgbClr val="000000"/>
                </a:solidFill>
              </a:rPr>
              <a:t>its </a:t>
            </a:r>
            <a:r>
              <a:rPr lang="en-GB" sz="1400" dirty="0">
                <a:solidFill>
                  <a:srgbClr val="000000"/>
                </a:solidFill>
              </a:rPr>
              <a:t>use, for the purpose indicated</a:t>
            </a:r>
            <a:r>
              <a:rPr lang="en-GB" sz="1400" dirty="0" smtClean="0">
                <a:solidFill>
                  <a:srgbClr val="000000"/>
                </a:solidFill>
              </a:rPr>
              <a:t>.  The slides are </a:t>
            </a:r>
            <a:r>
              <a:rPr lang="en-GB" sz="1400" dirty="0">
                <a:solidFill>
                  <a:srgbClr val="000000"/>
                </a:solidFill>
              </a:rPr>
              <a:t>based on data/information available to </a:t>
            </a:r>
            <a:r>
              <a:rPr lang="en-GB" sz="1400" dirty="0" smtClean="0">
                <a:solidFill>
                  <a:srgbClr val="000000"/>
                </a:solidFill>
              </a:rPr>
              <a:t>us </a:t>
            </a:r>
            <a:r>
              <a:rPr lang="en-GB" sz="1400" dirty="0">
                <a:solidFill>
                  <a:srgbClr val="000000"/>
                </a:solidFill>
              </a:rPr>
              <a:t>at the date of the </a:t>
            </a:r>
            <a:r>
              <a:rPr lang="en-GB" sz="1400" dirty="0" smtClean="0">
                <a:solidFill>
                  <a:srgbClr val="000000"/>
                </a:solidFill>
              </a:rPr>
              <a:t>slides </a:t>
            </a:r>
            <a:r>
              <a:rPr lang="en-GB" sz="1400" dirty="0">
                <a:solidFill>
                  <a:srgbClr val="000000"/>
                </a:solidFill>
              </a:rPr>
              <a:t>and </a:t>
            </a:r>
            <a:r>
              <a:rPr lang="en-GB" sz="1400" dirty="0" smtClean="0">
                <a:solidFill>
                  <a:srgbClr val="000000"/>
                </a:solidFill>
              </a:rPr>
              <a:t>take </a:t>
            </a:r>
            <a:r>
              <a:rPr lang="en-GB" sz="1400" dirty="0">
                <a:solidFill>
                  <a:srgbClr val="000000"/>
                </a:solidFill>
              </a:rPr>
              <a:t>no account of subsequent developments after that date. </a:t>
            </a:r>
            <a:r>
              <a:rPr lang="en-GB" sz="1400" dirty="0" smtClean="0">
                <a:solidFill>
                  <a:srgbClr val="000000"/>
                </a:solidFill>
              </a:rPr>
              <a:t> The slides </a:t>
            </a:r>
            <a:r>
              <a:rPr lang="en-GB" sz="1400" dirty="0">
                <a:solidFill>
                  <a:srgbClr val="000000"/>
                </a:solidFill>
              </a:rPr>
              <a:t>may not be modified or provided by </a:t>
            </a:r>
            <a:r>
              <a:rPr lang="en-GB" sz="1400" dirty="0" smtClean="0">
                <a:solidFill>
                  <a:srgbClr val="000000"/>
                </a:solidFill>
              </a:rPr>
              <a:t>the Association </a:t>
            </a:r>
            <a:r>
              <a:rPr lang="en-GB" sz="1400" dirty="0">
                <a:solidFill>
                  <a:srgbClr val="000000"/>
                </a:solidFill>
              </a:rPr>
              <a:t>to any other party without </a:t>
            </a:r>
            <a:r>
              <a:rPr lang="en-GB" sz="1400" dirty="0" smtClean="0">
                <a:solidFill>
                  <a:srgbClr val="000000"/>
                </a:solidFill>
              </a:rPr>
              <a:t>our </a:t>
            </a:r>
            <a:r>
              <a:rPr lang="en-GB" sz="1400" dirty="0">
                <a:solidFill>
                  <a:srgbClr val="000000"/>
                </a:solidFill>
              </a:rPr>
              <a:t>prior written permission</a:t>
            </a:r>
            <a:r>
              <a:rPr lang="en-GB" sz="1400" dirty="0" smtClean="0">
                <a:solidFill>
                  <a:srgbClr val="000000"/>
                </a:solidFill>
              </a:rPr>
              <a:t>.  The slides </a:t>
            </a:r>
            <a:r>
              <a:rPr lang="en-GB" sz="1400" dirty="0">
                <a:solidFill>
                  <a:srgbClr val="000000"/>
                </a:solidFill>
              </a:rPr>
              <a:t>may also not be disclosed by </a:t>
            </a:r>
            <a:r>
              <a:rPr lang="en-GB" sz="1400" dirty="0" smtClean="0">
                <a:solidFill>
                  <a:srgbClr val="000000"/>
                </a:solidFill>
              </a:rPr>
              <a:t>the Association </a:t>
            </a:r>
            <a:r>
              <a:rPr lang="en-GB" sz="1400" dirty="0">
                <a:solidFill>
                  <a:srgbClr val="000000"/>
                </a:solidFill>
              </a:rPr>
              <a:t>to any other party without </a:t>
            </a:r>
            <a:r>
              <a:rPr lang="en-GB" sz="1400" dirty="0" smtClean="0">
                <a:solidFill>
                  <a:srgbClr val="000000"/>
                </a:solidFill>
              </a:rPr>
              <a:t>our </a:t>
            </a:r>
            <a:r>
              <a:rPr lang="en-GB" sz="1400" dirty="0">
                <a:solidFill>
                  <a:srgbClr val="000000"/>
                </a:solidFill>
              </a:rPr>
              <a:t>prior written permission except as may be required by law</a:t>
            </a:r>
            <a:r>
              <a:rPr lang="en-GB" sz="1400" dirty="0" smtClean="0">
                <a:solidFill>
                  <a:srgbClr val="000000"/>
                </a:solidFill>
              </a:rPr>
              <a:t>.  In </a:t>
            </a:r>
            <a:r>
              <a:rPr lang="en-GB" sz="1400" dirty="0">
                <a:solidFill>
                  <a:srgbClr val="000000"/>
                </a:solidFill>
              </a:rPr>
              <a:t>the absence of our express written agreement to the contrary, </a:t>
            </a:r>
            <a:r>
              <a:rPr lang="en-GB" sz="1400" dirty="0" smtClean="0">
                <a:solidFill>
                  <a:srgbClr val="000000"/>
                </a:solidFill>
              </a:rPr>
              <a:t>we accept </a:t>
            </a:r>
            <a:r>
              <a:rPr lang="en-GB" sz="1400" dirty="0">
                <a:solidFill>
                  <a:srgbClr val="000000"/>
                </a:solidFill>
              </a:rPr>
              <a:t>no responsibility for any consequences arising from any third party relying on </a:t>
            </a:r>
            <a:r>
              <a:rPr lang="en-GB" sz="1400" dirty="0" smtClean="0">
                <a:solidFill>
                  <a:srgbClr val="000000"/>
                </a:solidFill>
              </a:rPr>
              <a:t>these slides </a:t>
            </a:r>
            <a:r>
              <a:rPr lang="en-GB" sz="1400" dirty="0">
                <a:solidFill>
                  <a:srgbClr val="000000"/>
                </a:solidFill>
              </a:rPr>
              <a:t>or the opinions we have expressed</a:t>
            </a:r>
            <a:r>
              <a:rPr lang="en-GB" sz="1400" dirty="0" smtClean="0">
                <a:solidFill>
                  <a:srgbClr val="000000"/>
                </a:solidFill>
              </a:rPr>
              <a:t>.  These slides are </a:t>
            </a:r>
            <a:r>
              <a:rPr lang="en-GB" sz="1400" dirty="0">
                <a:solidFill>
                  <a:srgbClr val="000000"/>
                </a:solidFill>
              </a:rPr>
              <a:t>not intended by </a:t>
            </a:r>
            <a:r>
              <a:rPr lang="en-GB" sz="1400" dirty="0" smtClean="0">
                <a:solidFill>
                  <a:srgbClr val="000000"/>
                </a:solidFill>
              </a:rPr>
              <a:t>us </a:t>
            </a:r>
            <a:r>
              <a:rPr lang="en-GB" sz="1400" dirty="0">
                <a:solidFill>
                  <a:srgbClr val="000000"/>
                </a:solidFill>
              </a:rPr>
              <a:t>to form a basis of any decision by a third party to do or omit to do anything.</a:t>
            </a:r>
          </a:p>
          <a:p>
            <a:pPr marL="0" indent="0">
              <a:lnSpc>
                <a:spcPct val="80000"/>
              </a:lnSpc>
              <a:buFont typeface="Wingdings" pitchFamily="2" charset="2"/>
              <a:buNone/>
            </a:pPr>
            <a:endParaRPr lang="en-GB" sz="1100" dirty="0" smtClean="0">
              <a:solidFill>
                <a:srgbClr val="000000"/>
              </a:solidFill>
            </a:endParaRPr>
          </a:p>
          <a:p>
            <a:pPr marL="0" indent="0">
              <a:lnSpc>
                <a:spcPct val="80000"/>
              </a:lnSpc>
              <a:buFont typeface="Wingdings" pitchFamily="2" charset="2"/>
              <a:buNone/>
            </a:pPr>
            <a:endParaRPr lang="en-GB" sz="1000" dirty="0">
              <a:solidFill>
                <a:srgbClr val="000000"/>
              </a:solidFill>
            </a:endParaRPr>
          </a:p>
        </p:txBody>
      </p:sp>
      <p:sp>
        <p:nvSpPr>
          <p:cNvPr id="13" name="Footer Placeholder 2"/>
          <p:cNvSpPr>
            <a:spLocks noGrp="1"/>
          </p:cNvSpPr>
          <p:nvPr>
            <p:ph type="ftr" sz="quarter" idx="11"/>
          </p:nvPr>
        </p:nvSpPr>
        <p:spPr>
          <a:xfrm>
            <a:off x="457199" y="6400800"/>
            <a:ext cx="5277853" cy="92333"/>
          </a:xfrm>
        </p:spPr>
        <p:txBody>
          <a:bodyPr/>
          <a:lstStyle/>
          <a:p>
            <a:r>
              <a:rPr lang="en-GB" smtClean="0"/>
              <a:t>© 2016 Willis Towers Watson. All rights reserved. Proprietary and Confidential. For Willis Towers Watson and Willis Towers Watson client use only.</a:t>
            </a:r>
            <a:endParaRPr lang="en-GB" dirty="0"/>
          </a:p>
        </p:txBody>
      </p:sp>
    </p:spTree>
    <p:custDataLst>
      <p:tags r:id="rId1"/>
    </p:custDataLst>
    <p:extLst>
      <p:ext uri="{BB962C8B-B14F-4D97-AF65-F5344CB8AC3E}">
        <p14:creationId xmlns:p14="http://schemas.microsoft.com/office/powerpoint/2010/main" val="32441913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63568" y="5789656"/>
            <a:ext cx="8228876" cy="360000"/>
          </a:xfrm>
          <a:prstGeom prst="rect">
            <a:avLst/>
          </a:prstGeom>
          <a:solidFill>
            <a:schemeClr val="accent6"/>
          </a:solidFill>
        </p:spPr>
        <p:txBody>
          <a:bodyPr wrap="square">
            <a:spAutoFit/>
          </a:bodyPr>
          <a:lstStyle/>
          <a:p>
            <a:pPr marL="228600" lvl="2" algn="ctr">
              <a:spcAft>
                <a:spcPts val="350"/>
              </a:spcAft>
              <a:buClr>
                <a:srgbClr val="702082"/>
              </a:buClr>
              <a:defRPr/>
            </a:pPr>
            <a:r>
              <a:rPr lang="en-GB" sz="1400" dirty="0">
                <a:solidFill>
                  <a:prstClr val="white"/>
                </a:solidFill>
              </a:rPr>
              <a:t>A user-friendly summary, incorporating an action plan and </a:t>
            </a:r>
            <a:r>
              <a:rPr lang="en-GB" sz="1400" dirty="0" err="1">
                <a:solidFill>
                  <a:prstClr val="white"/>
                </a:solidFill>
              </a:rPr>
              <a:t>ongoing</a:t>
            </a:r>
            <a:r>
              <a:rPr lang="en-GB" sz="1400" dirty="0">
                <a:solidFill>
                  <a:prstClr val="white"/>
                </a:solidFill>
              </a:rPr>
              <a:t> monitoring </a:t>
            </a:r>
            <a:r>
              <a:rPr lang="en-GB" sz="1400" dirty="0" smtClean="0">
                <a:solidFill>
                  <a:prstClr val="white"/>
                </a:solidFill>
              </a:rPr>
              <a:t>framework</a:t>
            </a:r>
            <a:endParaRPr lang="en-GB" sz="1400" dirty="0">
              <a:solidFill>
                <a:prstClr val="white"/>
              </a:solidFill>
            </a:endParaRPr>
          </a:p>
        </p:txBody>
      </p:sp>
      <p:sp>
        <p:nvSpPr>
          <p:cNvPr id="33" name="TextBox 32"/>
          <p:cNvSpPr txBox="1"/>
          <p:nvPr/>
        </p:nvSpPr>
        <p:spPr>
          <a:xfrm>
            <a:off x="4387021" y="1500963"/>
            <a:ext cx="4303060" cy="1008000"/>
          </a:xfrm>
          <a:prstGeom prst="rect">
            <a:avLst/>
          </a:prstGeom>
          <a:solidFill>
            <a:schemeClr val="accent3">
              <a:lumMod val="40000"/>
              <a:lumOff val="60000"/>
            </a:schemeClr>
          </a:solidFill>
        </p:spPr>
        <p:txBody>
          <a:bodyPr wrap="square" lIns="108000" bIns="46800" rtlCol="0">
            <a:spAutoFit/>
          </a:bodyPr>
          <a:lstStyle/>
          <a:p>
            <a:pPr marL="171450" indent="-171450">
              <a:buClr>
                <a:schemeClr val="accent1"/>
              </a:buClr>
              <a:buFont typeface="Wingdings" charset="2"/>
              <a:buChar char="§"/>
            </a:pPr>
            <a:r>
              <a:rPr lang="en-GB" sz="1100" b="1" dirty="0" smtClean="0">
                <a:solidFill>
                  <a:srgbClr val="000000"/>
                </a:solidFill>
              </a:rPr>
              <a:t>Summary Table</a:t>
            </a:r>
          </a:p>
          <a:p>
            <a:pPr marL="172800" indent="-172800">
              <a:buClr>
                <a:schemeClr val="accent1"/>
              </a:buClr>
              <a:buFont typeface="Wingdings" charset="2"/>
              <a:buChar char="§"/>
            </a:pPr>
            <a:r>
              <a:rPr lang="en-GB" sz="1100" dirty="0" smtClean="0">
                <a:solidFill>
                  <a:srgbClr val="000000"/>
                </a:solidFill>
              </a:rPr>
              <a:t>Shows the assessment across all six areas in a tabular form</a:t>
            </a:r>
          </a:p>
          <a:p>
            <a:pPr marL="172800" indent="-172800">
              <a:buClr>
                <a:schemeClr val="accent1"/>
              </a:buClr>
              <a:buFont typeface="Wingdings" charset="2"/>
              <a:buChar char="§"/>
            </a:pPr>
            <a:r>
              <a:rPr lang="en-GB" sz="1100" dirty="0" smtClean="0">
                <a:solidFill>
                  <a:srgbClr val="000000"/>
                </a:solidFill>
              </a:rPr>
              <a:t>Shows number of regulator expectations achieved</a:t>
            </a:r>
          </a:p>
          <a:p>
            <a:pPr marL="532800" indent="-172800">
              <a:buClr>
                <a:schemeClr val="accent1"/>
              </a:buClr>
              <a:buFont typeface="Wingdings" charset="2"/>
              <a:buChar char="§"/>
            </a:pPr>
            <a:r>
              <a:rPr lang="en-GB" sz="1100" dirty="0" smtClean="0">
                <a:solidFill>
                  <a:srgbClr val="000000"/>
                </a:solidFill>
              </a:rPr>
              <a:t>View whether the current activity is fit for the Trustees Chairs statement</a:t>
            </a:r>
          </a:p>
        </p:txBody>
      </p:sp>
      <p:sp>
        <p:nvSpPr>
          <p:cNvPr id="31" name="TextBox 30"/>
          <p:cNvSpPr txBox="1"/>
          <p:nvPr/>
        </p:nvSpPr>
        <p:spPr>
          <a:xfrm>
            <a:off x="466752" y="3126734"/>
            <a:ext cx="1516853" cy="1691999"/>
          </a:xfrm>
          <a:prstGeom prst="rect">
            <a:avLst/>
          </a:prstGeom>
          <a:solidFill>
            <a:schemeClr val="accent1">
              <a:lumMod val="40000"/>
              <a:lumOff val="60000"/>
            </a:schemeClr>
          </a:solidFill>
        </p:spPr>
        <p:txBody>
          <a:bodyPr wrap="square" tIns="234000" rtlCol="0">
            <a:spAutoFit/>
          </a:bodyPr>
          <a:lstStyle/>
          <a:p>
            <a:r>
              <a:rPr lang="en-GB" sz="1100" b="1" dirty="0" smtClean="0">
                <a:solidFill>
                  <a:srgbClr val="000000"/>
                </a:solidFill>
              </a:rPr>
              <a:t>Summary Wheel</a:t>
            </a:r>
            <a:endParaRPr lang="en-GB" sz="1100" dirty="0" smtClean="0">
              <a:solidFill>
                <a:srgbClr val="000000"/>
              </a:solidFill>
            </a:endParaRPr>
          </a:p>
          <a:p>
            <a:pPr marL="172800" indent="-172800">
              <a:buClr>
                <a:schemeClr val="accent1"/>
              </a:buClr>
              <a:buFont typeface="Wingdings" panose="05000000000000000000" pitchFamily="2" charset="2"/>
              <a:buChar char="§"/>
            </a:pPr>
            <a:r>
              <a:rPr lang="en-GB" sz="1100" dirty="0" smtClean="0">
                <a:solidFill>
                  <a:srgbClr val="000000"/>
                </a:solidFill>
              </a:rPr>
              <a:t>The wheel chart illustrates assessment across all areas</a:t>
            </a:r>
          </a:p>
          <a:p>
            <a:pPr marL="172800" indent="-172800">
              <a:buClr>
                <a:schemeClr val="accent1"/>
              </a:buClr>
              <a:buFont typeface="Wingdings" panose="05000000000000000000" pitchFamily="2" charset="2"/>
              <a:buChar char="§"/>
            </a:pPr>
            <a:r>
              <a:rPr lang="en-GB" sz="1100" dirty="0" smtClean="0">
                <a:solidFill>
                  <a:srgbClr val="000000"/>
                </a:solidFill>
              </a:rPr>
              <a:t>Easy to view areas of strength and weakness</a:t>
            </a:r>
          </a:p>
        </p:txBody>
      </p:sp>
      <p:sp>
        <p:nvSpPr>
          <p:cNvPr id="34" name="TextBox 33"/>
          <p:cNvSpPr txBox="1"/>
          <p:nvPr/>
        </p:nvSpPr>
        <p:spPr>
          <a:xfrm>
            <a:off x="2162025" y="4341351"/>
            <a:ext cx="3975946" cy="480325"/>
          </a:xfrm>
          <a:prstGeom prst="rect">
            <a:avLst/>
          </a:prstGeom>
          <a:solidFill>
            <a:schemeClr val="accent4">
              <a:lumMod val="40000"/>
              <a:lumOff val="60000"/>
            </a:schemeClr>
          </a:solidFill>
        </p:spPr>
        <p:txBody>
          <a:bodyPr wrap="square" tIns="46800" bIns="93600" rtlCol="0">
            <a:spAutoFit/>
          </a:bodyPr>
          <a:lstStyle/>
          <a:p>
            <a:r>
              <a:rPr lang="en-GB" sz="1100" b="1" dirty="0" smtClean="0">
                <a:solidFill>
                  <a:srgbClr val="000000"/>
                </a:solidFill>
              </a:rPr>
              <a:t>Action Plan</a:t>
            </a:r>
          </a:p>
          <a:p>
            <a:pPr marL="171450" indent="-171450">
              <a:buClr>
                <a:schemeClr val="accent1"/>
              </a:buClr>
              <a:buFont typeface="Wingdings" panose="05000000000000000000" pitchFamily="2" charset="2"/>
              <a:buChar char="§"/>
            </a:pPr>
            <a:r>
              <a:rPr lang="en-GB" sz="1100" dirty="0" smtClean="0">
                <a:solidFill>
                  <a:srgbClr val="000000"/>
                </a:solidFill>
              </a:rPr>
              <a:t>Summarise the action plan for the scheme</a:t>
            </a:r>
            <a:endParaRPr lang="en-GB" sz="1100" dirty="0">
              <a:solidFill>
                <a:srgbClr val="000000"/>
              </a:solidFill>
            </a:endParaRPr>
          </a:p>
        </p:txBody>
      </p:sp>
      <p:sp>
        <p:nvSpPr>
          <p:cNvPr id="30" name="TextBox 29"/>
          <p:cNvSpPr txBox="1"/>
          <p:nvPr/>
        </p:nvSpPr>
        <p:spPr>
          <a:xfrm>
            <a:off x="2162024" y="5020809"/>
            <a:ext cx="4124640" cy="648000"/>
          </a:xfrm>
          <a:prstGeom prst="rect">
            <a:avLst/>
          </a:prstGeom>
          <a:solidFill>
            <a:schemeClr val="accent5">
              <a:lumMod val="40000"/>
              <a:lumOff val="60000"/>
            </a:schemeClr>
          </a:solidFill>
        </p:spPr>
        <p:txBody>
          <a:bodyPr wrap="square" rtlCol="0">
            <a:spAutoFit/>
          </a:bodyPr>
          <a:lstStyle/>
          <a:p>
            <a:r>
              <a:rPr lang="en-GB" sz="1100" b="1" dirty="0" smtClean="0">
                <a:solidFill>
                  <a:srgbClr val="000000"/>
                </a:solidFill>
              </a:rPr>
              <a:t>Section slides</a:t>
            </a:r>
          </a:p>
          <a:p>
            <a:pPr marL="172800" indent="-172800">
              <a:buClr>
                <a:schemeClr val="accent1"/>
              </a:buClr>
              <a:buFont typeface="Wingdings" panose="05000000000000000000" pitchFamily="2" charset="2"/>
              <a:buChar char="§"/>
            </a:pPr>
            <a:r>
              <a:rPr lang="en-GB" sz="1100" dirty="0" smtClean="0">
                <a:solidFill>
                  <a:srgbClr val="000000"/>
                </a:solidFill>
              </a:rPr>
              <a:t>Summary slides of the six Sections split out in the report. </a:t>
            </a:r>
          </a:p>
          <a:p>
            <a:pPr marL="172800" indent="-172800">
              <a:buClr>
                <a:schemeClr val="accent1"/>
              </a:buClr>
              <a:buFont typeface="Wingdings" panose="05000000000000000000" pitchFamily="2" charset="2"/>
              <a:buChar char="§"/>
            </a:pPr>
            <a:r>
              <a:rPr lang="en-GB" sz="1100" dirty="0" smtClean="0">
                <a:solidFill>
                  <a:srgbClr val="000000"/>
                </a:solidFill>
              </a:rPr>
              <a:t>Shows the precise areas of </a:t>
            </a:r>
            <a:r>
              <a:rPr lang="en-GB" sz="1100" dirty="0">
                <a:solidFill>
                  <a:srgbClr val="000000"/>
                </a:solidFill>
              </a:rPr>
              <a:t>R</a:t>
            </a:r>
            <a:r>
              <a:rPr lang="en-GB" sz="1100" dirty="0" smtClean="0">
                <a:solidFill>
                  <a:srgbClr val="000000"/>
                </a:solidFill>
              </a:rPr>
              <a:t>egulator expectations not met  </a:t>
            </a:r>
          </a:p>
        </p:txBody>
      </p:sp>
      <p:sp>
        <p:nvSpPr>
          <p:cNvPr id="6" name="Title 5"/>
          <p:cNvSpPr>
            <a:spLocks noGrp="1"/>
          </p:cNvSpPr>
          <p:nvPr>
            <p:ph type="title"/>
          </p:nvPr>
        </p:nvSpPr>
        <p:spPr/>
        <p:txBody>
          <a:bodyPr>
            <a:normAutofit fontScale="90000"/>
          </a:bodyPr>
          <a:lstStyle/>
          <a:p>
            <a:r>
              <a:rPr lang="en-GB" dirty="0"/>
              <a:t>Willis Towers Watson </a:t>
            </a:r>
            <a:r>
              <a:rPr lang="en-GB" dirty="0" err="1"/>
              <a:t>GovernanceFit</a:t>
            </a:r>
            <a:r>
              <a:rPr lang="en-GB" dirty="0"/>
              <a:t> approach</a:t>
            </a:r>
            <a:br>
              <a:rPr lang="en-GB" dirty="0"/>
            </a:br>
            <a:endParaRPr lang="en-US" dirty="0"/>
          </a:p>
        </p:txBody>
      </p:sp>
      <p:sp>
        <p:nvSpPr>
          <p:cNvPr id="5" name="Slide Number Placeholder 4"/>
          <p:cNvSpPr>
            <a:spLocks noGrp="1"/>
          </p:cNvSpPr>
          <p:nvPr>
            <p:ph type="sldNum" sz="quarter" idx="12"/>
          </p:nvPr>
        </p:nvSpPr>
        <p:spPr/>
        <p:txBody>
          <a:bodyPr/>
          <a:lstStyle/>
          <a:p>
            <a:fld id="{F5805B66-6DA0-4966-9355-21FE56051901}" type="slidenum">
              <a:rPr lang="en-GB" smtClean="0"/>
              <a:t>20</a:t>
            </a:fld>
            <a:endParaRPr lang="en-GB"/>
          </a:p>
        </p:txBody>
      </p:sp>
      <p:sp>
        <p:nvSpPr>
          <p:cNvPr id="7" name="Text Placeholder 6"/>
          <p:cNvSpPr>
            <a:spLocks noGrp="1"/>
          </p:cNvSpPr>
          <p:nvPr>
            <p:ph type="body" sz="quarter" idx="13"/>
          </p:nvPr>
        </p:nvSpPr>
        <p:spPr/>
        <p:txBody>
          <a:bodyPr/>
          <a:lstStyle/>
          <a:p>
            <a:r>
              <a:rPr lang="en-US" dirty="0" smtClean="0"/>
              <a:t>Feedback report</a:t>
            </a:r>
            <a:endParaRPr lang="en-US" dirty="0"/>
          </a:p>
        </p:txBody>
      </p:sp>
      <p:sp>
        <p:nvSpPr>
          <p:cNvPr id="15" name="Footer Placeholder 2"/>
          <p:cNvSpPr>
            <a:spLocks noGrp="1"/>
          </p:cNvSpPr>
          <p:nvPr>
            <p:ph type="ftr" sz="quarter" idx="11"/>
          </p:nvPr>
        </p:nvSpPr>
        <p:spPr>
          <a:xfrm>
            <a:off x="457199" y="6400800"/>
            <a:ext cx="5277853" cy="92333"/>
          </a:xfrm>
        </p:spPr>
        <p:txBody>
          <a:bodyPr/>
          <a:lstStyle/>
          <a:p>
            <a:r>
              <a:rPr lang="en-GB" dirty="0" smtClean="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pic>
        <p:nvPicPr>
          <p:cNvPr id="22" name="Picture 21"/>
          <p:cNvPicPr>
            <a:picLocks noChangeAspect="1"/>
          </p:cNvPicPr>
          <p:nvPr/>
        </p:nvPicPr>
        <p:blipFill>
          <a:blip r:embed="rId3"/>
          <a:stretch>
            <a:fillRect/>
          </a:stretch>
        </p:blipFill>
        <p:spPr>
          <a:xfrm>
            <a:off x="466386" y="1503884"/>
            <a:ext cx="2556386" cy="1735780"/>
          </a:xfrm>
          <a:prstGeom prst="rect">
            <a:avLst/>
          </a:prstGeom>
          <a:solidFill>
            <a:srgbClr val="FFFFFF">
              <a:shade val="85000"/>
            </a:srgbClr>
          </a:solidFill>
          <a:ln w="6350" cap="sq" cmpd="sng">
            <a:solidFill>
              <a:schemeClr val="accent6">
                <a:lumMod val="40000"/>
                <a:lumOff val="60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23" name="Picture 22"/>
          <p:cNvPicPr>
            <a:picLocks noChangeAspect="1"/>
          </p:cNvPicPr>
          <p:nvPr/>
        </p:nvPicPr>
        <p:blipFill>
          <a:blip r:embed="rId4"/>
          <a:stretch>
            <a:fillRect/>
          </a:stretch>
        </p:blipFill>
        <p:spPr>
          <a:xfrm>
            <a:off x="2157848" y="2156257"/>
            <a:ext cx="2545102" cy="1759115"/>
          </a:xfrm>
          <a:prstGeom prst="rect">
            <a:avLst/>
          </a:prstGeom>
          <a:solidFill>
            <a:srgbClr val="FFFFFF">
              <a:shade val="85000"/>
            </a:srgbClr>
          </a:solidFill>
          <a:ln w="6350" cap="sq" cmpd="sng">
            <a:solidFill>
              <a:schemeClr val="accent6">
                <a:lumMod val="40000"/>
                <a:lumOff val="60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24" name="Picture 23"/>
          <p:cNvPicPr>
            <a:picLocks noChangeAspect="1"/>
          </p:cNvPicPr>
          <p:nvPr/>
        </p:nvPicPr>
        <p:blipFill>
          <a:blip r:embed="rId5"/>
          <a:stretch>
            <a:fillRect/>
          </a:stretch>
        </p:blipFill>
        <p:spPr>
          <a:xfrm>
            <a:off x="3938636" y="2708982"/>
            <a:ext cx="2550104" cy="1766638"/>
          </a:xfrm>
          <a:prstGeom prst="rect">
            <a:avLst/>
          </a:prstGeom>
          <a:ln w="6350" cmpd="sng">
            <a:solidFill>
              <a:schemeClr val="accent6">
                <a:lumMod val="40000"/>
                <a:lumOff val="60000"/>
              </a:schemeClr>
            </a:solidFill>
          </a:ln>
          <a:effectLst>
            <a:outerShdw blurRad="50800" dist="38100" dir="2700000" algn="tl" rotWithShape="0">
              <a:prstClr val="black">
                <a:alpha val="40000"/>
              </a:prstClr>
            </a:outerShdw>
          </a:effectLst>
        </p:spPr>
      </p:pic>
      <p:pic>
        <p:nvPicPr>
          <p:cNvPr id="25" name="Picture 24"/>
          <p:cNvPicPr>
            <a:picLocks noChangeAspect="1"/>
          </p:cNvPicPr>
          <p:nvPr/>
        </p:nvPicPr>
        <p:blipFill>
          <a:blip r:embed="rId6"/>
          <a:stretch>
            <a:fillRect/>
          </a:stretch>
        </p:blipFill>
        <p:spPr>
          <a:xfrm>
            <a:off x="6426061" y="3927416"/>
            <a:ext cx="2263298" cy="1712841"/>
          </a:xfrm>
          <a:prstGeom prst="rect">
            <a:avLst/>
          </a:prstGeom>
          <a:ln w="6350" cmpd="sng">
            <a:solidFill>
              <a:schemeClr val="accent6">
                <a:lumMod val="40000"/>
                <a:lumOff val="60000"/>
              </a:schemeClr>
            </a:solidFill>
          </a:ln>
          <a:effectLst>
            <a:outerShdw blurRad="50800" dist="38100" dir="2700000" algn="tl" rotWithShape="0">
              <a:prstClr val="black">
                <a:alpha val="40000"/>
              </a:prstClr>
            </a:outerShdw>
          </a:effectLst>
        </p:spPr>
      </p:pic>
      <p:pic>
        <p:nvPicPr>
          <p:cNvPr id="26" name="Picture 25"/>
          <p:cNvPicPr>
            <a:picLocks noChangeAspect="1"/>
          </p:cNvPicPr>
          <p:nvPr/>
        </p:nvPicPr>
        <p:blipFill>
          <a:blip r:embed="rId7"/>
          <a:stretch>
            <a:fillRect/>
          </a:stretch>
        </p:blipFill>
        <p:spPr>
          <a:xfrm>
            <a:off x="6121805" y="3682334"/>
            <a:ext cx="2243739" cy="1690489"/>
          </a:xfrm>
          <a:prstGeom prst="rect">
            <a:avLst/>
          </a:prstGeom>
          <a:ln w="6350" cmpd="sng">
            <a:solidFill>
              <a:schemeClr val="accent6">
                <a:lumMod val="40000"/>
                <a:lumOff val="60000"/>
              </a:schemeClr>
            </a:solidFill>
          </a:ln>
          <a:effectLst>
            <a:outerShdw blurRad="50800" dist="38100" dir="2700000" algn="tl" rotWithShape="0">
              <a:prstClr val="black">
                <a:alpha val="40000"/>
              </a:prstClr>
            </a:outerShdw>
          </a:effectLst>
        </p:spPr>
      </p:pic>
      <p:pic>
        <p:nvPicPr>
          <p:cNvPr id="27" name="Picture 26"/>
          <p:cNvPicPr>
            <a:picLocks noChangeAspect="1"/>
          </p:cNvPicPr>
          <p:nvPr/>
        </p:nvPicPr>
        <p:blipFill>
          <a:blip r:embed="rId8"/>
          <a:stretch>
            <a:fillRect/>
          </a:stretch>
        </p:blipFill>
        <p:spPr>
          <a:xfrm>
            <a:off x="5815440" y="3429263"/>
            <a:ext cx="2229766" cy="1690487"/>
          </a:xfrm>
          <a:prstGeom prst="rect">
            <a:avLst/>
          </a:prstGeom>
          <a:ln w="6350" cmpd="sng">
            <a:solidFill>
              <a:schemeClr val="accent6">
                <a:lumMod val="40000"/>
                <a:lumOff val="6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1015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386" y="812634"/>
            <a:ext cx="5486400"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GB" dirty="0" smtClean="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2083E393-C0BF-4ED8-8545-7E4C90AFF831}" type="slidenum">
              <a:rPr lang="en-US" smtClean="0">
                <a:solidFill>
                  <a:prstClr val="black"/>
                </a:solidFill>
              </a:rPr>
              <a:pPr/>
              <a:t>21</a:t>
            </a:fld>
            <a:endParaRPr lang="en-US">
              <a:solidFill>
                <a:prstClr val="black"/>
              </a:solidFill>
            </a:endParaRPr>
          </a:p>
        </p:txBody>
      </p:sp>
      <p:grpSp>
        <p:nvGrpSpPr>
          <p:cNvPr id="13" name="Group 12"/>
          <p:cNvGrpSpPr/>
          <p:nvPr/>
        </p:nvGrpSpPr>
        <p:grpSpPr>
          <a:xfrm>
            <a:off x="7207485" y="2172381"/>
            <a:ext cx="1619249" cy="2513239"/>
            <a:chOff x="7304315" y="1013733"/>
            <a:chExt cx="1619249" cy="2513239"/>
          </a:xfrm>
        </p:grpSpPr>
        <p:sp>
          <p:nvSpPr>
            <p:cNvPr id="14" name="TextBox 13"/>
            <p:cNvSpPr txBox="1"/>
            <p:nvPr/>
          </p:nvSpPr>
          <p:spPr>
            <a:xfrm>
              <a:off x="7323364" y="1411061"/>
              <a:ext cx="1571625" cy="430887"/>
            </a:xfrm>
            <a:prstGeom prst="rect">
              <a:avLst/>
            </a:prstGeom>
            <a:noFill/>
          </p:spPr>
          <p:txBody>
            <a:bodyPr wrap="square" rtlCol="0">
              <a:spAutoFit/>
            </a:bodyPr>
            <a:lstStyle/>
            <a:p>
              <a:pPr algn="ctr"/>
              <a:r>
                <a:rPr lang="en-GB" sz="1100" dirty="0" smtClean="0">
                  <a:solidFill>
                    <a:prstClr val="black"/>
                  </a:solidFill>
                </a:rPr>
                <a:t>Compliant with legal requirements</a:t>
              </a:r>
              <a:endParaRPr lang="en-GB" sz="1100" dirty="0">
                <a:solidFill>
                  <a:prstClr val="black"/>
                </a:solidFill>
              </a:endParaRPr>
            </a:p>
          </p:txBody>
        </p:sp>
        <p:sp>
          <p:nvSpPr>
            <p:cNvPr id="15" name="TextBox 14"/>
            <p:cNvSpPr txBox="1"/>
            <p:nvPr/>
          </p:nvSpPr>
          <p:spPr>
            <a:xfrm>
              <a:off x="7351939" y="2268311"/>
              <a:ext cx="1571625" cy="261610"/>
            </a:xfrm>
            <a:prstGeom prst="rect">
              <a:avLst/>
            </a:prstGeom>
            <a:noFill/>
          </p:spPr>
          <p:txBody>
            <a:bodyPr wrap="square" rtlCol="0">
              <a:spAutoFit/>
            </a:bodyPr>
            <a:lstStyle/>
            <a:p>
              <a:pPr algn="ctr"/>
              <a:r>
                <a:rPr lang="en-GB" sz="1100" dirty="0" smtClean="0">
                  <a:solidFill>
                    <a:prstClr val="black"/>
                  </a:solidFill>
                </a:rPr>
                <a:t>Expectations</a:t>
              </a:r>
              <a:endParaRPr lang="en-GB" sz="1100" dirty="0">
                <a:solidFill>
                  <a:prstClr val="black"/>
                </a:solidFill>
              </a:endParaRPr>
            </a:p>
          </p:txBody>
        </p:sp>
        <p:sp>
          <p:nvSpPr>
            <p:cNvPr id="16" name="TextBox 15"/>
            <p:cNvSpPr txBox="1"/>
            <p:nvPr/>
          </p:nvSpPr>
          <p:spPr>
            <a:xfrm>
              <a:off x="7351939" y="2918733"/>
              <a:ext cx="1571625" cy="261610"/>
            </a:xfrm>
            <a:prstGeom prst="rect">
              <a:avLst/>
            </a:prstGeom>
            <a:noFill/>
          </p:spPr>
          <p:txBody>
            <a:bodyPr wrap="square" rtlCol="0">
              <a:spAutoFit/>
            </a:bodyPr>
            <a:lstStyle/>
            <a:p>
              <a:pPr algn="ctr"/>
              <a:r>
                <a:rPr lang="en-GB" sz="1100" dirty="0" smtClean="0">
                  <a:solidFill>
                    <a:prstClr val="black"/>
                  </a:solidFill>
                </a:rPr>
                <a:t>Scheme specific</a:t>
              </a:r>
              <a:endParaRPr lang="en-GB" sz="1100" dirty="0">
                <a:solidFill>
                  <a:prstClr val="black"/>
                </a:solidFill>
              </a:endParaRPr>
            </a:p>
          </p:txBody>
        </p:sp>
        <p:sp>
          <p:nvSpPr>
            <p:cNvPr id="17" name="TextBox 16"/>
            <p:cNvSpPr txBox="1"/>
            <p:nvPr/>
          </p:nvSpPr>
          <p:spPr>
            <a:xfrm>
              <a:off x="7799614" y="1061358"/>
              <a:ext cx="604653" cy="338554"/>
            </a:xfrm>
            <a:prstGeom prst="rect">
              <a:avLst/>
            </a:prstGeom>
            <a:noFill/>
          </p:spPr>
          <p:txBody>
            <a:bodyPr wrap="none" rtlCol="0">
              <a:spAutoFit/>
            </a:bodyPr>
            <a:lstStyle/>
            <a:p>
              <a:r>
                <a:rPr lang="en-GB" sz="1600" b="1" dirty="0" smtClean="0">
                  <a:solidFill>
                    <a:prstClr val="black"/>
                  </a:solidFill>
                </a:rPr>
                <a:t>KEY</a:t>
              </a:r>
              <a:endParaRPr lang="en-GB" sz="1600" b="1" dirty="0">
                <a:solidFill>
                  <a:prstClr val="black"/>
                </a:solidFill>
              </a:endParaRPr>
            </a:p>
          </p:txBody>
        </p:sp>
        <p:sp>
          <p:nvSpPr>
            <p:cNvPr id="18" name="Rectangle 17"/>
            <p:cNvSpPr/>
            <p:nvPr/>
          </p:nvSpPr>
          <p:spPr>
            <a:xfrm>
              <a:off x="7304315" y="1013733"/>
              <a:ext cx="1589314" cy="25132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Rectangle 18"/>
            <p:cNvSpPr/>
            <p:nvPr/>
          </p:nvSpPr>
          <p:spPr>
            <a:xfrm>
              <a:off x="7430520" y="1854314"/>
              <a:ext cx="214313" cy="2269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Rectangle 19"/>
            <p:cNvSpPr/>
            <p:nvPr/>
          </p:nvSpPr>
          <p:spPr>
            <a:xfrm>
              <a:off x="7659120" y="1854314"/>
              <a:ext cx="214313" cy="2269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1" name="Rectangle 20"/>
            <p:cNvSpPr/>
            <p:nvPr/>
          </p:nvSpPr>
          <p:spPr>
            <a:xfrm>
              <a:off x="7887720" y="1854315"/>
              <a:ext cx="214313" cy="22691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2" name="Rectangle 21"/>
            <p:cNvSpPr/>
            <p:nvPr/>
          </p:nvSpPr>
          <p:spPr>
            <a:xfrm>
              <a:off x="8113938" y="1854314"/>
              <a:ext cx="214313" cy="22691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3" name="Rectangle 22"/>
            <p:cNvSpPr/>
            <p:nvPr/>
          </p:nvSpPr>
          <p:spPr>
            <a:xfrm>
              <a:off x="8342538" y="1854314"/>
              <a:ext cx="214313" cy="2269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4" name="Rectangle 23"/>
            <p:cNvSpPr/>
            <p:nvPr/>
          </p:nvSpPr>
          <p:spPr>
            <a:xfrm>
              <a:off x="8571138" y="1854315"/>
              <a:ext cx="214313" cy="2269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5" name="Rectangle 24"/>
            <p:cNvSpPr/>
            <p:nvPr/>
          </p:nvSpPr>
          <p:spPr>
            <a:xfrm>
              <a:off x="7430520" y="2523445"/>
              <a:ext cx="214313" cy="2269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6" name="Rectangle 25"/>
            <p:cNvSpPr/>
            <p:nvPr/>
          </p:nvSpPr>
          <p:spPr>
            <a:xfrm>
              <a:off x="7659120" y="2523445"/>
              <a:ext cx="214313" cy="22691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7" name="Rectangle 26"/>
            <p:cNvSpPr/>
            <p:nvPr/>
          </p:nvSpPr>
          <p:spPr>
            <a:xfrm>
              <a:off x="7887720" y="2523446"/>
              <a:ext cx="214313" cy="22691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8" name="Rectangle 27"/>
            <p:cNvSpPr/>
            <p:nvPr/>
          </p:nvSpPr>
          <p:spPr>
            <a:xfrm>
              <a:off x="8113938" y="2523445"/>
              <a:ext cx="214313" cy="22691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9" name="Rectangle 28"/>
            <p:cNvSpPr/>
            <p:nvPr/>
          </p:nvSpPr>
          <p:spPr>
            <a:xfrm>
              <a:off x="8342538" y="2523445"/>
              <a:ext cx="214313" cy="2269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0" name="Rectangle 29"/>
            <p:cNvSpPr/>
            <p:nvPr/>
          </p:nvSpPr>
          <p:spPr>
            <a:xfrm>
              <a:off x="8571138" y="2523446"/>
              <a:ext cx="214313" cy="2269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1" name="Rectangle 30"/>
            <p:cNvSpPr/>
            <p:nvPr/>
          </p:nvSpPr>
          <p:spPr>
            <a:xfrm>
              <a:off x="7430521" y="3168764"/>
              <a:ext cx="214313" cy="226919"/>
            </a:xfrm>
            <a:prstGeom prst="rect">
              <a:avLst/>
            </a:prstGeom>
            <a:pattFill prst="wd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2" name="Rectangle 31"/>
            <p:cNvSpPr/>
            <p:nvPr/>
          </p:nvSpPr>
          <p:spPr>
            <a:xfrm>
              <a:off x="7659121" y="3168764"/>
              <a:ext cx="214313" cy="226919"/>
            </a:xfrm>
            <a:prstGeom prst="rect">
              <a:avLst/>
            </a:prstGeom>
            <a:pattFill prst="wdUp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3" name="Rectangle 32"/>
            <p:cNvSpPr/>
            <p:nvPr/>
          </p:nvSpPr>
          <p:spPr>
            <a:xfrm>
              <a:off x="7887721" y="3168765"/>
              <a:ext cx="214313" cy="226919"/>
            </a:xfrm>
            <a:prstGeom prst="rect">
              <a:avLst/>
            </a:prstGeom>
            <a:pattFill prst="wdUpDiag">
              <a:fgClr>
                <a:schemeClr val="accent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4" name="Rectangle 33"/>
            <p:cNvSpPr/>
            <p:nvPr/>
          </p:nvSpPr>
          <p:spPr>
            <a:xfrm>
              <a:off x="8113939" y="3168764"/>
              <a:ext cx="214313" cy="226919"/>
            </a:xfrm>
            <a:prstGeom prst="rect">
              <a:avLst/>
            </a:prstGeom>
            <a:pattFill prst="wdUpDiag">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5" name="Rectangle 34"/>
            <p:cNvSpPr/>
            <p:nvPr/>
          </p:nvSpPr>
          <p:spPr>
            <a:xfrm>
              <a:off x="8342539" y="3168764"/>
              <a:ext cx="214313" cy="226919"/>
            </a:xfrm>
            <a:prstGeom prst="rect">
              <a:avLst/>
            </a:prstGeom>
            <a:pattFill prst="wdUpDiag">
              <a:fgClr>
                <a:schemeClr val="accent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6" name="Rectangle 35"/>
            <p:cNvSpPr/>
            <p:nvPr/>
          </p:nvSpPr>
          <p:spPr>
            <a:xfrm>
              <a:off x="8571139" y="3168765"/>
              <a:ext cx="214313" cy="226919"/>
            </a:xfrm>
            <a:prstGeom prst="rect">
              <a:avLst/>
            </a:prstGeom>
            <a:pattFill prst="wdUpDiag">
              <a:fgClr>
                <a:schemeClr val="accent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37" name="Title 1"/>
          <p:cNvSpPr>
            <a:spLocks noGrp="1"/>
          </p:cNvSpPr>
          <p:nvPr>
            <p:ph type="title"/>
            <p:custDataLst>
              <p:tags r:id="rId1"/>
            </p:custDataLst>
          </p:nvPr>
        </p:nvSpPr>
        <p:spPr>
          <a:xfrm>
            <a:off x="457200" y="457200"/>
            <a:ext cx="8229600" cy="307777"/>
          </a:xfrm>
        </p:spPr>
        <p:txBody>
          <a:bodyPr/>
          <a:lstStyle/>
          <a:p>
            <a:r>
              <a:rPr lang="en-US" dirty="0" err="1" smtClean="0"/>
              <a:t>GovernanceFit</a:t>
            </a:r>
            <a:r>
              <a:rPr lang="en-US" dirty="0" smtClean="0"/>
              <a:t> summary - example </a:t>
            </a:r>
            <a:endParaRPr lang="en-US" dirty="0"/>
          </a:p>
        </p:txBody>
      </p:sp>
      <p:sp>
        <p:nvSpPr>
          <p:cNvPr id="2" name="Oval 1"/>
          <p:cNvSpPr/>
          <p:nvPr/>
        </p:nvSpPr>
        <p:spPr>
          <a:xfrm>
            <a:off x="1552513" y="2436046"/>
            <a:ext cx="543045" cy="18049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9" name="Oval 38"/>
          <p:cNvSpPr/>
          <p:nvPr/>
        </p:nvSpPr>
        <p:spPr>
          <a:xfrm rot="19569083">
            <a:off x="3826422" y="3385435"/>
            <a:ext cx="615861" cy="3327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0" name="Oval 39"/>
          <p:cNvSpPr/>
          <p:nvPr/>
        </p:nvSpPr>
        <p:spPr>
          <a:xfrm rot="1543476">
            <a:off x="2613304" y="4330503"/>
            <a:ext cx="1309816" cy="4298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1" name="Oval 40"/>
          <p:cNvSpPr/>
          <p:nvPr/>
        </p:nvSpPr>
        <p:spPr>
          <a:xfrm rot="2120634">
            <a:off x="3753454" y="2218138"/>
            <a:ext cx="1309816" cy="7488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6" name="Straight Arrow Connector 5"/>
          <p:cNvCxnSpPr>
            <a:stCxn id="11" idx="2"/>
          </p:cNvCxnSpPr>
          <p:nvPr/>
        </p:nvCxnSpPr>
        <p:spPr>
          <a:xfrm>
            <a:off x="1033849" y="2012885"/>
            <a:ext cx="637129" cy="95404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2038803" y="4367805"/>
            <a:ext cx="1219112" cy="94768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4300151" y="3632886"/>
            <a:ext cx="1945643" cy="17848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4524576" y="1038158"/>
            <a:ext cx="1571205" cy="13978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123568" y="970964"/>
            <a:ext cx="1820562" cy="104192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solidFill>
                  <a:prstClr val="black"/>
                </a:solidFill>
              </a:rPr>
              <a:t>       Sufficient evidence to deliver a compliant Chair’s statement</a:t>
            </a:r>
            <a:endParaRPr lang="en-GB" sz="1400" dirty="0">
              <a:solidFill>
                <a:prstClr val="black"/>
              </a:solidFill>
            </a:endParaRPr>
          </a:p>
        </p:txBody>
      </p:sp>
      <p:sp>
        <p:nvSpPr>
          <p:cNvPr id="45" name="Rounded Rectangle 44"/>
          <p:cNvSpPr/>
          <p:nvPr/>
        </p:nvSpPr>
        <p:spPr>
          <a:xfrm>
            <a:off x="123568" y="4331048"/>
            <a:ext cx="1914435" cy="184646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1400" dirty="0" smtClean="0">
                <a:solidFill>
                  <a:prstClr val="black"/>
                </a:solidFill>
              </a:rPr>
              <a:t>        Scheme adopts TPR best practice areas and/or undertakes further governance activities above and beyond the Regulator’s expectations</a:t>
            </a:r>
            <a:endParaRPr lang="en-GB" sz="1400" dirty="0">
              <a:solidFill>
                <a:prstClr val="black"/>
              </a:solidFill>
            </a:endParaRPr>
          </a:p>
        </p:txBody>
      </p:sp>
      <p:sp>
        <p:nvSpPr>
          <p:cNvPr id="46" name="Rounded Rectangle 45"/>
          <p:cNvSpPr/>
          <p:nvPr/>
        </p:nvSpPr>
        <p:spPr>
          <a:xfrm>
            <a:off x="5461413" y="5178369"/>
            <a:ext cx="3616410" cy="76182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solidFill>
                  <a:prstClr val="black"/>
                </a:solidFill>
              </a:rPr>
              <a:t>      Scheme meets the essential legislative requirements – tick box exercise</a:t>
            </a:r>
            <a:endParaRPr lang="en-GB" sz="1400" dirty="0">
              <a:solidFill>
                <a:prstClr val="black"/>
              </a:solidFill>
            </a:endParaRPr>
          </a:p>
        </p:txBody>
      </p:sp>
      <p:sp>
        <p:nvSpPr>
          <p:cNvPr id="50" name="Rounded Rectangle 49"/>
          <p:cNvSpPr/>
          <p:nvPr/>
        </p:nvSpPr>
        <p:spPr>
          <a:xfrm>
            <a:off x="5764125" y="322782"/>
            <a:ext cx="2981967" cy="74770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solidFill>
                  <a:prstClr val="black"/>
                </a:solidFill>
              </a:rPr>
              <a:t>     Scheme meets the Regulator’s expectations – shown as %</a:t>
            </a:r>
            <a:endParaRPr lang="en-GB" sz="1400" dirty="0">
              <a:solidFill>
                <a:prstClr val="black"/>
              </a:solidFill>
            </a:endParaRPr>
          </a:p>
        </p:txBody>
      </p:sp>
      <p:sp>
        <p:nvSpPr>
          <p:cNvPr id="47" name="Rectangle 46"/>
          <p:cNvSpPr/>
          <p:nvPr/>
        </p:nvSpPr>
        <p:spPr>
          <a:xfrm>
            <a:off x="3978493" y="3462195"/>
            <a:ext cx="252889" cy="2423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smtClean="0">
                <a:solidFill>
                  <a:prstClr val="black"/>
                </a:solidFill>
              </a:rPr>
              <a:t>1</a:t>
            </a:r>
            <a:endParaRPr lang="en-GB" sz="1050" b="1" dirty="0">
              <a:solidFill>
                <a:prstClr val="black"/>
              </a:solidFill>
            </a:endParaRPr>
          </a:p>
        </p:txBody>
      </p:sp>
      <p:sp>
        <p:nvSpPr>
          <p:cNvPr id="48" name="Rectangle 47"/>
          <p:cNvSpPr/>
          <p:nvPr/>
        </p:nvSpPr>
        <p:spPr>
          <a:xfrm>
            <a:off x="4242814" y="2458761"/>
            <a:ext cx="252889" cy="2423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smtClean="0">
                <a:solidFill>
                  <a:prstClr val="black"/>
                </a:solidFill>
              </a:rPr>
              <a:t>2</a:t>
            </a:r>
            <a:endParaRPr lang="en-GB" sz="1050" b="1" dirty="0">
              <a:solidFill>
                <a:prstClr val="black"/>
              </a:solidFill>
            </a:endParaRPr>
          </a:p>
        </p:txBody>
      </p:sp>
      <p:sp>
        <p:nvSpPr>
          <p:cNvPr id="49" name="Rectangle 48"/>
          <p:cNvSpPr/>
          <p:nvPr/>
        </p:nvSpPr>
        <p:spPr>
          <a:xfrm>
            <a:off x="3030583" y="4404133"/>
            <a:ext cx="252889" cy="2423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smtClean="0">
                <a:solidFill>
                  <a:prstClr val="black"/>
                </a:solidFill>
              </a:rPr>
              <a:t>3</a:t>
            </a:r>
            <a:endParaRPr lang="en-GB" sz="1050" b="1" dirty="0">
              <a:solidFill>
                <a:prstClr val="black"/>
              </a:solidFill>
            </a:endParaRPr>
          </a:p>
        </p:txBody>
      </p:sp>
      <p:sp>
        <p:nvSpPr>
          <p:cNvPr id="51" name="Rectangle 50"/>
          <p:cNvSpPr/>
          <p:nvPr/>
        </p:nvSpPr>
        <p:spPr>
          <a:xfrm>
            <a:off x="1384872" y="3184643"/>
            <a:ext cx="252889" cy="2423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smtClean="0">
                <a:solidFill>
                  <a:prstClr val="black"/>
                </a:solidFill>
              </a:rPr>
              <a:t>4</a:t>
            </a:r>
            <a:endParaRPr lang="en-GB" sz="1050" b="1" dirty="0">
              <a:solidFill>
                <a:prstClr val="black"/>
              </a:solidFill>
            </a:endParaRPr>
          </a:p>
        </p:txBody>
      </p:sp>
      <p:sp>
        <p:nvSpPr>
          <p:cNvPr id="55" name="Rectangle 54"/>
          <p:cNvSpPr/>
          <p:nvPr/>
        </p:nvSpPr>
        <p:spPr>
          <a:xfrm>
            <a:off x="5543123" y="5311849"/>
            <a:ext cx="252889" cy="2423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smtClean="0">
                <a:solidFill>
                  <a:prstClr val="black"/>
                </a:solidFill>
              </a:rPr>
              <a:t>1</a:t>
            </a:r>
            <a:endParaRPr lang="en-GB" sz="1050" b="1" dirty="0">
              <a:solidFill>
                <a:prstClr val="black"/>
              </a:solidFill>
            </a:endParaRPr>
          </a:p>
        </p:txBody>
      </p:sp>
      <p:sp>
        <p:nvSpPr>
          <p:cNvPr id="56" name="Rectangle 55"/>
          <p:cNvSpPr/>
          <p:nvPr/>
        </p:nvSpPr>
        <p:spPr>
          <a:xfrm>
            <a:off x="5842892" y="461077"/>
            <a:ext cx="252889" cy="2423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smtClean="0">
                <a:solidFill>
                  <a:prstClr val="black"/>
                </a:solidFill>
              </a:rPr>
              <a:t>2</a:t>
            </a:r>
            <a:endParaRPr lang="en-GB" sz="1050" b="1" dirty="0">
              <a:solidFill>
                <a:prstClr val="black"/>
              </a:solidFill>
            </a:endParaRPr>
          </a:p>
        </p:txBody>
      </p:sp>
      <p:sp>
        <p:nvSpPr>
          <p:cNvPr id="57" name="Rectangle 56"/>
          <p:cNvSpPr/>
          <p:nvPr/>
        </p:nvSpPr>
        <p:spPr>
          <a:xfrm>
            <a:off x="308141" y="4387597"/>
            <a:ext cx="252889" cy="2423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smtClean="0">
                <a:solidFill>
                  <a:prstClr val="black"/>
                </a:solidFill>
              </a:rPr>
              <a:t>3</a:t>
            </a:r>
            <a:endParaRPr lang="en-GB" sz="1050" b="1" dirty="0">
              <a:solidFill>
                <a:prstClr val="black"/>
              </a:solidFill>
            </a:endParaRPr>
          </a:p>
        </p:txBody>
      </p:sp>
      <p:sp>
        <p:nvSpPr>
          <p:cNvPr id="58" name="Rectangle 57"/>
          <p:cNvSpPr/>
          <p:nvPr/>
        </p:nvSpPr>
        <p:spPr>
          <a:xfrm>
            <a:off x="268144" y="1039469"/>
            <a:ext cx="252889" cy="2423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smtClean="0">
                <a:solidFill>
                  <a:prstClr val="black"/>
                </a:solidFill>
              </a:rPr>
              <a:t>4</a:t>
            </a:r>
            <a:endParaRPr lang="en-GB" sz="1050" b="1" dirty="0">
              <a:solidFill>
                <a:prstClr val="black"/>
              </a:solidFill>
            </a:endParaRPr>
          </a:p>
        </p:txBody>
      </p:sp>
    </p:spTree>
    <p:extLst>
      <p:ext uri="{BB962C8B-B14F-4D97-AF65-F5344CB8AC3E}">
        <p14:creationId xmlns:p14="http://schemas.microsoft.com/office/powerpoint/2010/main" val="2392527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What we’ve seen so far</a:t>
            </a:r>
            <a:endParaRPr lang="en-GB" dirty="0"/>
          </a:p>
        </p:txBody>
      </p:sp>
      <p:sp>
        <p:nvSpPr>
          <p:cNvPr id="3" name="Footer Placeholder 2"/>
          <p:cNvSpPr>
            <a:spLocks noGrp="1"/>
          </p:cNvSpPr>
          <p:nvPr>
            <p:ph type="ftr" sz="quarter" idx="11"/>
          </p:nvPr>
        </p:nvSpPr>
        <p:spPr/>
        <p:txBody>
          <a:bodyPr/>
          <a:lstStyle/>
          <a:p>
            <a:r>
              <a:rPr lang="en-GB" smtClean="0"/>
              <a:t>© 2016 Willis Towers Watson. All rights reserved. Proprietary and Confidential. For Willis Towers Watson and Willis Towers Watson client use only.</a:t>
            </a:r>
            <a:endParaRPr lang="en-US"/>
          </a:p>
        </p:txBody>
      </p:sp>
      <p:sp>
        <p:nvSpPr>
          <p:cNvPr id="4" name="Slide Number Placeholder 3"/>
          <p:cNvSpPr>
            <a:spLocks noGrp="1"/>
          </p:cNvSpPr>
          <p:nvPr>
            <p:ph type="sldNum" sz="quarter" idx="12"/>
          </p:nvPr>
        </p:nvSpPr>
        <p:spPr/>
        <p:txBody>
          <a:bodyPr/>
          <a:lstStyle/>
          <a:p>
            <a:fld id="{2083E393-C0BF-4ED8-8545-7E4C90AFF831}" type="slidenum">
              <a:rPr lang="en-US" smtClean="0"/>
              <a:pPr/>
              <a:t>22</a:t>
            </a:fld>
            <a:endParaRPr lang="en-US"/>
          </a:p>
        </p:txBody>
      </p:sp>
      <p:sp>
        <p:nvSpPr>
          <p:cNvPr id="8" name="Text Placeholder 7"/>
          <p:cNvSpPr>
            <a:spLocks noGrp="1"/>
          </p:cNvSpPr>
          <p:nvPr>
            <p:ph type="body" sz="quarter" idx="13"/>
          </p:nvPr>
        </p:nvSpPr>
        <p:spPr/>
        <p:txBody>
          <a:bodyPr/>
          <a:lstStyle/>
          <a:p>
            <a:r>
              <a:rPr lang="en-GB" dirty="0" smtClean="0"/>
              <a:t>Percentage of schemes meeting all legal requirements</a:t>
            </a:r>
            <a:endParaRPr lang="en-GB" dirty="0"/>
          </a:p>
        </p:txBody>
      </p:sp>
      <p:sp>
        <p:nvSpPr>
          <p:cNvPr id="9" name="Path"/>
          <p:cNvSpPr/>
          <p:nvPr/>
        </p:nvSpPr>
        <p:spPr>
          <a:xfrm>
            <a:off x="449263" y="6569045"/>
            <a:ext cx="55704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lstStyle/>
          <a:p>
            <a:endParaRPr lang="en-GB" sz="700" dirty="0">
              <a:solidFill>
                <a:schemeClr val="tx1"/>
              </a:solidFill>
            </a:endParaRPr>
          </a:p>
        </p:txBody>
      </p:sp>
      <p:sp>
        <p:nvSpPr>
          <p:cNvPr id="10" name="Pentagon 9"/>
          <p:cNvSpPr/>
          <p:nvPr/>
        </p:nvSpPr>
        <p:spPr>
          <a:xfrm>
            <a:off x="5508000" y="4176000"/>
            <a:ext cx="2772000" cy="720000"/>
          </a:xfrm>
          <a:prstGeom prst="homePlat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entagon 10"/>
          <p:cNvSpPr/>
          <p:nvPr/>
        </p:nvSpPr>
        <p:spPr>
          <a:xfrm>
            <a:off x="5508000" y="3096000"/>
            <a:ext cx="2772000" cy="720000"/>
          </a:xfrm>
          <a:prstGeom prst="homePlat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entagon 11"/>
          <p:cNvSpPr/>
          <p:nvPr/>
        </p:nvSpPr>
        <p:spPr>
          <a:xfrm>
            <a:off x="5508000" y="2003104"/>
            <a:ext cx="2772000" cy="720000"/>
          </a:xfrm>
          <a:prstGeom prst="homePlat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entagon 12"/>
          <p:cNvSpPr/>
          <p:nvPr/>
        </p:nvSpPr>
        <p:spPr>
          <a:xfrm>
            <a:off x="871200" y="4176000"/>
            <a:ext cx="2772000" cy="720000"/>
          </a:xfrm>
          <a:prstGeom prst="homePlate">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entagon 13"/>
          <p:cNvSpPr/>
          <p:nvPr/>
        </p:nvSpPr>
        <p:spPr>
          <a:xfrm>
            <a:off x="869888" y="3096000"/>
            <a:ext cx="2772000" cy="720000"/>
          </a:xfrm>
          <a:prstGeom prst="homePlat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Pentagon 14"/>
          <p:cNvSpPr/>
          <p:nvPr/>
        </p:nvSpPr>
        <p:spPr>
          <a:xfrm>
            <a:off x="869888" y="2016000"/>
            <a:ext cx="2772000" cy="720000"/>
          </a:xfrm>
          <a:prstGeom prst="homePlat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386" y="2016000"/>
            <a:ext cx="721626" cy="720000"/>
          </a:xfrm>
          <a:prstGeom prst="rect">
            <a:avLst/>
          </a:prstGeom>
        </p:spPr>
      </p:pic>
      <p:sp>
        <p:nvSpPr>
          <p:cNvPr id="17" name="Title 1"/>
          <p:cNvSpPr txBox="1">
            <a:spLocks/>
          </p:cNvSpPr>
          <p:nvPr/>
        </p:nvSpPr>
        <p:spPr>
          <a:xfrm>
            <a:off x="957345" y="2244880"/>
            <a:ext cx="1621171" cy="307777"/>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400" dirty="0" smtClean="0">
                <a:solidFill>
                  <a:schemeClr val="tx1"/>
                </a:solidFill>
              </a:rPr>
              <a:t>The trustee board</a:t>
            </a:r>
            <a:endParaRPr lang="en-GB" sz="1400" dirty="0">
              <a:solidFill>
                <a:schemeClr val="tx1"/>
              </a:solidFill>
            </a:endParaRP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69" y="3095139"/>
            <a:ext cx="721626" cy="720000"/>
          </a:xfrm>
          <a:prstGeom prst="rect">
            <a:avLst/>
          </a:prstGeom>
        </p:spPr>
      </p:pic>
      <p:sp>
        <p:nvSpPr>
          <p:cNvPr id="19" name="Title 1"/>
          <p:cNvSpPr txBox="1">
            <a:spLocks/>
          </p:cNvSpPr>
          <p:nvPr/>
        </p:nvSpPr>
        <p:spPr>
          <a:xfrm>
            <a:off x="957345" y="3319352"/>
            <a:ext cx="3376698" cy="307777"/>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400" dirty="0" smtClean="0">
                <a:solidFill>
                  <a:schemeClr val="tx1"/>
                </a:solidFill>
              </a:rPr>
              <a:t>Scheme management skills</a:t>
            </a:r>
            <a:endParaRPr lang="en-GB" sz="1400" dirty="0">
              <a:solidFill>
                <a:schemeClr val="tx1"/>
              </a:solidFill>
            </a:endParaRPr>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14" y="4176000"/>
            <a:ext cx="721626" cy="720000"/>
          </a:xfrm>
          <a:prstGeom prst="rect">
            <a:avLst/>
          </a:prstGeom>
        </p:spPr>
      </p:pic>
      <p:sp>
        <p:nvSpPr>
          <p:cNvPr id="21" name="Title 1"/>
          <p:cNvSpPr txBox="1">
            <a:spLocks/>
          </p:cNvSpPr>
          <p:nvPr/>
        </p:nvSpPr>
        <p:spPr>
          <a:xfrm>
            <a:off x="957345" y="4411222"/>
            <a:ext cx="2234629" cy="307777"/>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400" dirty="0" smtClean="0">
                <a:solidFill>
                  <a:schemeClr val="tx1"/>
                </a:solidFill>
              </a:rPr>
              <a:t>Administration</a:t>
            </a:r>
            <a:endParaRPr lang="en-GB" sz="1400" dirty="0">
              <a:solidFill>
                <a:schemeClr val="tx1"/>
              </a:solidFill>
            </a:endParaRPr>
          </a:p>
        </p:txBody>
      </p:sp>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14374" y="2016000"/>
            <a:ext cx="721626" cy="720000"/>
          </a:xfrm>
          <a:prstGeom prst="rect">
            <a:avLst/>
          </a:prstGeom>
        </p:spPr>
      </p:pic>
      <p:sp>
        <p:nvSpPr>
          <p:cNvPr id="23" name="Title 1"/>
          <p:cNvSpPr txBox="1">
            <a:spLocks/>
          </p:cNvSpPr>
          <p:nvPr/>
        </p:nvSpPr>
        <p:spPr>
          <a:xfrm>
            <a:off x="5590850" y="2248365"/>
            <a:ext cx="2462299" cy="307777"/>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400" dirty="0" smtClean="0">
                <a:solidFill>
                  <a:schemeClr val="tx1"/>
                </a:solidFill>
              </a:rPr>
              <a:t>Investment governance</a:t>
            </a:r>
            <a:endParaRPr lang="en-GB" sz="1400" dirty="0">
              <a:solidFill>
                <a:schemeClr val="tx1"/>
              </a:solidFill>
            </a:endParaRPr>
          </a:p>
        </p:txBody>
      </p:sp>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16000" y="3094539"/>
            <a:ext cx="721626" cy="720000"/>
          </a:xfrm>
          <a:prstGeom prst="rect">
            <a:avLst/>
          </a:prstGeom>
        </p:spPr>
      </p:pic>
      <p:sp>
        <p:nvSpPr>
          <p:cNvPr id="25" name="Title 1"/>
          <p:cNvSpPr txBox="1">
            <a:spLocks/>
          </p:cNvSpPr>
          <p:nvPr/>
        </p:nvSpPr>
        <p:spPr>
          <a:xfrm>
            <a:off x="5624299" y="3344996"/>
            <a:ext cx="1815453" cy="307777"/>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400" dirty="0" smtClean="0">
                <a:solidFill>
                  <a:schemeClr val="tx1"/>
                </a:solidFill>
              </a:rPr>
              <a:t>Value for members</a:t>
            </a:r>
            <a:endParaRPr lang="en-GB" sz="1400" dirty="0">
              <a:solidFill>
                <a:schemeClr val="tx1"/>
              </a:solidFill>
            </a:endParaRPr>
          </a:p>
        </p:txBody>
      </p:sp>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16000" y="4176000"/>
            <a:ext cx="721626" cy="720000"/>
          </a:xfrm>
          <a:prstGeom prst="rect">
            <a:avLst/>
          </a:prstGeom>
        </p:spPr>
      </p:pic>
      <p:sp>
        <p:nvSpPr>
          <p:cNvPr id="27" name="Title 1"/>
          <p:cNvSpPr txBox="1">
            <a:spLocks/>
          </p:cNvSpPr>
          <p:nvPr/>
        </p:nvSpPr>
        <p:spPr>
          <a:xfrm>
            <a:off x="5630648" y="4406561"/>
            <a:ext cx="2672752" cy="307777"/>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400" dirty="0" smtClean="0">
                <a:solidFill>
                  <a:schemeClr val="tx1"/>
                </a:solidFill>
              </a:rPr>
              <a:t>Communicating and reporting</a:t>
            </a:r>
            <a:endParaRPr lang="en-GB" sz="1400" dirty="0">
              <a:solidFill>
                <a:schemeClr val="tx1"/>
              </a:solidFill>
            </a:endParaRPr>
          </a:p>
        </p:txBody>
      </p:sp>
      <p:sp>
        <p:nvSpPr>
          <p:cNvPr id="28" name="Rectangle 27"/>
          <p:cNvSpPr/>
          <p:nvPr/>
        </p:nvSpPr>
        <p:spPr>
          <a:xfrm>
            <a:off x="3693764" y="2016062"/>
            <a:ext cx="720000" cy="720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96%</a:t>
            </a:r>
            <a:endParaRPr lang="en-GB" sz="1600" b="1" dirty="0"/>
          </a:p>
        </p:txBody>
      </p:sp>
      <p:sp>
        <p:nvSpPr>
          <p:cNvPr id="29" name="Rectangle 28"/>
          <p:cNvSpPr/>
          <p:nvPr/>
        </p:nvSpPr>
        <p:spPr>
          <a:xfrm>
            <a:off x="3693600" y="3096000"/>
            <a:ext cx="720000" cy="720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89%</a:t>
            </a:r>
            <a:endParaRPr lang="en-GB" sz="1600" b="1" dirty="0"/>
          </a:p>
        </p:txBody>
      </p:sp>
      <p:sp>
        <p:nvSpPr>
          <p:cNvPr id="30" name="Rectangle 29"/>
          <p:cNvSpPr/>
          <p:nvPr/>
        </p:nvSpPr>
        <p:spPr>
          <a:xfrm>
            <a:off x="3693600" y="4176000"/>
            <a:ext cx="720000" cy="720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100%</a:t>
            </a:r>
            <a:endParaRPr lang="en-GB" sz="1600" b="1" dirty="0"/>
          </a:p>
        </p:txBody>
      </p:sp>
      <p:sp>
        <p:nvSpPr>
          <p:cNvPr id="31" name="Rectangle 30"/>
          <p:cNvSpPr/>
          <p:nvPr/>
        </p:nvSpPr>
        <p:spPr>
          <a:xfrm>
            <a:off x="8326800" y="2016000"/>
            <a:ext cx="720000" cy="720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89%</a:t>
            </a:r>
            <a:endParaRPr lang="en-GB" sz="1600" b="1" dirty="0"/>
          </a:p>
        </p:txBody>
      </p:sp>
      <p:sp>
        <p:nvSpPr>
          <p:cNvPr id="32" name="Rectangle 31"/>
          <p:cNvSpPr/>
          <p:nvPr/>
        </p:nvSpPr>
        <p:spPr>
          <a:xfrm>
            <a:off x="8326800" y="3096000"/>
            <a:ext cx="720000" cy="720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a:solidFill>
                  <a:prstClr val="white"/>
                </a:solidFill>
              </a:rPr>
              <a:t>89%</a:t>
            </a:r>
          </a:p>
        </p:txBody>
      </p:sp>
      <p:sp>
        <p:nvSpPr>
          <p:cNvPr id="33" name="Rectangle 32"/>
          <p:cNvSpPr/>
          <p:nvPr/>
        </p:nvSpPr>
        <p:spPr>
          <a:xfrm>
            <a:off x="8326800" y="4176000"/>
            <a:ext cx="720000" cy="720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a:solidFill>
                  <a:prstClr val="white"/>
                </a:solidFill>
              </a:rPr>
              <a:t>89%</a:t>
            </a:r>
            <a:endParaRPr lang="en-GB" sz="1600" b="1" dirty="0">
              <a:solidFill>
                <a:prstClr val="white"/>
              </a:solidFill>
            </a:endParaRPr>
          </a:p>
        </p:txBody>
      </p:sp>
      <p:sp>
        <p:nvSpPr>
          <p:cNvPr id="34" name="Content Placeholder 5"/>
          <p:cNvSpPr txBox="1">
            <a:spLocks/>
          </p:cNvSpPr>
          <p:nvPr/>
        </p:nvSpPr>
        <p:spPr>
          <a:xfrm>
            <a:off x="457200" y="1342868"/>
            <a:ext cx="8229600" cy="4572000"/>
          </a:xfrm>
          <a:prstGeom prst="rect">
            <a:avLst/>
          </a:prstGeom>
        </p:spPr>
        <p:txBody>
          <a:bodyPr/>
          <a:lst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buNone/>
            </a:pPr>
            <a:endParaRPr lang="en-GB" dirty="0"/>
          </a:p>
        </p:txBody>
      </p:sp>
      <p:sp>
        <p:nvSpPr>
          <p:cNvPr id="35" name="Rectangle 34"/>
          <p:cNvSpPr/>
          <p:nvPr/>
        </p:nvSpPr>
        <p:spPr>
          <a:xfrm>
            <a:off x="463568" y="5561060"/>
            <a:ext cx="8228876" cy="307777"/>
          </a:xfrm>
          <a:prstGeom prst="rect">
            <a:avLst/>
          </a:prstGeom>
          <a:solidFill>
            <a:schemeClr val="accent6"/>
          </a:solidFill>
        </p:spPr>
        <p:txBody>
          <a:bodyPr wrap="square">
            <a:spAutoFit/>
          </a:bodyPr>
          <a:lstStyle/>
          <a:p>
            <a:pPr marL="228600" lvl="2" algn="ctr">
              <a:spcAft>
                <a:spcPts val="350"/>
              </a:spcAft>
              <a:buClr>
                <a:srgbClr val="702082"/>
              </a:buClr>
              <a:defRPr/>
            </a:pPr>
            <a:r>
              <a:rPr lang="en-GB" sz="1400" dirty="0" err="1" smtClean="0">
                <a:solidFill>
                  <a:prstClr val="white"/>
                </a:solidFill>
              </a:rPr>
              <a:t>GovernanceFit</a:t>
            </a:r>
            <a:r>
              <a:rPr lang="en-GB" sz="1400" dirty="0" smtClean="0">
                <a:solidFill>
                  <a:prstClr val="white"/>
                </a:solidFill>
              </a:rPr>
              <a:t> assessments carried out between 28 July 2016 and 16 November 2016</a:t>
            </a:r>
            <a:endParaRPr lang="en-GB" sz="1400" dirty="0">
              <a:solidFill>
                <a:prstClr val="white"/>
              </a:solidFill>
            </a:endParaRPr>
          </a:p>
        </p:txBody>
      </p:sp>
    </p:spTree>
    <p:custDataLst>
      <p:tags r:id="rId1"/>
    </p:custDataLst>
    <p:extLst>
      <p:ext uri="{BB962C8B-B14F-4D97-AF65-F5344CB8AC3E}">
        <p14:creationId xmlns:p14="http://schemas.microsoft.com/office/powerpoint/2010/main" val="2313472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What we’ve seen so far</a:t>
            </a:r>
            <a:endParaRPr lang="en-GB" dirty="0"/>
          </a:p>
        </p:txBody>
      </p:sp>
      <p:sp>
        <p:nvSpPr>
          <p:cNvPr id="3" name="Footer Placeholder 2"/>
          <p:cNvSpPr>
            <a:spLocks noGrp="1"/>
          </p:cNvSpPr>
          <p:nvPr>
            <p:ph type="ftr" sz="quarter" idx="11"/>
          </p:nvPr>
        </p:nvSpPr>
        <p:spPr/>
        <p:txBody>
          <a:bodyPr/>
          <a:lstStyle/>
          <a:p>
            <a:r>
              <a:rPr lang="en-GB" smtClean="0"/>
              <a:t>© 2016 Willis Towers Watson. All rights reserved. Proprietary and Confidential. For Willis Towers Watson and Willis Towers Watson client use only.</a:t>
            </a:r>
            <a:endParaRPr lang="en-US"/>
          </a:p>
        </p:txBody>
      </p:sp>
      <p:sp>
        <p:nvSpPr>
          <p:cNvPr id="4" name="Slide Number Placeholder 3"/>
          <p:cNvSpPr>
            <a:spLocks noGrp="1"/>
          </p:cNvSpPr>
          <p:nvPr>
            <p:ph type="sldNum" sz="quarter" idx="12"/>
          </p:nvPr>
        </p:nvSpPr>
        <p:spPr/>
        <p:txBody>
          <a:bodyPr/>
          <a:lstStyle/>
          <a:p>
            <a:fld id="{2083E393-C0BF-4ED8-8545-7E4C90AFF831}" type="slidenum">
              <a:rPr lang="en-US" smtClean="0"/>
              <a:pPr/>
              <a:t>23</a:t>
            </a:fld>
            <a:endParaRPr lang="en-US"/>
          </a:p>
        </p:txBody>
      </p:sp>
      <p:sp>
        <p:nvSpPr>
          <p:cNvPr id="8" name="Text Placeholder 7"/>
          <p:cNvSpPr>
            <a:spLocks noGrp="1"/>
          </p:cNvSpPr>
          <p:nvPr>
            <p:ph type="body" sz="quarter" idx="13"/>
          </p:nvPr>
        </p:nvSpPr>
        <p:spPr/>
        <p:txBody>
          <a:bodyPr/>
          <a:lstStyle/>
          <a:p>
            <a:r>
              <a:rPr lang="en-GB" dirty="0" smtClean="0"/>
              <a:t>Percentage of Regulator expectations met by all schemes </a:t>
            </a:r>
            <a:endParaRPr lang="en-GB" dirty="0"/>
          </a:p>
        </p:txBody>
      </p:sp>
      <p:sp>
        <p:nvSpPr>
          <p:cNvPr id="9" name="Path"/>
          <p:cNvSpPr/>
          <p:nvPr/>
        </p:nvSpPr>
        <p:spPr>
          <a:xfrm>
            <a:off x="449263" y="6569045"/>
            <a:ext cx="55704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lstStyle/>
          <a:p>
            <a:endParaRPr lang="en-GB" sz="700" dirty="0">
              <a:solidFill>
                <a:schemeClr val="tx1"/>
              </a:solidFill>
            </a:endParaRPr>
          </a:p>
        </p:txBody>
      </p:sp>
      <p:sp>
        <p:nvSpPr>
          <p:cNvPr id="10" name="Pentagon 9"/>
          <p:cNvSpPr/>
          <p:nvPr/>
        </p:nvSpPr>
        <p:spPr>
          <a:xfrm>
            <a:off x="5508000" y="4176000"/>
            <a:ext cx="2772000" cy="720000"/>
          </a:xfrm>
          <a:prstGeom prst="homePlat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entagon 10"/>
          <p:cNvSpPr/>
          <p:nvPr/>
        </p:nvSpPr>
        <p:spPr>
          <a:xfrm>
            <a:off x="5508000" y="3096000"/>
            <a:ext cx="2772000" cy="720000"/>
          </a:xfrm>
          <a:prstGeom prst="homePlat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entagon 11"/>
          <p:cNvSpPr/>
          <p:nvPr/>
        </p:nvSpPr>
        <p:spPr>
          <a:xfrm>
            <a:off x="5508000" y="2003104"/>
            <a:ext cx="2772000" cy="720000"/>
          </a:xfrm>
          <a:prstGeom prst="homePlat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entagon 12"/>
          <p:cNvSpPr/>
          <p:nvPr/>
        </p:nvSpPr>
        <p:spPr>
          <a:xfrm>
            <a:off x="871200" y="4176000"/>
            <a:ext cx="2772000" cy="720000"/>
          </a:xfrm>
          <a:prstGeom prst="homePlate">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entagon 13"/>
          <p:cNvSpPr/>
          <p:nvPr/>
        </p:nvSpPr>
        <p:spPr>
          <a:xfrm>
            <a:off x="869888" y="3096000"/>
            <a:ext cx="2772000" cy="720000"/>
          </a:xfrm>
          <a:prstGeom prst="homePlat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Pentagon 14"/>
          <p:cNvSpPr/>
          <p:nvPr/>
        </p:nvSpPr>
        <p:spPr>
          <a:xfrm>
            <a:off x="869888" y="2016000"/>
            <a:ext cx="2772000" cy="720000"/>
          </a:xfrm>
          <a:prstGeom prst="homePlat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386" y="2016000"/>
            <a:ext cx="721626" cy="720000"/>
          </a:xfrm>
          <a:prstGeom prst="rect">
            <a:avLst/>
          </a:prstGeom>
        </p:spPr>
      </p:pic>
      <p:sp>
        <p:nvSpPr>
          <p:cNvPr id="17" name="Title 1"/>
          <p:cNvSpPr txBox="1">
            <a:spLocks/>
          </p:cNvSpPr>
          <p:nvPr/>
        </p:nvSpPr>
        <p:spPr>
          <a:xfrm>
            <a:off x="957345" y="2244880"/>
            <a:ext cx="1621171" cy="307777"/>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400" dirty="0" smtClean="0">
                <a:solidFill>
                  <a:schemeClr val="tx1"/>
                </a:solidFill>
              </a:rPr>
              <a:t>The trustee board</a:t>
            </a:r>
            <a:endParaRPr lang="en-GB" sz="1400" dirty="0">
              <a:solidFill>
                <a:schemeClr val="tx1"/>
              </a:solidFill>
            </a:endParaRP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69" y="3095139"/>
            <a:ext cx="721626" cy="720000"/>
          </a:xfrm>
          <a:prstGeom prst="rect">
            <a:avLst/>
          </a:prstGeom>
        </p:spPr>
      </p:pic>
      <p:sp>
        <p:nvSpPr>
          <p:cNvPr id="19" name="Title 1"/>
          <p:cNvSpPr txBox="1">
            <a:spLocks/>
          </p:cNvSpPr>
          <p:nvPr/>
        </p:nvSpPr>
        <p:spPr>
          <a:xfrm>
            <a:off x="957345" y="3319352"/>
            <a:ext cx="3376698" cy="307777"/>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400" dirty="0" smtClean="0">
                <a:solidFill>
                  <a:schemeClr val="tx1"/>
                </a:solidFill>
              </a:rPr>
              <a:t>Scheme management skills</a:t>
            </a:r>
            <a:endParaRPr lang="en-GB" sz="1400" dirty="0">
              <a:solidFill>
                <a:schemeClr val="tx1"/>
              </a:solidFill>
            </a:endParaRPr>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14" y="4176000"/>
            <a:ext cx="721626" cy="720000"/>
          </a:xfrm>
          <a:prstGeom prst="rect">
            <a:avLst/>
          </a:prstGeom>
        </p:spPr>
      </p:pic>
      <p:sp>
        <p:nvSpPr>
          <p:cNvPr id="21" name="Title 1"/>
          <p:cNvSpPr txBox="1">
            <a:spLocks/>
          </p:cNvSpPr>
          <p:nvPr/>
        </p:nvSpPr>
        <p:spPr>
          <a:xfrm>
            <a:off x="957345" y="4411222"/>
            <a:ext cx="2234629" cy="307777"/>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400" dirty="0" smtClean="0">
                <a:solidFill>
                  <a:schemeClr val="tx1"/>
                </a:solidFill>
              </a:rPr>
              <a:t>Administration</a:t>
            </a:r>
            <a:endParaRPr lang="en-GB" sz="1400" dirty="0">
              <a:solidFill>
                <a:schemeClr val="tx1"/>
              </a:solidFill>
            </a:endParaRPr>
          </a:p>
        </p:txBody>
      </p:sp>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14374" y="2016000"/>
            <a:ext cx="721626" cy="720000"/>
          </a:xfrm>
          <a:prstGeom prst="rect">
            <a:avLst/>
          </a:prstGeom>
        </p:spPr>
      </p:pic>
      <p:sp>
        <p:nvSpPr>
          <p:cNvPr id="23" name="Title 1"/>
          <p:cNvSpPr txBox="1">
            <a:spLocks/>
          </p:cNvSpPr>
          <p:nvPr/>
        </p:nvSpPr>
        <p:spPr>
          <a:xfrm>
            <a:off x="5590850" y="2248365"/>
            <a:ext cx="2462299" cy="307777"/>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400" dirty="0" smtClean="0">
                <a:solidFill>
                  <a:schemeClr val="tx1"/>
                </a:solidFill>
              </a:rPr>
              <a:t>Investment governance</a:t>
            </a:r>
            <a:endParaRPr lang="en-GB" sz="1400" dirty="0">
              <a:solidFill>
                <a:schemeClr val="tx1"/>
              </a:solidFill>
            </a:endParaRPr>
          </a:p>
        </p:txBody>
      </p:sp>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16000" y="3094539"/>
            <a:ext cx="721626" cy="720000"/>
          </a:xfrm>
          <a:prstGeom prst="rect">
            <a:avLst/>
          </a:prstGeom>
        </p:spPr>
      </p:pic>
      <p:sp>
        <p:nvSpPr>
          <p:cNvPr id="25" name="Title 1"/>
          <p:cNvSpPr txBox="1">
            <a:spLocks/>
          </p:cNvSpPr>
          <p:nvPr/>
        </p:nvSpPr>
        <p:spPr>
          <a:xfrm>
            <a:off x="5624299" y="3344996"/>
            <a:ext cx="1815453" cy="307777"/>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400" dirty="0" smtClean="0">
                <a:solidFill>
                  <a:schemeClr val="tx1"/>
                </a:solidFill>
              </a:rPr>
              <a:t>Value for members</a:t>
            </a:r>
            <a:endParaRPr lang="en-GB" sz="1400" dirty="0">
              <a:solidFill>
                <a:schemeClr val="tx1"/>
              </a:solidFill>
            </a:endParaRPr>
          </a:p>
        </p:txBody>
      </p:sp>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16000" y="4176000"/>
            <a:ext cx="721626" cy="720000"/>
          </a:xfrm>
          <a:prstGeom prst="rect">
            <a:avLst/>
          </a:prstGeom>
        </p:spPr>
      </p:pic>
      <p:sp>
        <p:nvSpPr>
          <p:cNvPr id="27" name="Title 1"/>
          <p:cNvSpPr txBox="1">
            <a:spLocks/>
          </p:cNvSpPr>
          <p:nvPr/>
        </p:nvSpPr>
        <p:spPr>
          <a:xfrm>
            <a:off x="5630648" y="4406561"/>
            <a:ext cx="2672752" cy="307777"/>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400" dirty="0" smtClean="0">
                <a:solidFill>
                  <a:schemeClr val="tx1"/>
                </a:solidFill>
              </a:rPr>
              <a:t>Communicating and reporting</a:t>
            </a:r>
            <a:endParaRPr lang="en-GB" sz="1400" dirty="0">
              <a:solidFill>
                <a:schemeClr val="tx1"/>
              </a:solidFill>
            </a:endParaRPr>
          </a:p>
        </p:txBody>
      </p:sp>
      <p:sp>
        <p:nvSpPr>
          <p:cNvPr id="28" name="Rectangle 27"/>
          <p:cNvSpPr/>
          <p:nvPr/>
        </p:nvSpPr>
        <p:spPr>
          <a:xfrm>
            <a:off x="3693764" y="2016062"/>
            <a:ext cx="720000" cy="720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80%</a:t>
            </a:r>
            <a:endParaRPr lang="en-GB" sz="1600" b="1" dirty="0"/>
          </a:p>
        </p:txBody>
      </p:sp>
      <p:sp>
        <p:nvSpPr>
          <p:cNvPr id="29" name="Rectangle 28"/>
          <p:cNvSpPr/>
          <p:nvPr/>
        </p:nvSpPr>
        <p:spPr>
          <a:xfrm>
            <a:off x="3693600" y="3096000"/>
            <a:ext cx="720000" cy="720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90%</a:t>
            </a:r>
            <a:endParaRPr lang="en-GB" sz="1600" b="1" dirty="0"/>
          </a:p>
        </p:txBody>
      </p:sp>
      <p:sp>
        <p:nvSpPr>
          <p:cNvPr id="30" name="Rectangle 29"/>
          <p:cNvSpPr/>
          <p:nvPr/>
        </p:nvSpPr>
        <p:spPr>
          <a:xfrm>
            <a:off x="3693600" y="4176000"/>
            <a:ext cx="720000" cy="720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94%</a:t>
            </a:r>
            <a:endParaRPr lang="en-GB" sz="1600" b="1" dirty="0"/>
          </a:p>
        </p:txBody>
      </p:sp>
      <p:sp>
        <p:nvSpPr>
          <p:cNvPr id="31" name="Rectangle 30"/>
          <p:cNvSpPr/>
          <p:nvPr/>
        </p:nvSpPr>
        <p:spPr>
          <a:xfrm>
            <a:off x="8326800" y="2016000"/>
            <a:ext cx="720000" cy="720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93%</a:t>
            </a:r>
            <a:endParaRPr lang="en-GB" sz="1600" b="1" dirty="0"/>
          </a:p>
        </p:txBody>
      </p:sp>
      <p:sp>
        <p:nvSpPr>
          <p:cNvPr id="32" name="Rectangle 31"/>
          <p:cNvSpPr/>
          <p:nvPr/>
        </p:nvSpPr>
        <p:spPr>
          <a:xfrm>
            <a:off x="8326800" y="3096000"/>
            <a:ext cx="720000" cy="720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smtClean="0">
                <a:solidFill>
                  <a:prstClr val="white"/>
                </a:solidFill>
              </a:rPr>
              <a:t>84%</a:t>
            </a:r>
            <a:endParaRPr lang="en-GB" sz="1600" b="1" dirty="0">
              <a:solidFill>
                <a:prstClr val="white"/>
              </a:solidFill>
            </a:endParaRPr>
          </a:p>
        </p:txBody>
      </p:sp>
      <p:sp>
        <p:nvSpPr>
          <p:cNvPr id="33" name="Rectangle 32"/>
          <p:cNvSpPr/>
          <p:nvPr/>
        </p:nvSpPr>
        <p:spPr>
          <a:xfrm>
            <a:off x="8326800" y="4176000"/>
            <a:ext cx="720000" cy="720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smtClean="0">
                <a:solidFill>
                  <a:prstClr val="white"/>
                </a:solidFill>
              </a:rPr>
              <a:t>90%</a:t>
            </a:r>
            <a:endParaRPr lang="en-GB" sz="1600" b="1" dirty="0">
              <a:solidFill>
                <a:prstClr val="white"/>
              </a:solidFill>
            </a:endParaRPr>
          </a:p>
        </p:txBody>
      </p:sp>
      <p:sp>
        <p:nvSpPr>
          <p:cNvPr id="34" name="Content Placeholder 5"/>
          <p:cNvSpPr txBox="1">
            <a:spLocks/>
          </p:cNvSpPr>
          <p:nvPr/>
        </p:nvSpPr>
        <p:spPr>
          <a:xfrm>
            <a:off x="457200" y="1342868"/>
            <a:ext cx="8229600" cy="4572000"/>
          </a:xfrm>
          <a:prstGeom prst="rect">
            <a:avLst/>
          </a:prstGeom>
        </p:spPr>
        <p:txBody>
          <a:bodyPr/>
          <a:lst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buNone/>
            </a:pPr>
            <a:endParaRPr lang="en-GB" dirty="0"/>
          </a:p>
        </p:txBody>
      </p:sp>
      <p:sp>
        <p:nvSpPr>
          <p:cNvPr id="35" name="Rectangle 34"/>
          <p:cNvSpPr/>
          <p:nvPr/>
        </p:nvSpPr>
        <p:spPr>
          <a:xfrm>
            <a:off x="463568" y="5561060"/>
            <a:ext cx="8228876" cy="307777"/>
          </a:xfrm>
          <a:prstGeom prst="rect">
            <a:avLst/>
          </a:prstGeom>
          <a:solidFill>
            <a:schemeClr val="accent6"/>
          </a:solidFill>
        </p:spPr>
        <p:txBody>
          <a:bodyPr wrap="square">
            <a:spAutoFit/>
          </a:bodyPr>
          <a:lstStyle/>
          <a:p>
            <a:pPr marL="228600" lvl="2" algn="ctr">
              <a:spcAft>
                <a:spcPts val="350"/>
              </a:spcAft>
              <a:buClr>
                <a:srgbClr val="702082"/>
              </a:buClr>
              <a:defRPr/>
            </a:pPr>
            <a:r>
              <a:rPr lang="en-GB" sz="1400" dirty="0" err="1" smtClean="0">
                <a:solidFill>
                  <a:prstClr val="white"/>
                </a:solidFill>
              </a:rPr>
              <a:t>GovernanceFit</a:t>
            </a:r>
            <a:r>
              <a:rPr lang="en-GB" sz="1400" dirty="0" smtClean="0">
                <a:solidFill>
                  <a:prstClr val="white"/>
                </a:solidFill>
              </a:rPr>
              <a:t> assessments carried out between 28 July 2016 and 16 November 2016</a:t>
            </a:r>
            <a:endParaRPr lang="en-GB" sz="1400" dirty="0">
              <a:solidFill>
                <a:prstClr val="white"/>
              </a:solidFill>
            </a:endParaRPr>
          </a:p>
        </p:txBody>
      </p:sp>
    </p:spTree>
    <p:custDataLst>
      <p:tags r:id="rId1"/>
    </p:custDataLst>
    <p:extLst>
      <p:ext uri="{BB962C8B-B14F-4D97-AF65-F5344CB8AC3E}">
        <p14:creationId xmlns:p14="http://schemas.microsoft.com/office/powerpoint/2010/main" val="1766165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What we’ve seen so far</a:t>
            </a:r>
            <a:endParaRPr lang="en-GB" dirty="0"/>
          </a:p>
        </p:txBody>
      </p:sp>
      <p:sp>
        <p:nvSpPr>
          <p:cNvPr id="3" name="Footer Placeholder 2"/>
          <p:cNvSpPr>
            <a:spLocks noGrp="1"/>
          </p:cNvSpPr>
          <p:nvPr>
            <p:ph type="ftr" sz="quarter" idx="11"/>
          </p:nvPr>
        </p:nvSpPr>
        <p:spPr/>
        <p:txBody>
          <a:bodyPr/>
          <a:lstStyle/>
          <a:p>
            <a:r>
              <a:rPr lang="en-GB" smtClean="0"/>
              <a:t>© 2016 Willis Towers Watson. All rights reserved. Proprietary and Confidential. For Willis Towers Watson and Willis Towers Watson client use only.</a:t>
            </a:r>
            <a:endParaRPr lang="en-US"/>
          </a:p>
        </p:txBody>
      </p:sp>
      <p:sp>
        <p:nvSpPr>
          <p:cNvPr id="4" name="Slide Number Placeholder 3"/>
          <p:cNvSpPr>
            <a:spLocks noGrp="1"/>
          </p:cNvSpPr>
          <p:nvPr>
            <p:ph type="sldNum" sz="quarter" idx="12"/>
          </p:nvPr>
        </p:nvSpPr>
        <p:spPr/>
        <p:txBody>
          <a:bodyPr/>
          <a:lstStyle/>
          <a:p>
            <a:fld id="{2083E393-C0BF-4ED8-8545-7E4C90AFF831}" type="slidenum">
              <a:rPr lang="en-US" smtClean="0"/>
              <a:pPr/>
              <a:t>24</a:t>
            </a:fld>
            <a:endParaRPr lang="en-US"/>
          </a:p>
        </p:txBody>
      </p:sp>
      <p:sp>
        <p:nvSpPr>
          <p:cNvPr id="8" name="Text Placeholder 7"/>
          <p:cNvSpPr>
            <a:spLocks noGrp="1"/>
          </p:cNvSpPr>
          <p:nvPr>
            <p:ph type="body" sz="quarter" idx="13"/>
          </p:nvPr>
        </p:nvSpPr>
        <p:spPr/>
        <p:txBody>
          <a:bodyPr/>
          <a:lstStyle/>
          <a:p>
            <a:r>
              <a:rPr lang="en-GB" dirty="0" smtClean="0"/>
              <a:t>Percentage of Chair statement expectations met by all schemes</a:t>
            </a:r>
            <a:endParaRPr lang="en-GB" dirty="0"/>
          </a:p>
        </p:txBody>
      </p:sp>
      <p:sp>
        <p:nvSpPr>
          <p:cNvPr id="9" name="Path"/>
          <p:cNvSpPr/>
          <p:nvPr/>
        </p:nvSpPr>
        <p:spPr>
          <a:xfrm>
            <a:off x="449263" y="6569045"/>
            <a:ext cx="55704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lstStyle/>
          <a:p>
            <a:endParaRPr lang="en-GB" sz="700" dirty="0">
              <a:solidFill>
                <a:schemeClr val="tx1"/>
              </a:solidFill>
            </a:endParaRPr>
          </a:p>
        </p:txBody>
      </p:sp>
      <p:sp>
        <p:nvSpPr>
          <p:cNvPr id="10" name="Pentagon 9"/>
          <p:cNvSpPr/>
          <p:nvPr/>
        </p:nvSpPr>
        <p:spPr>
          <a:xfrm>
            <a:off x="5508000" y="4176000"/>
            <a:ext cx="2772000" cy="720000"/>
          </a:xfrm>
          <a:prstGeom prst="homePlat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entagon 10"/>
          <p:cNvSpPr/>
          <p:nvPr/>
        </p:nvSpPr>
        <p:spPr>
          <a:xfrm>
            <a:off x="5508000" y="3096000"/>
            <a:ext cx="2772000" cy="720000"/>
          </a:xfrm>
          <a:prstGeom prst="homePlat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entagon 11"/>
          <p:cNvSpPr/>
          <p:nvPr/>
        </p:nvSpPr>
        <p:spPr>
          <a:xfrm>
            <a:off x="5508000" y="2003104"/>
            <a:ext cx="2772000" cy="720000"/>
          </a:xfrm>
          <a:prstGeom prst="homePlat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entagon 12"/>
          <p:cNvSpPr/>
          <p:nvPr/>
        </p:nvSpPr>
        <p:spPr>
          <a:xfrm>
            <a:off x="871200" y="4176000"/>
            <a:ext cx="2772000" cy="720000"/>
          </a:xfrm>
          <a:prstGeom prst="homePlate">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entagon 13"/>
          <p:cNvSpPr/>
          <p:nvPr/>
        </p:nvSpPr>
        <p:spPr>
          <a:xfrm>
            <a:off x="869888" y="3096000"/>
            <a:ext cx="2772000" cy="720000"/>
          </a:xfrm>
          <a:prstGeom prst="homePlat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Pentagon 14"/>
          <p:cNvSpPr/>
          <p:nvPr/>
        </p:nvSpPr>
        <p:spPr>
          <a:xfrm>
            <a:off x="869888" y="2016000"/>
            <a:ext cx="2772000" cy="720000"/>
          </a:xfrm>
          <a:prstGeom prst="homePlat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386" y="2016000"/>
            <a:ext cx="721626" cy="720000"/>
          </a:xfrm>
          <a:prstGeom prst="rect">
            <a:avLst/>
          </a:prstGeom>
        </p:spPr>
      </p:pic>
      <p:sp>
        <p:nvSpPr>
          <p:cNvPr id="17" name="Title 1"/>
          <p:cNvSpPr txBox="1">
            <a:spLocks/>
          </p:cNvSpPr>
          <p:nvPr/>
        </p:nvSpPr>
        <p:spPr>
          <a:xfrm>
            <a:off x="957345" y="2244880"/>
            <a:ext cx="1621171" cy="307777"/>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400" dirty="0" smtClean="0">
                <a:solidFill>
                  <a:schemeClr val="tx1"/>
                </a:solidFill>
              </a:rPr>
              <a:t>The trustee board</a:t>
            </a:r>
            <a:endParaRPr lang="en-GB" sz="1400" dirty="0">
              <a:solidFill>
                <a:schemeClr val="tx1"/>
              </a:solidFill>
            </a:endParaRP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69" y="3095139"/>
            <a:ext cx="721626" cy="720000"/>
          </a:xfrm>
          <a:prstGeom prst="rect">
            <a:avLst/>
          </a:prstGeom>
        </p:spPr>
      </p:pic>
      <p:sp>
        <p:nvSpPr>
          <p:cNvPr id="19" name="Title 1"/>
          <p:cNvSpPr txBox="1">
            <a:spLocks/>
          </p:cNvSpPr>
          <p:nvPr/>
        </p:nvSpPr>
        <p:spPr>
          <a:xfrm>
            <a:off x="957345" y="3319352"/>
            <a:ext cx="3376698" cy="307777"/>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400" dirty="0" smtClean="0">
                <a:solidFill>
                  <a:schemeClr val="tx1"/>
                </a:solidFill>
              </a:rPr>
              <a:t>Scheme management skills</a:t>
            </a:r>
            <a:endParaRPr lang="en-GB" sz="1400" dirty="0">
              <a:solidFill>
                <a:schemeClr val="tx1"/>
              </a:solidFill>
            </a:endParaRPr>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14" y="4176000"/>
            <a:ext cx="721626" cy="720000"/>
          </a:xfrm>
          <a:prstGeom prst="rect">
            <a:avLst/>
          </a:prstGeom>
        </p:spPr>
      </p:pic>
      <p:sp>
        <p:nvSpPr>
          <p:cNvPr id="21" name="Title 1"/>
          <p:cNvSpPr txBox="1">
            <a:spLocks/>
          </p:cNvSpPr>
          <p:nvPr/>
        </p:nvSpPr>
        <p:spPr>
          <a:xfrm>
            <a:off x="957345" y="4411222"/>
            <a:ext cx="2234629" cy="307777"/>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400" dirty="0" smtClean="0">
                <a:solidFill>
                  <a:schemeClr val="tx1"/>
                </a:solidFill>
              </a:rPr>
              <a:t>Administration</a:t>
            </a:r>
            <a:endParaRPr lang="en-GB" sz="1400" dirty="0">
              <a:solidFill>
                <a:schemeClr val="tx1"/>
              </a:solidFill>
            </a:endParaRPr>
          </a:p>
        </p:txBody>
      </p:sp>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14374" y="2016000"/>
            <a:ext cx="721626" cy="720000"/>
          </a:xfrm>
          <a:prstGeom prst="rect">
            <a:avLst/>
          </a:prstGeom>
        </p:spPr>
      </p:pic>
      <p:sp>
        <p:nvSpPr>
          <p:cNvPr id="23" name="Title 1"/>
          <p:cNvSpPr txBox="1">
            <a:spLocks/>
          </p:cNvSpPr>
          <p:nvPr/>
        </p:nvSpPr>
        <p:spPr>
          <a:xfrm>
            <a:off x="5590850" y="2248365"/>
            <a:ext cx="2462299" cy="307777"/>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400" dirty="0" smtClean="0">
                <a:solidFill>
                  <a:schemeClr val="tx1"/>
                </a:solidFill>
              </a:rPr>
              <a:t>Investment governance</a:t>
            </a:r>
            <a:endParaRPr lang="en-GB" sz="1400" dirty="0">
              <a:solidFill>
                <a:schemeClr val="tx1"/>
              </a:solidFill>
            </a:endParaRPr>
          </a:p>
        </p:txBody>
      </p:sp>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16000" y="3094539"/>
            <a:ext cx="721626" cy="720000"/>
          </a:xfrm>
          <a:prstGeom prst="rect">
            <a:avLst/>
          </a:prstGeom>
        </p:spPr>
      </p:pic>
      <p:sp>
        <p:nvSpPr>
          <p:cNvPr id="25" name="Title 1"/>
          <p:cNvSpPr txBox="1">
            <a:spLocks/>
          </p:cNvSpPr>
          <p:nvPr/>
        </p:nvSpPr>
        <p:spPr>
          <a:xfrm>
            <a:off x="5624299" y="3344996"/>
            <a:ext cx="1815453" cy="307777"/>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400" dirty="0" smtClean="0">
                <a:solidFill>
                  <a:schemeClr val="tx1"/>
                </a:solidFill>
              </a:rPr>
              <a:t>Value for members</a:t>
            </a:r>
            <a:endParaRPr lang="en-GB" sz="1400" dirty="0">
              <a:solidFill>
                <a:schemeClr val="tx1"/>
              </a:solidFill>
            </a:endParaRPr>
          </a:p>
        </p:txBody>
      </p:sp>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16000" y="4176000"/>
            <a:ext cx="721626" cy="720000"/>
          </a:xfrm>
          <a:prstGeom prst="rect">
            <a:avLst/>
          </a:prstGeom>
        </p:spPr>
      </p:pic>
      <p:sp>
        <p:nvSpPr>
          <p:cNvPr id="27" name="Title 1"/>
          <p:cNvSpPr txBox="1">
            <a:spLocks/>
          </p:cNvSpPr>
          <p:nvPr/>
        </p:nvSpPr>
        <p:spPr>
          <a:xfrm>
            <a:off x="5630648" y="4406561"/>
            <a:ext cx="2672752" cy="307777"/>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400" dirty="0" smtClean="0">
                <a:solidFill>
                  <a:schemeClr val="tx1"/>
                </a:solidFill>
              </a:rPr>
              <a:t>Communicating and reporting</a:t>
            </a:r>
            <a:endParaRPr lang="en-GB" sz="1400" dirty="0">
              <a:solidFill>
                <a:schemeClr val="tx1"/>
              </a:solidFill>
            </a:endParaRPr>
          </a:p>
        </p:txBody>
      </p:sp>
      <p:sp>
        <p:nvSpPr>
          <p:cNvPr id="28" name="Rectangle 27"/>
          <p:cNvSpPr/>
          <p:nvPr/>
        </p:nvSpPr>
        <p:spPr>
          <a:xfrm>
            <a:off x="3693764" y="2016062"/>
            <a:ext cx="720000" cy="720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N/A</a:t>
            </a:r>
            <a:endParaRPr lang="en-GB" sz="1600" b="1" dirty="0"/>
          </a:p>
        </p:txBody>
      </p:sp>
      <p:sp>
        <p:nvSpPr>
          <p:cNvPr id="29" name="Rectangle 28"/>
          <p:cNvSpPr/>
          <p:nvPr/>
        </p:nvSpPr>
        <p:spPr>
          <a:xfrm>
            <a:off x="3693600" y="3096000"/>
            <a:ext cx="720000" cy="720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54%</a:t>
            </a:r>
            <a:endParaRPr lang="en-GB" sz="1600" b="1" dirty="0"/>
          </a:p>
        </p:txBody>
      </p:sp>
      <p:sp>
        <p:nvSpPr>
          <p:cNvPr id="30" name="Rectangle 29"/>
          <p:cNvSpPr/>
          <p:nvPr/>
        </p:nvSpPr>
        <p:spPr>
          <a:xfrm>
            <a:off x="3693600" y="4176000"/>
            <a:ext cx="720000" cy="720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39%</a:t>
            </a:r>
            <a:endParaRPr lang="en-GB" sz="1600" b="1" dirty="0"/>
          </a:p>
        </p:txBody>
      </p:sp>
      <p:sp>
        <p:nvSpPr>
          <p:cNvPr id="31" name="Rectangle 30"/>
          <p:cNvSpPr/>
          <p:nvPr/>
        </p:nvSpPr>
        <p:spPr>
          <a:xfrm>
            <a:off x="8326800" y="2016000"/>
            <a:ext cx="720000" cy="720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64%</a:t>
            </a:r>
            <a:endParaRPr lang="en-GB" sz="1600" b="1" dirty="0"/>
          </a:p>
        </p:txBody>
      </p:sp>
      <p:sp>
        <p:nvSpPr>
          <p:cNvPr id="32" name="Rectangle 31"/>
          <p:cNvSpPr/>
          <p:nvPr/>
        </p:nvSpPr>
        <p:spPr>
          <a:xfrm>
            <a:off x="8326800" y="3096000"/>
            <a:ext cx="720000" cy="720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smtClean="0">
                <a:solidFill>
                  <a:prstClr val="white"/>
                </a:solidFill>
              </a:rPr>
              <a:t>18%</a:t>
            </a:r>
            <a:endParaRPr lang="en-GB" sz="1600" b="1" dirty="0">
              <a:solidFill>
                <a:prstClr val="white"/>
              </a:solidFill>
            </a:endParaRPr>
          </a:p>
        </p:txBody>
      </p:sp>
      <p:sp>
        <p:nvSpPr>
          <p:cNvPr id="33" name="Rectangle 32"/>
          <p:cNvSpPr/>
          <p:nvPr/>
        </p:nvSpPr>
        <p:spPr>
          <a:xfrm>
            <a:off x="8326800" y="4176000"/>
            <a:ext cx="720000" cy="720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smtClean="0">
                <a:solidFill>
                  <a:prstClr val="white"/>
                </a:solidFill>
              </a:rPr>
              <a:t>71%</a:t>
            </a:r>
            <a:endParaRPr lang="en-GB" sz="1600" b="1" dirty="0">
              <a:solidFill>
                <a:prstClr val="white"/>
              </a:solidFill>
            </a:endParaRPr>
          </a:p>
        </p:txBody>
      </p:sp>
      <p:sp>
        <p:nvSpPr>
          <p:cNvPr id="34" name="Content Placeholder 5"/>
          <p:cNvSpPr txBox="1">
            <a:spLocks/>
          </p:cNvSpPr>
          <p:nvPr/>
        </p:nvSpPr>
        <p:spPr>
          <a:xfrm>
            <a:off x="457200" y="1342868"/>
            <a:ext cx="8229600" cy="4572000"/>
          </a:xfrm>
          <a:prstGeom prst="rect">
            <a:avLst/>
          </a:prstGeom>
        </p:spPr>
        <p:txBody>
          <a:bodyPr/>
          <a:lst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buNone/>
            </a:pPr>
            <a:endParaRPr lang="en-GB" dirty="0"/>
          </a:p>
        </p:txBody>
      </p:sp>
      <p:sp>
        <p:nvSpPr>
          <p:cNvPr id="35" name="Rectangle 34"/>
          <p:cNvSpPr/>
          <p:nvPr/>
        </p:nvSpPr>
        <p:spPr>
          <a:xfrm>
            <a:off x="463568" y="5561060"/>
            <a:ext cx="8228876" cy="307777"/>
          </a:xfrm>
          <a:prstGeom prst="rect">
            <a:avLst/>
          </a:prstGeom>
          <a:solidFill>
            <a:schemeClr val="accent6"/>
          </a:solidFill>
        </p:spPr>
        <p:txBody>
          <a:bodyPr wrap="square">
            <a:spAutoFit/>
          </a:bodyPr>
          <a:lstStyle/>
          <a:p>
            <a:pPr marL="228600" lvl="2" algn="ctr">
              <a:spcAft>
                <a:spcPts val="350"/>
              </a:spcAft>
              <a:buClr>
                <a:srgbClr val="702082"/>
              </a:buClr>
              <a:defRPr/>
            </a:pPr>
            <a:r>
              <a:rPr lang="en-GB" sz="1400" dirty="0" err="1" smtClean="0">
                <a:solidFill>
                  <a:prstClr val="white"/>
                </a:solidFill>
              </a:rPr>
              <a:t>GovernanceFit</a:t>
            </a:r>
            <a:r>
              <a:rPr lang="en-GB" sz="1400" dirty="0" smtClean="0">
                <a:solidFill>
                  <a:prstClr val="white"/>
                </a:solidFill>
              </a:rPr>
              <a:t> assessments carried out between 28 July 2016 and 16 November 2016</a:t>
            </a:r>
            <a:endParaRPr lang="en-GB" sz="1400" dirty="0">
              <a:solidFill>
                <a:prstClr val="white"/>
              </a:solidFill>
            </a:endParaRPr>
          </a:p>
        </p:txBody>
      </p:sp>
    </p:spTree>
    <p:custDataLst>
      <p:tags r:id="rId1"/>
    </p:custDataLst>
    <p:extLst>
      <p:ext uri="{BB962C8B-B14F-4D97-AF65-F5344CB8AC3E}">
        <p14:creationId xmlns:p14="http://schemas.microsoft.com/office/powerpoint/2010/main" val="3563432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Footer Placeholder 2"/>
          <p:cNvSpPr>
            <a:spLocks noGrp="1"/>
          </p:cNvSpPr>
          <p:nvPr>
            <p:ph type="ftr" sz="quarter" idx="11"/>
          </p:nvPr>
        </p:nvSpPr>
        <p:spPr/>
        <p:txBody>
          <a:bodyPr/>
          <a:lstStyle/>
          <a:p>
            <a:r>
              <a:rPr lang="en-GB" smtClean="0">
                <a:solidFill>
                  <a:prstClr val="black"/>
                </a:solidFill>
              </a:rPr>
              <a:t>© 2016 Willis Towers Watson. All rights reserved. Proprietary and Confidential. For Willis Towers Watson and Willis Towers Watson client use only.</a:t>
            </a:r>
            <a:endParaRPr lang="en-US">
              <a:solidFill>
                <a:prstClr val="black"/>
              </a:solidFill>
            </a:endParaRPr>
          </a:p>
        </p:txBody>
      </p:sp>
      <p:sp>
        <p:nvSpPr>
          <p:cNvPr id="4" name="Slide Number Placeholder 3"/>
          <p:cNvSpPr>
            <a:spLocks noGrp="1"/>
          </p:cNvSpPr>
          <p:nvPr>
            <p:ph type="sldNum" sz="quarter" idx="12"/>
          </p:nvPr>
        </p:nvSpPr>
        <p:spPr/>
        <p:txBody>
          <a:bodyPr/>
          <a:lstStyle/>
          <a:p>
            <a:fld id="{2083E393-C0BF-4ED8-8545-7E4C90AFF831}" type="slidenum">
              <a:rPr lang="en-US" smtClean="0">
                <a:solidFill>
                  <a:prstClr val="black"/>
                </a:solidFill>
              </a:rPr>
              <a:pPr/>
              <a:t>3</a:t>
            </a:fld>
            <a:endParaRPr lang="en-US">
              <a:solidFill>
                <a:prstClr val="black"/>
              </a:solidFill>
            </a:endParaRPr>
          </a:p>
        </p:txBody>
      </p:sp>
      <p:sp>
        <p:nvSpPr>
          <p:cNvPr id="6" name="Content Placeholder 5"/>
          <p:cNvSpPr>
            <a:spLocks noGrp="1"/>
          </p:cNvSpPr>
          <p:nvPr>
            <p:ph idx="1"/>
          </p:nvPr>
        </p:nvSpPr>
        <p:spPr>
          <a:xfrm>
            <a:off x="449263" y="1016000"/>
            <a:ext cx="8229600" cy="4572000"/>
          </a:xfrm>
        </p:spPr>
        <p:txBody>
          <a:bodyPr/>
          <a:lstStyle/>
          <a:p>
            <a:pPr lvl="2"/>
            <a:r>
              <a:rPr lang="en-GB" dirty="0" smtClean="0"/>
              <a:t>New DC Code of Practice </a:t>
            </a:r>
          </a:p>
          <a:p>
            <a:pPr lvl="2"/>
            <a:r>
              <a:rPr lang="en-GB" dirty="0" smtClean="0"/>
              <a:t>Chair’s statement</a:t>
            </a:r>
          </a:p>
          <a:p>
            <a:pPr lvl="2"/>
            <a:r>
              <a:rPr lang="en-GB" dirty="0" smtClean="0"/>
              <a:t>Differences to the original Code</a:t>
            </a:r>
          </a:p>
          <a:p>
            <a:pPr lvl="2"/>
            <a:r>
              <a:rPr lang="en-GB" dirty="0" smtClean="0"/>
              <a:t>AVCs</a:t>
            </a:r>
          </a:p>
          <a:p>
            <a:pPr lvl="2"/>
            <a:r>
              <a:rPr lang="en-GB" dirty="0" smtClean="0"/>
              <a:t>Next steps</a:t>
            </a:r>
          </a:p>
          <a:p>
            <a:pPr lvl="2"/>
            <a:r>
              <a:rPr lang="en-GB" dirty="0" smtClean="0"/>
              <a:t>Your views and experiences</a:t>
            </a:r>
          </a:p>
          <a:p>
            <a:pPr lvl="2"/>
            <a:r>
              <a:rPr lang="en-GB" dirty="0" smtClean="0"/>
              <a:t>Supplementary material</a:t>
            </a:r>
          </a:p>
        </p:txBody>
      </p:sp>
    </p:spTree>
    <p:extLst>
      <p:ext uri="{BB962C8B-B14F-4D97-AF65-F5344CB8AC3E}">
        <p14:creationId xmlns:p14="http://schemas.microsoft.com/office/powerpoint/2010/main" val="1409964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63568" y="5561060"/>
            <a:ext cx="8228876" cy="576000"/>
          </a:xfrm>
          <a:prstGeom prst="rect">
            <a:avLst/>
          </a:prstGeom>
          <a:solidFill>
            <a:schemeClr val="accent6"/>
          </a:solidFill>
        </p:spPr>
        <p:txBody>
          <a:bodyPr wrap="square">
            <a:spAutoFit/>
          </a:bodyPr>
          <a:lstStyle/>
          <a:p>
            <a:pPr marL="228600" lvl="2" algn="ctr">
              <a:spcAft>
                <a:spcPts val="350"/>
              </a:spcAft>
              <a:buClr>
                <a:srgbClr val="702082"/>
              </a:buClr>
              <a:defRPr/>
            </a:pPr>
            <a:r>
              <a:rPr lang="en-GB" sz="1400" dirty="0">
                <a:solidFill>
                  <a:prstClr val="white"/>
                </a:solidFill>
              </a:rPr>
              <a:t>Not prescriptive: methods trustees adopt will depend on nature of the scheme and membership. </a:t>
            </a:r>
            <a:br>
              <a:rPr lang="en-GB" sz="1400" dirty="0">
                <a:solidFill>
                  <a:prstClr val="white"/>
                </a:solidFill>
              </a:rPr>
            </a:br>
            <a:r>
              <a:rPr lang="en-GB" sz="1400" dirty="0">
                <a:solidFill>
                  <a:prstClr val="white"/>
                </a:solidFill>
              </a:rPr>
              <a:t>In some areas the Regulator states what it believes to be best practice  </a:t>
            </a:r>
          </a:p>
        </p:txBody>
      </p:sp>
      <p:sp>
        <p:nvSpPr>
          <p:cNvPr id="2" name="Title 1"/>
          <p:cNvSpPr>
            <a:spLocks noGrp="1"/>
          </p:cNvSpPr>
          <p:nvPr>
            <p:ph type="title"/>
            <p:custDataLst>
              <p:tags r:id="rId2"/>
            </p:custDataLst>
          </p:nvPr>
        </p:nvSpPr>
        <p:spPr>
          <a:xfrm>
            <a:off x="457200" y="455788"/>
            <a:ext cx="8229600" cy="307777"/>
          </a:xfrm>
        </p:spPr>
        <p:txBody>
          <a:bodyPr>
            <a:normAutofit/>
          </a:bodyPr>
          <a:lstStyle/>
          <a:p>
            <a:r>
              <a:rPr lang="en-US" dirty="0" smtClean="0"/>
              <a:t>The revised DC Code of Practice</a:t>
            </a:r>
            <a:endParaRPr lang="en-US" dirty="0"/>
          </a:p>
        </p:txBody>
      </p:sp>
      <p:sp>
        <p:nvSpPr>
          <p:cNvPr id="3" name="Footer Placeholder 2"/>
          <p:cNvSpPr>
            <a:spLocks noGrp="1"/>
          </p:cNvSpPr>
          <p:nvPr>
            <p:ph type="ftr" sz="quarter" idx="11"/>
          </p:nvPr>
        </p:nvSpPr>
        <p:spPr/>
        <p:txBody>
          <a:bodyPr/>
          <a:lstStyle/>
          <a:p>
            <a:r>
              <a:rPr lang="en-GB" dirty="0" smtClean="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2083E393-C0BF-4ED8-8545-7E4C90AFF831}" type="slidenum">
              <a:rPr lang="en-US" smtClean="0">
                <a:solidFill>
                  <a:prstClr val="black"/>
                </a:solidFill>
              </a:rPr>
              <a:pPr/>
              <a:t>4</a:t>
            </a:fld>
            <a:endParaRPr lang="en-US" dirty="0">
              <a:solidFill>
                <a:prstClr val="black"/>
              </a:solidFill>
            </a:endParaRPr>
          </a:p>
        </p:txBody>
      </p:sp>
      <p:sp>
        <p:nvSpPr>
          <p:cNvPr id="7" name="Path"/>
          <p:cNvSpPr/>
          <p:nvPr/>
        </p:nvSpPr>
        <p:spPr>
          <a:xfrm>
            <a:off x="449263" y="6569045"/>
            <a:ext cx="55704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lstStyle/>
          <a:p>
            <a:endParaRPr lang="en-GB" sz="700" dirty="0">
              <a:solidFill>
                <a:prstClr val="black"/>
              </a:solidFill>
            </a:endParaRPr>
          </a:p>
        </p:txBody>
      </p:sp>
      <p:pic>
        <p:nvPicPr>
          <p:cNvPr id="9" name="Picture 8"/>
          <p:cNvPicPr>
            <a:picLocks noChangeAspect="1"/>
          </p:cNvPicPr>
          <p:nvPr/>
        </p:nvPicPr>
        <p:blipFill>
          <a:blip r:embed="rId5"/>
          <a:stretch>
            <a:fillRect/>
          </a:stretch>
        </p:blipFill>
        <p:spPr>
          <a:xfrm>
            <a:off x="4497858" y="1158315"/>
            <a:ext cx="984975" cy="1287191"/>
          </a:xfrm>
          <a:prstGeom prst="rect">
            <a:avLst/>
          </a:prstGeom>
          <a:ln w="6350" cmpd="sng">
            <a:solidFill>
              <a:srgbClr val="C0C2C4"/>
            </a:solidFill>
          </a:ln>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6"/>
          <a:stretch>
            <a:fillRect/>
          </a:stretch>
        </p:blipFill>
        <p:spPr>
          <a:xfrm>
            <a:off x="6147742" y="1158314"/>
            <a:ext cx="1027415" cy="1287191"/>
          </a:xfrm>
          <a:prstGeom prst="rect">
            <a:avLst/>
          </a:prstGeom>
          <a:ln w="6350" cmpd="sng">
            <a:solidFill>
              <a:srgbClr val="C0C2C4"/>
            </a:solidFill>
          </a:ln>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7"/>
          <a:stretch>
            <a:fillRect/>
          </a:stretch>
        </p:blipFill>
        <p:spPr>
          <a:xfrm>
            <a:off x="6916011" y="2423800"/>
            <a:ext cx="1004920" cy="1287719"/>
          </a:xfrm>
          <a:prstGeom prst="rect">
            <a:avLst/>
          </a:prstGeom>
          <a:ln w="6350" cmpd="sng">
            <a:solidFill>
              <a:srgbClr val="C0C2C4"/>
            </a:solidFill>
          </a:ln>
          <a:effectLst>
            <a:outerShdw blurRad="50800" dist="38100" dir="2700000" algn="tl" rotWithShape="0">
              <a:prstClr val="black">
                <a:alpha val="40000"/>
              </a:prstClr>
            </a:outerShdw>
          </a:effectLst>
        </p:spPr>
      </p:pic>
      <p:pic>
        <p:nvPicPr>
          <p:cNvPr id="14" name="Picture 13"/>
          <p:cNvPicPr>
            <a:picLocks noChangeAspect="1"/>
          </p:cNvPicPr>
          <p:nvPr/>
        </p:nvPicPr>
        <p:blipFill>
          <a:blip r:embed="rId8"/>
          <a:stretch>
            <a:fillRect/>
          </a:stretch>
        </p:blipFill>
        <p:spPr>
          <a:xfrm>
            <a:off x="7631196" y="3669217"/>
            <a:ext cx="970441" cy="1387526"/>
          </a:xfrm>
          <a:prstGeom prst="rect">
            <a:avLst/>
          </a:prstGeom>
          <a:ln w="6350" cmpd="sng">
            <a:solidFill>
              <a:srgbClr val="C0C2C4"/>
            </a:solidFill>
          </a:ln>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9"/>
          <a:stretch>
            <a:fillRect/>
          </a:stretch>
        </p:blipFill>
        <p:spPr>
          <a:xfrm>
            <a:off x="2441320" y="2517967"/>
            <a:ext cx="2051728" cy="2904517"/>
          </a:xfrm>
          <a:prstGeom prst="rect">
            <a:avLst/>
          </a:prstGeom>
          <a:ln w="6350" cmpd="sng">
            <a:solidFill>
              <a:srgbClr val="C0C2C4"/>
            </a:solidFill>
          </a:ln>
          <a:effectLst>
            <a:outerShdw blurRad="50800" dist="38100" dir="2700000" algn="tl" rotWithShape="0">
              <a:prstClr val="black">
                <a:alpha val="40000"/>
              </a:prstClr>
            </a:outerShdw>
          </a:effectLst>
        </p:spPr>
      </p:pic>
      <p:sp>
        <p:nvSpPr>
          <p:cNvPr id="17" name="Content Placeholder 5"/>
          <p:cNvSpPr>
            <a:spLocks noGrp="1"/>
          </p:cNvSpPr>
          <p:nvPr>
            <p:ph idx="1"/>
          </p:nvPr>
        </p:nvSpPr>
        <p:spPr>
          <a:xfrm>
            <a:off x="457199" y="1016000"/>
            <a:ext cx="3947375" cy="4635703"/>
          </a:xfrm>
        </p:spPr>
        <p:txBody>
          <a:bodyPr/>
          <a:lstStyle/>
          <a:p>
            <a:pPr lvl="2"/>
            <a:r>
              <a:rPr lang="en-GB" dirty="0" smtClean="0"/>
              <a:t>Came into force from July 2016</a:t>
            </a:r>
          </a:p>
          <a:p>
            <a:pPr lvl="2"/>
            <a:r>
              <a:rPr lang="en-GB" dirty="0" smtClean="0"/>
              <a:t>Based on Regulator’s ‘expectations’</a:t>
            </a:r>
          </a:p>
          <a:p>
            <a:pPr lvl="2"/>
            <a:r>
              <a:rPr lang="en-GB" dirty="0" smtClean="0"/>
              <a:t>Consisting of the Code and accompanying How To Guides</a:t>
            </a:r>
          </a:p>
          <a:p>
            <a:pPr lvl="2"/>
            <a:r>
              <a:rPr lang="en-GB" dirty="0" smtClean="0"/>
              <a:t>Underpins the production of the Chair’s Statement</a:t>
            </a:r>
            <a:endParaRPr lang="en-GB" dirty="0"/>
          </a:p>
        </p:txBody>
      </p:sp>
      <p:pic>
        <p:nvPicPr>
          <p:cNvPr id="10" name="Picture 9"/>
          <p:cNvPicPr>
            <a:picLocks noChangeAspect="1"/>
          </p:cNvPicPr>
          <p:nvPr/>
        </p:nvPicPr>
        <p:blipFill>
          <a:blip r:embed="rId10"/>
          <a:stretch>
            <a:fillRect/>
          </a:stretch>
        </p:blipFill>
        <p:spPr>
          <a:xfrm>
            <a:off x="5157957" y="2445505"/>
            <a:ext cx="1061551" cy="1287191"/>
          </a:xfrm>
          <a:prstGeom prst="rect">
            <a:avLst/>
          </a:prstGeom>
          <a:ln w="6350" cmpd="sng">
            <a:solidFill>
              <a:srgbClr val="C0C2C4"/>
            </a:solidFill>
          </a:ln>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11"/>
          <a:stretch>
            <a:fillRect/>
          </a:stretch>
        </p:blipFill>
        <p:spPr>
          <a:xfrm>
            <a:off x="5888939" y="3654418"/>
            <a:ext cx="1075477" cy="1417124"/>
          </a:xfrm>
          <a:prstGeom prst="rect">
            <a:avLst/>
          </a:prstGeom>
          <a:ln w="6350" cmpd="sng">
            <a:solidFill>
              <a:srgbClr val="C0C2C4"/>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811383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524000"/>
            <a:ext cx="8229600" cy="4572000"/>
          </a:xfrm>
        </p:spPr>
        <p:txBody>
          <a:bodyPr/>
          <a:lstStyle/>
          <a:p>
            <a:pPr lvl="2">
              <a:buClr>
                <a:schemeClr val="accent1"/>
              </a:buClr>
              <a:buFont typeface="Wingdings" charset="2"/>
              <a:buChar char="§"/>
            </a:pPr>
            <a:r>
              <a:rPr lang="en-GB" dirty="0">
                <a:solidFill>
                  <a:prstClr val="black"/>
                </a:solidFill>
              </a:rPr>
              <a:t>Both versions contain six sections</a:t>
            </a:r>
            <a:endParaRPr lang="en-GB" dirty="0"/>
          </a:p>
          <a:p>
            <a:endParaRPr lang="en-US" dirty="0"/>
          </a:p>
        </p:txBody>
      </p:sp>
      <p:sp>
        <p:nvSpPr>
          <p:cNvPr id="2" name="Title 1"/>
          <p:cNvSpPr>
            <a:spLocks noGrp="1"/>
          </p:cNvSpPr>
          <p:nvPr>
            <p:ph type="title"/>
          </p:nvPr>
        </p:nvSpPr>
        <p:spPr/>
        <p:txBody>
          <a:bodyPr/>
          <a:lstStyle/>
          <a:p>
            <a:r>
              <a:rPr lang="en-GB" dirty="0" smtClean="0"/>
              <a:t>Revised DC Code </a:t>
            </a:r>
            <a:endParaRPr lang="en-GB" dirty="0"/>
          </a:p>
        </p:txBody>
      </p:sp>
      <p:sp>
        <p:nvSpPr>
          <p:cNvPr id="3" name="Footer Placeholder 2"/>
          <p:cNvSpPr>
            <a:spLocks noGrp="1"/>
          </p:cNvSpPr>
          <p:nvPr>
            <p:ph type="ftr" sz="quarter" idx="11"/>
          </p:nvPr>
        </p:nvSpPr>
        <p:spPr/>
        <p:txBody>
          <a:bodyPr/>
          <a:lstStyle/>
          <a:p>
            <a:r>
              <a:rPr lang="en-GB" dirty="0" smtClean="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2083E393-C0BF-4ED8-8545-7E4C90AFF831}" type="slidenum">
              <a:rPr lang="en-US" smtClean="0">
                <a:solidFill>
                  <a:prstClr val="black"/>
                </a:solidFill>
              </a:rPr>
              <a:pPr/>
              <a:t>5</a:t>
            </a:fld>
            <a:endParaRPr lang="en-US">
              <a:solidFill>
                <a:prstClr val="black"/>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293031961"/>
              </p:ext>
            </p:extLst>
          </p:nvPr>
        </p:nvGraphicFramePr>
        <p:xfrm>
          <a:off x="457860" y="1941387"/>
          <a:ext cx="3015618" cy="2004695"/>
        </p:xfrm>
        <a:graphic>
          <a:graphicData uri="http://schemas.openxmlformats.org/drawingml/2006/table">
            <a:tbl>
              <a:tblPr firstRow="1" firstCol="1" bandRow="1">
                <a:tableStyleId>{5C22544A-7EE6-4342-B048-85BDC9FD1C3A}</a:tableStyleId>
              </a:tblPr>
              <a:tblGrid>
                <a:gridCol w="727472"/>
                <a:gridCol w="2288146"/>
              </a:tblGrid>
              <a:tr h="271615">
                <a:tc>
                  <a:txBody>
                    <a:bodyPr/>
                    <a:lstStyle/>
                    <a:p>
                      <a:pPr algn="ctr">
                        <a:lnSpc>
                          <a:spcPct val="117000"/>
                        </a:lnSpc>
                        <a:spcBef>
                          <a:spcPts val="600"/>
                        </a:spcBef>
                        <a:spcAft>
                          <a:spcPts val="0"/>
                        </a:spcAft>
                      </a:pPr>
                      <a:r>
                        <a:rPr lang="en-GB" sz="1200" dirty="0" smtClean="0">
                          <a:effectLst/>
                          <a:latin typeface="Arial" panose="020B0604020202020204" pitchFamily="34" charset="0"/>
                          <a:ea typeface="Times New Roman" panose="02020603050405020304" pitchFamily="18" charset="0"/>
                          <a:cs typeface="Times New Roman" panose="02020603050405020304" pitchFamily="18" charset="0"/>
                        </a:rPr>
                        <a:t>Section</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tc>
                <a:tc>
                  <a:txBody>
                    <a:bodyPr/>
                    <a:lstStyle/>
                    <a:p>
                      <a:pPr algn="ctr">
                        <a:lnSpc>
                          <a:spcPct val="117000"/>
                        </a:lnSpc>
                        <a:spcBef>
                          <a:spcPts val="600"/>
                        </a:spcBef>
                        <a:spcAft>
                          <a:spcPts val="0"/>
                        </a:spcAft>
                      </a:pPr>
                      <a:r>
                        <a:rPr lang="en-GB" sz="1200" dirty="0" smtClean="0">
                          <a:effectLst/>
                        </a:rPr>
                        <a:t>Code of Practice 13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tc>
              </a:tr>
              <a:tr h="271615">
                <a:tc>
                  <a:txBody>
                    <a:bodyPr/>
                    <a:lstStyle/>
                    <a:p>
                      <a:pPr marL="0" algn="ctr" defTabSz="914400" rtl="0" eaLnBrk="1" latinLnBrk="0" hangingPunct="1">
                        <a:lnSpc>
                          <a:spcPct val="117000"/>
                        </a:lnSpc>
                        <a:spcBef>
                          <a:spcPts val="1800"/>
                        </a:spcBef>
                        <a:spcAft>
                          <a:spcPts val="0"/>
                        </a:spcAft>
                      </a:pPr>
                      <a:r>
                        <a:rPr lang="en-GB" sz="1200" kern="1200" dirty="0" smtClean="0">
                          <a:solidFill>
                            <a:schemeClr val="bg1"/>
                          </a:solidFill>
                          <a:effectLst/>
                          <a:latin typeface="+mn-lt"/>
                          <a:ea typeface="+mn-ea"/>
                          <a:cs typeface="+mn-cs"/>
                        </a:rPr>
                        <a:t>1</a:t>
                      </a:r>
                      <a:endParaRPr lang="en-GB" sz="1200" kern="1200" dirty="0">
                        <a:solidFill>
                          <a:schemeClr val="bg1"/>
                        </a:solidFill>
                        <a:effectLst/>
                        <a:latin typeface="+mn-lt"/>
                        <a:ea typeface="+mn-ea"/>
                        <a:cs typeface="+mn-cs"/>
                      </a:endParaRPr>
                    </a:p>
                  </a:txBody>
                  <a:tcPr marL="36195" marR="36195" marT="36195" marB="36195">
                    <a:solidFill>
                      <a:srgbClr val="FFB81C"/>
                    </a:solidFill>
                  </a:tcPr>
                </a:tc>
                <a:tc>
                  <a:txBody>
                    <a:bodyPr/>
                    <a:lstStyle/>
                    <a:p>
                      <a:pPr algn="ctr">
                        <a:lnSpc>
                          <a:spcPct val="117000"/>
                        </a:lnSpc>
                        <a:spcBef>
                          <a:spcPts val="1800"/>
                        </a:spcBef>
                        <a:spcAft>
                          <a:spcPts val="0"/>
                        </a:spcAft>
                      </a:pPr>
                      <a:r>
                        <a:rPr lang="en-GB" sz="1200" dirty="0" smtClean="0">
                          <a:effectLst/>
                          <a:latin typeface="Arial" panose="020B0604020202020204" pitchFamily="34" charset="0"/>
                          <a:ea typeface="Times New Roman" panose="02020603050405020304" pitchFamily="18" charset="0"/>
                          <a:cs typeface="Times New Roman" panose="02020603050405020304" pitchFamily="18" charset="0"/>
                        </a:rPr>
                        <a:t>Know your scheme</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tc>
              </a:tr>
              <a:tr h="271615">
                <a:tc>
                  <a:txBody>
                    <a:bodyPr/>
                    <a:lstStyle/>
                    <a:p>
                      <a:pPr marL="0" algn="ctr" defTabSz="914400" rtl="0" eaLnBrk="1" latinLnBrk="0" hangingPunct="1">
                        <a:lnSpc>
                          <a:spcPct val="117000"/>
                        </a:lnSpc>
                        <a:spcBef>
                          <a:spcPts val="1800"/>
                        </a:spcBef>
                        <a:spcAft>
                          <a:spcPts val="0"/>
                        </a:spcAft>
                      </a:pPr>
                      <a:r>
                        <a:rPr lang="en-GB" sz="1200" kern="1200" dirty="0" smtClean="0">
                          <a:solidFill>
                            <a:schemeClr val="bg1"/>
                          </a:solidFill>
                          <a:effectLst/>
                          <a:latin typeface="+mn-lt"/>
                          <a:ea typeface="+mn-ea"/>
                          <a:cs typeface="+mn-cs"/>
                        </a:rPr>
                        <a:t>2</a:t>
                      </a:r>
                      <a:endParaRPr lang="en-GB" sz="1200" kern="1200" dirty="0">
                        <a:solidFill>
                          <a:schemeClr val="bg1"/>
                        </a:solidFill>
                        <a:effectLst/>
                        <a:latin typeface="+mn-lt"/>
                        <a:ea typeface="+mn-ea"/>
                        <a:cs typeface="+mn-cs"/>
                      </a:endParaRPr>
                    </a:p>
                  </a:txBody>
                  <a:tcPr marL="36195" marR="36195" marT="36195" marB="36195">
                    <a:solidFill>
                      <a:srgbClr val="00A0D2"/>
                    </a:solidFill>
                  </a:tcPr>
                </a:tc>
                <a:tc>
                  <a:txBody>
                    <a:bodyPr/>
                    <a:lstStyle/>
                    <a:p>
                      <a:pPr algn="ctr">
                        <a:lnSpc>
                          <a:spcPct val="117000"/>
                        </a:lnSpc>
                        <a:spcBef>
                          <a:spcPts val="1800"/>
                        </a:spcBef>
                        <a:spcAft>
                          <a:spcPts val="0"/>
                        </a:spcAft>
                      </a:pPr>
                      <a:r>
                        <a:rPr lang="en-GB" sz="1200" dirty="0" smtClean="0">
                          <a:effectLst/>
                          <a:latin typeface="Arial" panose="020B0604020202020204" pitchFamily="34" charset="0"/>
                          <a:ea typeface="Times New Roman" panose="02020603050405020304" pitchFamily="18" charset="0"/>
                          <a:cs typeface="Times New Roman" panose="02020603050405020304" pitchFamily="18" charset="0"/>
                        </a:rPr>
                        <a:t>Risk management</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tc>
              </a:tr>
              <a:tr h="271615">
                <a:tc>
                  <a:txBody>
                    <a:bodyPr/>
                    <a:lstStyle/>
                    <a:p>
                      <a:pPr marL="0" algn="ctr" defTabSz="914400" rtl="0" eaLnBrk="1" latinLnBrk="0" hangingPunct="1">
                        <a:lnSpc>
                          <a:spcPct val="117000"/>
                        </a:lnSpc>
                        <a:spcBef>
                          <a:spcPts val="1800"/>
                        </a:spcBef>
                        <a:spcAft>
                          <a:spcPts val="0"/>
                        </a:spcAft>
                      </a:pPr>
                      <a:r>
                        <a:rPr lang="en-GB" sz="1200" kern="1200" dirty="0" smtClean="0">
                          <a:solidFill>
                            <a:schemeClr val="bg1"/>
                          </a:solidFill>
                          <a:effectLst/>
                          <a:latin typeface="+mn-lt"/>
                          <a:ea typeface="+mn-ea"/>
                          <a:cs typeface="+mn-cs"/>
                        </a:rPr>
                        <a:t>3</a:t>
                      </a:r>
                      <a:endParaRPr lang="en-GB" sz="1200" kern="1200" dirty="0">
                        <a:solidFill>
                          <a:schemeClr val="bg1"/>
                        </a:solidFill>
                        <a:effectLst/>
                        <a:latin typeface="+mn-lt"/>
                        <a:ea typeface="+mn-ea"/>
                        <a:cs typeface="+mn-cs"/>
                      </a:endParaRPr>
                    </a:p>
                  </a:txBody>
                  <a:tcPr marL="36195" marR="36195" marT="36195" marB="36195">
                    <a:solidFill>
                      <a:srgbClr val="C110A0"/>
                    </a:solidFill>
                  </a:tcPr>
                </a:tc>
                <a:tc>
                  <a:txBody>
                    <a:bodyPr/>
                    <a:lstStyle/>
                    <a:p>
                      <a:pPr algn="ctr">
                        <a:lnSpc>
                          <a:spcPct val="117000"/>
                        </a:lnSpc>
                        <a:spcBef>
                          <a:spcPts val="1800"/>
                        </a:spcBef>
                        <a:spcAft>
                          <a:spcPts val="0"/>
                        </a:spcAft>
                      </a:pPr>
                      <a:r>
                        <a:rPr lang="en-GB" sz="1200" dirty="0" smtClean="0">
                          <a:effectLst/>
                          <a:latin typeface="Arial" panose="020B0604020202020204" pitchFamily="34" charset="0"/>
                          <a:ea typeface="Times New Roman" panose="02020603050405020304" pitchFamily="18" charset="0"/>
                          <a:cs typeface="Times New Roman" panose="02020603050405020304" pitchFamily="18" charset="0"/>
                        </a:rPr>
                        <a:t>Investment</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tc>
              </a:tr>
              <a:tr h="271615">
                <a:tc>
                  <a:txBody>
                    <a:bodyPr/>
                    <a:lstStyle/>
                    <a:p>
                      <a:pPr marL="0" algn="ctr" defTabSz="914400" rtl="0" eaLnBrk="1" latinLnBrk="0" hangingPunct="1">
                        <a:lnSpc>
                          <a:spcPct val="117000"/>
                        </a:lnSpc>
                        <a:spcBef>
                          <a:spcPts val="1800"/>
                        </a:spcBef>
                        <a:spcAft>
                          <a:spcPts val="0"/>
                        </a:spcAft>
                      </a:pPr>
                      <a:r>
                        <a:rPr lang="en-GB" sz="1200" kern="1200" dirty="0" smtClean="0">
                          <a:solidFill>
                            <a:schemeClr val="bg1"/>
                          </a:solidFill>
                          <a:effectLst/>
                          <a:latin typeface="+mn-lt"/>
                          <a:ea typeface="+mn-ea"/>
                          <a:cs typeface="+mn-cs"/>
                        </a:rPr>
                        <a:t>4</a:t>
                      </a:r>
                      <a:endParaRPr lang="en-GB" sz="1200" kern="1200" dirty="0">
                        <a:solidFill>
                          <a:schemeClr val="bg1"/>
                        </a:solidFill>
                        <a:effectLst/>
                        <a:latin typeface="+mn-lt"/>
                        <a:ea typeface="+mn-ea"/>
                        <a:cs typeface="+mn-cs"/>
                      </a:endParaRPr>
                    </a:p>
                  </a:txBody>
                  <a:tcPr marL="36195" marR="36195" marT="36195" marB="36195">
                    <a:solidFill>
                      <a:srgbClr val="00C389"/>
                    </a:solidFill>
                  </a:tcPr>
                </a:tc>
                <a:tc>
                  <a:txBody>
                    <a:bodyPr/>
                    <a:lstStyle/>
                    <a:p>
                      <a:pPr algn="ctr">
                        <a:lnSpc>
                          <a:spcPct val="117000"/>
                        </a:lnSpc>
                        <a:spcBef>
                          <a:spcPts val="1800"/>
                        </a:spcBef>
                        <a:spcAft>
                          <a:spcPts val="0"/>
                        </a:spcAft>
                      </a:pPr>
                      <a:r>
                        <a:rPr lang="en-GB" sz="1200" dirty="0" smtClean="0">
                          <a:effectLst/>
                          <a:latin typeface="Arial" panose="020B0604020202020204" pitchFamily="34" charset="0"/>
                          <a:ea typeface="Times New Roman" panose="02020603050405020304" pitchFamily="18" charset="0"/>
                          <a:cs typeface="Times New Roman" panose="02020603050405020304" pitchFamily="18" charset="0"/>
                        </a:rPr>
                        <a:t>Governance</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tc>
              </a:tr>
              <a:tr h="271615">
                <a:tc>
                  <a:txBody>
                    <a:bodyPr/>
                    <a:lstStyle/>
                    <a:p>
                      <a:pPr marL="0" algn="ctr" defTabSz="914400" rtl="0" eaLnBrk="1" latinLnBrk="0" hangingPunct="1">
                        <a:lnSpc>
                          <a:spcPct val="117000"/>
                        </a:lnSpc>
                        <a:spcBef>
                          <a:spcPts val="1800"/>
                        </a:spcBef>
                        <a:spcAft>
                          <a:spcPts val="0"/>
                        </a:spcAft>
                      </a:pPr>
                      <a:r>
                        <a:rPr lang="en-GB" sz="1200" kern="1200" dirty="0" smtClean="0">
                          <a:solidFill>
                            <a:schemeClr val="bg1"/>
                          </a:solidFill>
                          <a:effectLst/>
                          <a:latin typeface="+mn-lt"/>
                          <a:ea typeface="+mn-ea"/>
                          <a:cs typeface="+mn-cs"/>
                        </a:rPr>
                        <a:t>5</a:t>
                      </a:r>
                      <a:endParaRPr lang="en-GB" sz="1200" kern="1200" dirty="0">
                        <a:solidFill>
                          <a:schemeClr val="bg1"/>
                        </a:solidFill>
                        <a:effectLst/>
                        <a:latin typeface="+mn-lt"/>
                        <a:ea typeface="+mn-ea"/>
                        <a:cs typeface="+mn-cs"/>
                      </a:endParaRPr>
                    </a:p>
                  </a:txBody>
                  <a:tcPr marL="36195" marR="36195" marT="36195" marB="36195">
                    <a:solidFill>
                      <a:srgbClr val="63666A"/>
                    </a:solidFill>
                  </a:tcPr>
                </a:tc>
                <a:tc>
                  <a:txBody>
                    <a:bodyPr/>
                    <a:lstStyle/>
                    <a:p>
                      <a:pPr algn="ctr">
                        <a:lnSpc>
                          <a:spcPct val="117000"/>
                        </a:lnSpc>
                        <a:spcBef>
                          <a:spcPts val="1800"/>
                        </a:spcBef>
                        <a:spcAft>
                          <a:spcPts val="0"/>
                        </a:spcAft>
                      </a:pPr>
                      <a:r>
                        <a:rPr lang="en-GB" sz="1200" dirty="0" smtClean="0">
                          <a:effectLst/>
                          <a:latin typeface="Arial" panose="020B0604020202020204" pitchFamily="34" charset="0"/>
                          <a:ea typeface="Times New Roman" panose="02020603050405020304" pitchFamily="18" charset="0"/>
                          <a:cs typeface="Times New Roman" panose="02020603050405020304" pitchFamily="18" charset="0"/>
                        </a:rPr>
                        <a:t>Administration</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tc>
              </a:tr>
              <a:tr h="271615">
                <a:tc>
                  <a:txBody>
                    <a:bodyPr/>
                    <a:lstStyle/>
                    <a:p>
                      <a:pPr marL="0" algn="ctr" defTabSz="914400" rtl="0" eaLnBrk="1" latinLnBrk="0" hangingPunct="1">
                        <a:lnSpc>
                          <a:spcPct val="117000"/>
                        </a:lnSpc>
                        <a:spcBef>
                          <a:spcPts val="1800"/>
                        </a:spcBef>
                        <a:spcAft>
                          <a:spcPts val="0"/>
                        </a:spcAft>
                      </a:pPr>
                      <a:r>
                        <a:rPr lang="en-GB" sz="1200" kern="1200" dirty="0" smtClean="0">
                          <a:solidFill>
                            <a:schemeClr val="bg1"/>
                          </a:solidFill>
                          <a:effectLst/>
                          <a:latin typeface="+mn-lt"/>
                          <a:ea typeface="+mn-ea"/>
                          <a:cs typeface="+mn-cs"/>
                        </a:rPr>
                        <a:t>6</a:t>
                      </a:r>
                      <a:endParaRPr lang="en-GB" sz="1200" kern="1200" dirty="0">
                        <a:solidFill>
                          <a:schemeClr val="bg1"/>
                        </a:solidFill>
                        <a:effectLst/>
                        <a:latin typeface="+mn-lt"/>
                        <a:ea typeface="+mn-ea"/>
                        <a:cs typeface="+mn-cs"/>
                      </a:endParaRPr>
                    </a:p>
                  </a:txBody>
                  <a:tcPr marL="36195" marR="36195" marT="36195" marB="36195">
                    <a:solidFill>
                      <a:schemeClr val="bg1">
                        <a:lumMod val="75000"/>
                      </a:schemeClr>
                    </a:solidFill>
                  </a:tcPr>
                </a:tc>
                <a:tc>
                  <a:txBody>
                    <a:bodyPr/>
                    <a:lstStyle/>
                    <a:p>
                      <a:pPr algn="ctr">
                        <a:lnSpc>
                          <a:spcPct val="117000"/>
                        </a:lnSpc>
                        <a:spcBef>
                          <a:spcPts val="1800"/>
                        </a:spcBef>
                        <a:spcAft>
                          <a:spcPts val="0"/>
                        </a:spcAft>
                      </a:pPr>
                      <a:r>
                        <a:rPr lang="en-GB" sz="1200" dirty="0" smtClean="0">
                          <a:effectLst/>
                          <a:latin typeface="Arial" panose="020B0604020202020204" pitchFamily="34" charset="0"/>
                          <a:ea typeface="Times New Roman" panose="02020603050405020304" pitchFamily="18" charset="0"/>
                          <a:cs typeface="Times New Roman" panose="02020603050405020304" pitchFamily="18" charset="0"/>
                        </a:rPr>
                        <a:t>Communication</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630646191"/>
              </p:ext>
            </p:extLst>
          </p:nvPr>
        </p:nvGraphicFramePr>
        <p:xfrm>
          <a:off x="5443835" y="1941387"/>
          <a:ext cx="3234729" cy="2006401"/>
        </p:xfrm>
        <a:graphic>
          <a:graphicData uri="http://schemas.openxmlformats.org/drawingml/2006/table">
            <a:tbl>
              <a:tblPr firstRow="1" firstCol="1" bandRow="1">
                <a:tableStyleId>{5C22544A-7EE6-4342-B048-85BDC9FD1C3A}</a:tableStyleId>
              </a:tblPr>
              <a:tblGrid>
                <a:gridCol w="741153"/>
                <a:gridCol w="2493576"/>
              </a:tblGrid>
              <a:tr h="288091">
                <a:tc>
                  <a:txBody>
                    <a:bodyPr/>
                    <a:lstStyle/>
                    <a:p>
                      <a:pPr algn="ctr">
                        <a:lnSpc>
                          <a:spcPct val="117000"/>
                        </a:lnSpc>
                        <a:spcBef>
                          <a:spcPts val="600"/>
                        </a:spcBef>
                        <a:spcAft>
                          <a:spcPts val="0"/>
                        </a:spcAft>
                      </a:pPr>
                      <a:r>
                        <a:rPr lang="en-GB" sz="1200" dirty="0" smtClean="0">
                          <a:effectLst/>
                          <a:latin typeface="Arial" panose="020B0604020202020204" pitchFamily="34" charset="0"/>
                          <a:ea typeface="Times New Roman" panose="02020603050405020304" pitchFamily="18" charset="0"/>
                          <a:cs typeface="Times New Roman" panose="02020603050405020304" pitchFamily="18" charset="0"/>
                        </a:rPr>
                        <a:t>Section</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tc>
                <a:tc>
                  <a:txBody>
                    <a:bodyPr/>
                    <a:lstStyle/>
                    <a:p>
                      <a:pPr algn="ctr">
                        <a:lnSpc>
                          <a:spcPct val="117000"/>
                        </a:lnSpc>
                        <a:spcBef>
                          <a:spcPts val="600"/>
                        </a:spcBef>
                        <a:spcAft>
                          <a:spcPts val="0"/>
                        </a:spcAft>
                      </a:pPr>
                      <a:r>
                        <a:rPr lang="en-GB" sz="1200" dirty="0" smtClean="0">
                          <a:effectLst/>
                        </a:rPr>
                        <a:t>Revised Code of Practice 13</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tc>
              </a:tr>
              <a:tr h="271615">
                <a:tc>
                  <a:txBody>
                    <a:bodyPr/>
                    <a:lstStyle/>
                    <a:p>
                      <a:pPr marL="0" algn="ctr" defTabSz="914400" rtl="0" eaLnBrk="1" latinLnBrk="0" hangingPunct="1">
                        <a:lnSpc>
                          <a:spcPct val="117000"/>
                        </a:lnSpc>
                        <a:spcBef>
                          <a:spcPts val="1800"/>
                        </a:spcBef>
                        <a:spcAft>
                          <a:spcPts val="0"/>
                        </a:spcAft>
                      </a:pPr>
                      <a:r>
                        <a:rPr lang="en-GB" sz="1200" kern="1200" dirty="0" smtClean="0">
                          <a:solidFill>
                            <a:schemeClr val="bg1"/>
                          </a:solidFill>
                          <a:effectLst/>
                          <a:latin typeface="+mn-lt"/>
                          <a:ea typeface="+mn-ea"/>
                          <a:cs typeface="+mn-cs"/>
                        </a:rPr>
                        <a:t>1</a:t>
                      </a:r>
                      <a:endParaRPr lang="en-GB" sz="1200" kern="1200" dirty="0">
                        <a:solidFill>
                          <a:schemeClr val="bg1"/>
                        </a:solidFill>
                        <a:effectLst/>
                        <a:latin typeface="+mn-lt"/>
                        <a:ea typeface="+mn-ea"/>
                        <a:cs typeface="+mn-cs"/>
                      </a:endParaRPr>
                    </a:p>
                  </a:txBody>
                  <a:tcPr marL="36195" marR="36195" marT="36195" marB="36195">
                    <a:solidFill>
                      <a:srgbClr val="FFB81C"/>
                    </a:solidFill>
                  </a:tcPr>
                </a:tc>
                <a:tc>
                  <a:txBody>
                    <a:bodyPr/>
                    <a:lstStyle/>
                    <a:p>
                      <a:pPr algn="ctr">
                        <a:lnSpc>
                          <a:spcPct val="117000"/>
                        </a:lnSpc>
                        <a:spcBef>
                          <a:spcPts val="1800"/>
                        </a:spcBef>
                        <a:spcAft>
                          <a:spcPts val="0"/>
                        </a:spcAft>
                      </a:pPr>
                      <a:r>
                        <a:rPr lang="en-GB" sz="1200" dirty="0" smtClean="0">
                          <a:effectLst/>
                          <a:latin typeface="Arial" panose="020B0604020202020204" pitchFamily="34" charset="0"/>
                          <a:ea typeface="Times New Roman" panose="02020603050405020304" pitchFamily="18" charset="0"/>
                          <a:cs typeface="Times New Roman" panose="02020603050405020304" pitchFamily="18" charset="0"/>
                        </a:rPr>
                        <a:t>The trustee board</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tc>
              </a:tr>
              <a:tr h="271615">
                <a:tc>
                  <a:txBody>
                    <a:bodyPr/>
                    <a:lstStyle/>
                    <a:p>
                      <a:pPr marL="0" algn="ctr" defTabSz="914400" rtl="0" eaLnBrk="1" latinLnBrk="0" hangingPunct="1">
                        <a:lnSpc>
                          <a:spcPct val="117000"/>
                        </a:lnSpc>
                        <a:spcBef>
                          <a:spcPts val="1800"/>
                        </a:spcBef>
                        <a:spcAft>
                          <a:spcPts val="0"/>
                        </a:spcAft>
                      </a:pPr>
                      <a:r>
                        <a:rPr lang="en-GB" sz="1200" kern="1200" dirty="0" smtClean="0">
                          <a:solidFill>
                            <a:schemeClr val="bg1"/>
                          </a:solidFill>
                          <a:effectLst/>
                          <a:latin typeface="+mn-lt"/>
                          <a:ea typeface="+mn-ea"/>
                          <a:cs typeface="+mn-cs"/>
                        </a:rPr>
                        <a:t>2</a:t>
                      </a:r>
                      <a:endParaRPr lang="en-GB" sz="1200" kern="1200" dirty="0">
                        <a:solidFill>
                          <a:schemeClr val="bg1"/>
                        </a:solidFill>
                        <a:effectLst/>
                        <a:latin typeface="+mn-lt"/>
                        <a:ea typeface="+mn-ea"/>
                        <a:cs typeface="+mn-cs"/>
                      </a:endParaRPr>
                    </a:p>
                  </a:txBody>
                  <a:tcPr marL="36195" marR="36195" marT="36195" marB="36195">
                    <a:solidFill>
                      <a:srgbClr val="00A0D2"/>
                    </a:solidFill>
                  </a:tcPr>
                </a:tc>
                <a:tc>
                  <a:txBody>
                    <a:bodyPr/>
                    <a:lstStyle/>
                    <a:p>
                      <a:pPr algn="ctr">
                        <a:lnSpc>
                          <a:spcPct val="117000"/>
                        </a:lnSpc>
                        <a:spcBef>
                          <a:spcPts val="1800"/>
                        </a:spcBef>
                        <a:spcAft>
                          <a:spcPts val="0"/>
                        </a:spcAft>
                      </a:pPr>
                      <a:r>
                        <a:rPr lang="en-GB" sz="1200" dirty="0" smtClean="0">
                          <a:effectLst/>
                          <a:latin typeface="Arial" panose="020B0604020202020204" pitchFamily="34" charset="0"/>
                          <a:ea typeface="Times New Roman" panose="02020603050405020304" pitchFamily="18" charset="0"/>
                          <a:cs typeface="Times New Roman" panose="02020603050405020304" pitchFamily="18" charset="0"/>
                        </a:rPr>
                        <a:t>Scheme management skills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tc>
              </a:tr>
              <a:tr h="271615">
                <a:tc>
                  <a:txBody>
                    <a:bodyPr/>
                    <a:lstStyle/>
                    <a:p>
                      <a:pPr marL="0" algn="ctr" defTabSz="914400" rtl="0" eaLnBrk="1" latinLnBrk="0" hangingPunct="1">
                        <a:lnSpc>
                          <a:spcPct val="117000"/>
                        </a:lnSpc>
                        <a:spcBef>
                          <a:spcPts val="1800"/>
                        </a:spcBef>
                        <a:spcAft>
                          <a:spcPts val="0"/>
                        </a:spcAft>
                      </a:pPr>
                      <a:r>
                        <a:rPr lang="en-GB" sz="1200" kern="1200" dirty="0" smtClean="0">
                          <a:solidFill>
                            <a:schemeClr val="bg1"/>
                          </a:solidFill>
                          <a:effectLst/>
                          <a:latin typeface="+mn-lt"/>
                          <a:ea typeface="+mn-ea"/>
                          <a:cs typeface="+mn-cs"/>
                        </a:rPr>
                        <a:t>3</a:t>
                      </a:r>
                      <a:endParaRPr lang="en-GB" sz="1200" kern="1200" dirty="0">
                        <a:solidFill>
                          <a:schemeClr val="bg1"/>
                        </a:solidFill>
                        <a:effectLst/>
                        <a:latin typeface="+mn-lt"/>
                        <a:ea typeface="+mn-ea"/>
                        <a:cs typeface="+mn-cs"/>
                      </a:endParaRPr>
                    </a:p>
                  </a:txBody>
                  <a:tcPr marL="36195" marR="36195" marT="36195" marB="36195">
                    <a:solidFill>
                      <a:srgbClr val="C110A0"/>
                    </a:solidFill>
                  </a:tcPr>
                </a:tc>
                <a:tc>
                  <a:txBody>
                    <a:bodyPr/>
                    <a:lstStyle/>
                    <a:p>
                      <a:pPr algn="ctr">
                        <a:lnSpc>
                          <a:spcPct val="117000"/>
                        </a:lnSpc>
                        <a:spcBef>
                          <a:spcPts val="1800"/>
                        </a:spcBef>
                        <a:spcAft>
                          <a:spcPts val="0"/>
                        </a:spcAft>
                      </a:pPr>
                      <a:r>
                        <a:rPr lang="en-GB" sz="1200" dirty="0" smtClean="0">
                          <a:effectLst/>
                          <a:latin typeface="Arial" panose="020B0604020202020204" pitchFamily="34" charset="0"/>
                          <a:ea typeface="Times New Roman" panose="02020603050405020304" pitchFamily="18" charset="0"/>
                          <a:cs typeface="Times New Roman" panose="02020603050405020304" pitchFamily="18" charset="0"/>
                        </a:rPr>
                        <a:t>Investment governance</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tc>
              </a:tr>
              <a:tr h="271615">
                <a:tc>
                  <a:txBody>
                    <a:bodyPr/>
                    <a:lstStyle/>
                    <a:p>
                      <a:pPr marL="0" algn="ctr" defTabSz="914400" rtl="0" eaLnBrk="1" latinLnBrk="0" hangingPunct="1">
                        <a:lnSpc>
                          <a:spcPct val="117000"/>
                        </a:lnSpc>
                        <a:spcBef>
                          <a:spcPts val="1800"/>
                        </a:spcBef>
                        <a:spcAft>
                          <a:spcPts val="0"/>
                        </a:spcAft>
                      </a:pPr>
                      <a:r>
                        <a:rPr lang="en-GB" sz="1200" kern="1200" dirty="0" smtClean="0">
                          <a:solidFill>
                            <a:schemeClr val="bg1"/>
                          </a:solidFill>
                          <a:effectLst/>
                          <a:latin typeface="+mn-lt"/>
                          <a:ea typeface="+mn-ea"/>
                          <a:cs typeface="+mn-cs"/>
                        </a:rPr>
                        <a:t>4</a:t>
                      </a:r>
                      <a:endParaRPr lang="en-GB" sz="1200" kern="1200" dirty="0">
                        <a:solidFill>
                          <a:schemeClr val="bg1"/>
                        </a:solidFill>
                        <a:effectLst/>
                        <a:latin typeface="+mn-lt"/>
                        <a:ea typeface="+mn-ea"/>
                        <a:cs typeface="+mn-cs"/>
                      </a:endParaRPr>
                    </a:p>
                  </a:txBody>
                  <a:tcPr marL="36195" marR="36195" marT="36195" marB="36195">
                    <a:solidFill>
                      <a:srgbClr val="00C389"/>
                    </a:solidFill>
                  </a:tcPr>
                </a:tc>
                <a:tc>
                  <a:txBody>
                    <a:bodyPr/>
                    <a:lstStyle/>
                    <a:p>
                      <a:pPr algn="ctr">
                        <a:lnSpc>
                          <a:spcPct val="117000"/>
                        </a:lnSpc>
                        <a:spcBef>
                          <a:spcPts val="1800"/>
                        </a:spcBef>
                        <a:spcAft>
                          <a:spcPts val="0"/>
                        </a:spcAft>
                      </a:pPr>
                      <a:r>
                        <a:rPr lang="en-GB" sz="1200" dirty="0" smtClean="0">
                          <a:effectLst/>
                          <a:latin typeface="Arial" panose="020B0604020202020204" pitchFamily="34" charset="0"/>
                          <a:ea typeface="Times New Roman" panose="02020603050405020304" pitchFamily="18" charset="0"/>
                          <a:cs typeface="Times New Roman" panose="02020603050405020304" pitchFamily="18" charset="0"/>
                        </a:rPr>
                        <a:t>Value for members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tc>
              </a:tr>
              <a:tr h="271615">
                <a:tc>
                  <a:txBody>
                    <a:bodyPr/>
                    <a:lstStyle/>
                    <a:p>
                      <a:pPr marL="0" algn="ctr" defTabSz="914400" rtl="0" eaLnBrk="1" latinLnBrk="0" hangingPunct="1">
                        <a:lnSpc>
                          <a:spcPct val="117000"/>
                        </a:lnSpc>
                        <a:spcBef>
                          <a:spcPts val="1800"/>
                        </a:spcBef>
                        <a:spcAft>
                          <a:spcPts val="0"/>
                        </a:spcAft>
                      </a:pPr>
                      <a:r>
                        <a:rPr lang="en-GB" sz="1200" kern="1200" dirty="0" smtClean="0">
                          <a:solidFill>
                            <a:schemeClr val="bg1"/>
                          </a:solidFill>
                          <a:effectLst/>
                          <a:latin typeface="+mn-lt"/>
                          <a:ea typeface="+mn-ea"/>
                          <a:cs typeface="+mn-cs"/>
                        </a:rPr>
                        <a:t>5</a:t>
                      </a:r>
                      <a:endParaRPr lang="en-GB" sz="1200" kern="1200" dirty="0">
                        <a:solidFill>
                          <a:schemeClr val="bg1"/>
                        </a:solidFill>
                        <a:effectLst/>
                        <a:latin typeface="+mn-lt"/>
                        <a:ea typeface="+mn-ea"/>
                        <a:cs typeface="+mn-cs"/>
                      </a:endParaRPr>
                    </a:p>
                  </a:txBody>
                  <a:tcPr marL="36195" marR="36195" marT="36195" marB="36195">
                    <a:solidFill>
                      <a:srgbClr val="63666A"/>
                    </a:solidFill>
                  </a:tcPr>
                </a:tc>
                <a:tc>
                  <a:txBody>
                    <a:bodyPr/>
                    <a:lstStyle/>
                    <a:p>
                      <a:pPr algn="ctr">
                        <a:lnSpc>
                          <a:spcPct val="117000"/>
                        </a:lnSpc>
                        <a:spcBef>
                          <a:spcPts val="1800"/>
                        </a:spcBef>
                        <a:spcAft>
                          <a:spcPts val="0"/>
                        </a:spcAft>
                      </a:pPr>
                      <a:r>
                        <a:rPr lang="en-GB" sz="1200" dirty="0" smtClean="0">
                          <a:effectLst/>
                          <a:latin typeface="Arial" panose="020B0604020202020204" pitchFamily="34" charset="0"/>
                          <a:ea typeface="Times New Roman" panose="02020603050405020304" pitchFamily="18" charset="0"/>
                          <a:cs typeface="Times New Roman" panose="02020603050405020304" pitchFamily="18" charset="0"/>
                        </a:rPr>
                        <a:t>Administration</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tc>
              </a:tr>
              <a:tr h="271615">
                <a:tc>
                  <a:txBody>
                    <a:bodyPr/>
                    <a:lstStyle/>
                    <a:p>
                      <a:pPr marL="0" algn="ctr" defTabSz="914400" rtl="0" eaLnBrk="1" latinLnBrk="0" hangingPunct="1">
                        <a:lnSpc>
                          <a:spcPct val="117000"/>
                        </a:lnSpc>
                        <a:spcBef>
                          <a:spcPts val="1800"/>
                        </a:spcBef>
                        <a:spcAft>
                          <a:spcPts val="0"/>
                        </a:spcAft>
                      </a:pPr>
                      <a:r>
                        <a:rPr lang="en-GB" sz="1200" kern="1200" dirty="0" smtClean="0">
                          <a:solidFill>
                            <a:schemeClr val="bg1"/>
                          </a:solidFill>
                          <a:effectLst/>
                          <a:latin typeface="+mn-lt"/>
                          <a:ea typeface="+mn-ea"/>
                          <a:cs typeface="+mn-cs"/>
                        </a:rPr>
                        <a:t>6</a:t>
                      </a:r>
                      <a:endParaRPr lang="en-GB" sz="1200" kern="1200" dirty="0">
                        <a:solidFill>
                          <a:schemeClr val="bg1"/>
                        </a:solidFill>
                        <a:effectLst/>
                        <a:latin typeface="+mn-lt"/>
                        <a:ea typeface="+mn-ea"/>
                        <a:cs typeface="+mn-cs"/>
                      </a:endParaRPr>
                    </a:p>
                  </a:txBody>
                  <a:tcPr marL="36195" marR="36195" marT="36195" marB="36195">
                    <a:solidFill>
                      <a:schemeClr val="bg1">
                        <a:lumMod val="75000"/>
                      </a:schemeClr>
                    </a:solidFill>
                  </a:tcPr>
                </a:tc>
                <a:tc>
                  <a:txBody>
                    <a:bodyPr/>
                    <a:lstStyle/>
                    <a:p>
                      <a:pPr algn="ctr">
                        <a:lnSpc>
                          <a:spcPct val="117000"/>
                        </a:lnSpc>
                        <a:spcBef>
                          <a:spcPts val="1800"/>
                        </a:spcBef>
                        <a:spcAft>
                          <a:spcPts val="0"/>
                        </a:spcAft>
                      </a:pPr>
                      <a:r>
                        <a:rPr lang="en-GB" sz="1200" dirty="0" smtClean="0">
                          <a:effectLst/>
                          <a:latin typeface="Arial" panose="020B0604020202020204" pitchFamily="34" charset="0"/>
                          <a:ea typeface="Times New Roman" panose="02020603050405020304" pitchFamily="18" charset="0"/>
                          <a:cs typeface="Times New Roman" panose="02020603050405020304" pitchFamily="18" charset="0"/>
                        </a:rPr>
                        <a:t>Communicating and reporting</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tc>
              </a:tr>
            </a:tbl>
          </a:graphicData>
        </a:graphic>
      </p:graphicFrame>
      <p:sp>
        <p:nvSpPr>
          <p:cNvPr id="13" name="Rectangle 12"/>
          <p:cNvSpPr/>
          <p:nvPr/>
        </p:nvSpPr>
        <p:spPr>
          <a:xfrm>
            <a:off x="457198" y="4109528"/>
            <a:ext cx="7780639" cy="574516"/>
          </a:xfrm>
          <a:prstGeom prst="rect">
            <a:avLst/>
          </a:prstGeom>
        </p:spPr>
        <p:txBody>
          <a:bodyPr wrap="square">
            <a:spAutoFit/>
          </a:bodyPr>
          <a:lstStyle/>
          <a:p>
            <a:pPr marL="228600" lvl="2" indent="-228600">
              <a:spcAft>
                <a:spcPts val="350"/>
              </a:spcAft>
              <a:buClr>
                <a:srgbClr val="702082"/>
              </a:buClr>
              <a:buFont typeface="Wingdings" pitchFamily="2" charset="2"/>
              <a:buChar char="§"/>
            </a:pPr>
            <a:r>
              <a:rPr lang="en-GB" sz="1400" dirty="0" smtClean="0">
                <a:solidFill>
                  <a:prstClr val="black"/>
                </a:solidFill>
              </a:rPr>
              <a:t>Some areas and requirements are the same whilst others have been expanded or are new</a:t>
            </a:r>
            <a:endParaRPr lang="en-GB" sz="1400" dirty="0">
              <a:solidFill>
                <a:prstClr val="black"/>
              </a:solidFill>
            </a:endParaRPr>
          </a:p>
          <a:p>
            <a:pPr marL="228600" lvl="2" indent="-228600">
              <a:spcAft>
                <a:spcPts val="350"/>
              </a:spcAft>
              <a:buClr>
                <a:srgbClr val="702082"/>
              </a:buClr>
              <a:buFont typeface="Wingdings" pitchFamily="2" charset="2"/>
              <a:buChar char="§"/>
            </a:pPr>
            <a:r>
              <a:rPr lang="en-GB" sz="1400" dirty="0" smtClean="0">
                <a:solidFill>
                  <a:prstClr val="black"/>
                </a:solidFill>
              </a:rPr>
              <a:t>Need to cross reference with the previous assessment</a:t>
            </a:r>
            <a:endParaRPr lang="en-GB" sz="1400" dirty="0">
              <a:solidFill>
                <a:prstClr val="black"/>
              </a:solidFill>
            </a:endParaRPr>
          </a:p>
        </p:txBody>
      </p:sp>
      <p:sp>
        <p:nvSpPr>
          <p:cNvPr id="8" name="Isosceles Triangle 7"/>
          <p:cNvSpPr/>
          <p:nvPr/>
        </p:nvSpPr>
        <p:spPr>
          <a:xfrm rot="5400000">
            <a:off x="4129852" y="2558816"/>
            <a:ext cx="978370" cy="649111"/>
          </a:xfrm>
          <a:prstGeom prst="triangle">
            <a:avLst/>
          </a:prstGeom>
          <a:solidFill>
            <a:schemeClr val="accent6"/>
          </a:solidFill>
          <a:ln w="38100" cmpd="sng">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3868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Isosceles Triangle 32"/>
          <p:cNvSpPr/>
          <p:nvPr/>
        </p:nvSpPr>
        <p:spPr>
          <a:xfrm rot="5400000">
            <a:off x="3060685" y="4895397"/>
            <a:ext cx="1917703" cy="324000"/>
          </a:xfrm>
          <a:prstGeom prst="triangle">
            <a:avLst>
              <a:gd name="adj" fmla="val 49308"/>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dirty="0"/>
              <a:t>Six sections of the updated Code</a:t>
            </a:r>
            <a:endParaRPr lang="en-US" dirty="0"/>
          </a:p>
        </p:txBody>
      </p:sp>
      <p:sp>
        <p:nvSpPr>
          <p:cNvPr id="3" name="Footer Placeholder 2"/>
          <p:cNvSpPr>
            <a:spLocks noGrp="1"/>
          </p:cNvSpPr>
          <p:nvPr>
            <p:ph type="ftr" sz="quarter" idx="11"/>
          </p:nvPr>
        </p:nvSpPr>
        <p:spPr>
          <a:xfrm>
            <a:off x="457199" y="6084282"/>
            <a:ext cx="5277853" cy="92333"/>
          </a:xfrm>
        </p:spPr>
        <p:txBody>
          <a:bodyPr/>
          <a:lstStyle/>
          <a:p>
            <a:r>
              <a:rPr lang="en-GB" smtClean="0">
                <a:solidFill>
                  <a:prstClr val="black"/>
                </a:solidFill>
              </a:rPr>
              <a:t>© 2016 Willis Towers Watson. All rights reserved. Proprietary and Confidential. For Willis Towers Watson and Willis Towers Watson client use only.</a:t>
            </a:r>
            <a:endParaRPr lang="en-US">
              <a:solidFill>
                <a:prstClr val="black"/>
              </a:solidFill>
            </a:endParaRPr>
          </a:p>
        </p:txBody>
      </p:sp>
      <p:sp>
        <p:nvSpPr>
          <p:cNvPr id="4" name="Slide Number Placeholder 3"/>
          <p:cNvSpPr>
            <a:spLocks noGrp="1"/>
          </p:cNvSpPr>
          <p:nvPr>
            <p:ph type="sldNum" sz="quarter" idx="12"/>
          </p:nvPr>
        </p:nvSpPr>
        <p:spPr>
          <a:xfrm>
            <a:off x="8305800" y="6084282"/>
            <a:ext cx="381000" cy="138499"/>
          </a:xfrm>
        </p:spPr>
        <p:txBody>
          <a:bodyPr/>
          <a:lstStyle/>
          <a:p>
            <a:fld id="{2083E393-C0BF-4ED8-8545-7E4C90AFF831}" type="slidenum">
              <a:rPr lang="en-US" smtClean="0">
                <a:solidFill>
                  <a:prstClr val="black"/>
                </a:solidFill>
              </a:rPr>
              <a:pPr/>
              <a:t>6</a:t>
            </a:fld>
            <a:endParaRPr lang="en-US">
              <a:solidFill>
                <a:prstClr val="black"/>
              </a:solidFill>
            </a:endParaRPr>
          </a:p>
        </p:txBody>
      </p:sp>
      <p:sp>
        <p:nvSpPr>
          <p:cNvPr id="7" name="TextBox 6"/>
          <p:cNvSpPr txBox="1"/>
          <p:nvPr/>
        </p:nvSpPr>
        <p:spPr>
          <a:xfrm>
            <a:off x="221537" y="1047830"/>
            <a:ext cx="3636000" cy="1360548"/>
          </a:xfrm>
          <a:prstGeom prst="rect">
            <a:avLst/>
          </a:prstGeom>
          <a:solidFill>
            <a:schemeClr val="accent1">
              <a:lumMod val="40000"/>
              <a:lumOff val="60000"/>
            </a:schemeClr>
          </a:solidFill>
        </p:spPr>
        <p:txBody>
          <a:bodyPr wrap="square" lIns="144000" tIns="140400" rIns="144000" bIns="144000" rtlCol="0">
            <a:spAutoFit/>
          </a:bodyPr>
          <a:lstStyle/>
          <a:p>
            <a:pPr lvl="0" fontAlgn="base">
              <a:spcBef>
                <a:spcPct val="0"/>
              </a:spcBef>
              <a:spcAft>
                <a:spcPts val="600"/>
              </a:spcAft>
            </a:pPr>
            <a:r>
              <a:rPr lang="en-GB" sz="1200" b="1" dirty="0">
                <a:latin typeface="Arial" pitchFamily="34" charset="0"/>
              </a:rPr>
              <a:t>The </a:t>
            </a:r>
            <a:r>
              <a:rPr lang="en-GB" sz="1200" b="1" dirty="0" smtClean="0">
                <a:latin typeface="Arial" pitchFamily="34" charset="0"/>
              </a:rPr>
              <a:t>trustee board</a:t>
            </a:r>
            <a:endParaRPr lang="en-GB" sz="1200" b="1" dirty="0">
              <a:latin typeface="Arial" pitchFamily="34" charset="0"/>
            </a:endParaRPr>
          </a:p>
          <a:p>
            <a:pPr marL="230400" lvl="0" indent="-230400" fontAlgn="base">
              <a:spcBef>
                <a:spcPct val="0"/>
              </a:spcBef>
              <a:spcAft>
                <a:spcPts val="350"/>
              </a:spcAft>
              <a:buClr>
                <a:schemeClr val="accent1"/>
              </a:buClr>
              <a:buFont typeface="Wingdings" charset="2"/>
              <a:buChar char="§"/>
            </a:pPr>
            <a:r>
              <a:rPr lang="en-GB" sz="1100" dirty="0">
                <a:latin typeface="Arial" pitchFamily="34" charset="0"/>
              </a:rPr>
              <a:t>Appointing a chair of trustees</a:t>
            </a:r>
          </a:p>
          <a:p>
            <a:pPr marL="230400" lvl="0" indent="-230400" fontAlgn="base">
              <a:spcBef>
                <a:spcPct val="0"/>
              </a:spcBef>
              <a:spcAft>
                <a:spcPts val="350"/>
              </a:spcAft>
              <a:buClr>
                <a:schemeClr val="accent1"/>
              </a:buClr>
              <a:buFont typeface="Wingdings" charset="2"/>
              <a:buChar char="§"/>
            </a:pPr>
            <a:r>
              <a:rPr lang="en-GB" sz="1100" dirty="0">
                <a:latin typeface="Arial" pitchFamily="34" charset="0"/>
              </a:rPr>
              <a:t>Duties of the chair</a:t>
            </a:r>
          </a:p>
          <a:p>
            <a:pPr marL="230400" lvl="0" indent="-230400" fontAlgn="base">
              <a:spcBef>
                <a:spcPct val="0"/>
              </a:spcBef>
              <a:spcAft>
                <a:spcPts val="350"/>
              </a:spcAft>
              <a:buClr>
                <a:schemeClr val="accent1"/>
              </a:buClr>
              <a:buFont typeface="Wingdings" charset="2"/>
              <a:buChar char="§"/>
            </a:pPr>
            <a:r>
              <a:rPr lang="en-GB" sz="1100" dirty="0">
                <a:latin typeface="Arial" pitchFamily="34" charset="0"/>
              </a:rPr>
              <a:t>Independence requirements for master trusts</a:t>
            </a:r>
          </a:p>
          <a:p>
            <a:pPr marL="230400" lvl="0" indent="-230400" fontAlgn="base">
              <a:spcBef>
                <a:spcPct val="0"/>
              </a:spcBef>
              <a:spcAft>
                <a:spcPts val="350"/>
              </a:spcAft>
              <a:buClr>
                <a:schemeClr val="accent1"/>
              </a:buClr>
              <a:buFont typeface="Wingdings" charset="2"/>
              <a:buChar char="§"/>
            </a:pPr>
            <a:r>
              <a:rPr lang="en-GB" sz="1100" dirty="0">
                <a:latin typeface="Arial" pitchFamily="34" charset="0"/>
              </a:rPr>
              <a:t>Representation of </a:t>
            </a:r>
            <a:r>
              <a:rPr lang="en-GB" sz="1100" dirty="0" smtClean="0">
                <a:latin typeface="Arial" pitchFamily="34" charset="0"/>
              </a:rPr>
              <a:t>members</a:t>
            </a:r>
            <a:endParaRPr lang="en-GB" sz="1100" dirty="0">
              <a:latin typeface="Arial" pitchFamily="34" charset="0"/>
            </a:endParaRPr>
          </a:p>
        </p:txBody>
      </p:sp>
      <p:sp>
        <p:nvSpPr>
          <p:cNvPr id="8" name="TextBox 7"/>
          <p:cNvSpPr txBox="1"/>
          <p:nvPr/>
        </p:nvSpPr>
        <p:spPr>
          <a:xfrm>
            <a:off x="221537" y="4112423"/>
            <a:ext cx="3636000" cy="1913263"/>
          </a:xfrm>
          <a:prstGeom prst="rect">
            <a:avLst/>
          </a:prstGeom>
          <a:solidFill>
            <a:schemeClr val="accent3">
              <a:lumMod val="40000"/>
              <a:lumOff val="60000"/>
            </a:schemeClr>
          </a:solidFill>
        </p:spPr>
        <p:txBody>
          <a:bodyPr wrap="square" lIns="144000" tIns="140400" rIns="144000" bIns="144000" rtlCol="0">
            <a:spAutoFit/>
          </a:bodyPr>
          <a:lstStyle/>
          <a:p>
            <a:pPr lvl="0" fontAlgn="base">
              <a:spcBef>
                <a:spcPct val="0"/>
              </a:spcBef>
              <a:spcAft>
                <a:spcPts val="600"/>
              </a:spcAft>
            </a:pPr>
            <a:r>
              <a:rPr lang="en-GB" sz="1200" b="1" dirty="0" smtClean="0">
                <a:latin typeface="Arial" pitchFamily="34" charset="0"/>
              </a:rPr>
              <a:t>Administration</a:t>
            </a:r>
            <a:endParaRPr lang="en-GB" sz="1200" b="1" dirty="0">
              <a:latin typeface="Arial" pitchFamily="34" charset="0"/>
            </a:endParaRPr>
          </a:p>
          <a:p>
            <a:pPr marL="230400" lvl="0" indent="-230400" fontAlgn="base">
              <a:spcBef>
                <a:spcPct val="0"/>
              </a:spcBef>
              <a:spcAft>
                <a:spcPts val="350"/>
              </a:spcAft>
              <a:buClr>
                <a:schemeClr val="accent1"/>
              </a:buClr>
              <a:buFont typeface="Wingdings" charset="2"/>
              <a:buChar char="§"/>
            </a:pPr>
            <a:r>
              <a:rPr lang="en-GB" sz="1100" dirty="0" smtClean="0">
                <a:latin typeface="Arial" pitchFamily="34" charset="0"/>
              </a:rPr>
              <a:t>Quality </a:t>
            </a:r>
            <a:r>
              <a:rPr lang="en-GB" sz="1100" dirty="0">
                <a:latin typeface="Arial" pitchFamily="34" charset="0"/>
              </a:rPr>
              <a:t>and robustness of </a:t>
            </a:r>
            <a:r>
              <a:rPr lang="en-GB" sz="1100" dirty="0" smtClean="0">
                <a:latin typeface="Arial" pitchFamily="34" charset="0"/>
              </a:rPr>
              <a:t>administration </a:t>
            </a:r>
            <a:br>
              <a:rPr lang="en-GB" sz="1100" dirty="0" smtClean="0">
                <a:latin typeface="Arial" pitchFamily="34" charset="0"/>
              </a:rPr>
            </a:br>
            <a:r>
              <a:rPr lang="en-GB" sz="1100" dirty="0" smtClean="0">
                <a:latin typeface="Arial" pitchFamily="34" charset="0"/>
              </a:rPr>
              <a:t>function</a:t>
            </a:r>
          </a:p>
          <a:p>
            <a:pPr marL="230400" lvl="0" indent="-230400" fontAlgn="base">
              <a:spcBef>
                <a:spcPct val="0"/>
              </a:spcBef>
              <a:spcAft>
                <a:spcPts val="350"/>
              </a:spcAft>
              <a:buClr>
                <a:schemeClr val="accent1"/>
              </a:buClr>
              <a:buFont typeface="Wingdings" charset="2"/>
              <a:buChar char="§"/>
            </a:pPr>
            <a:r>
              <a:rPr lang="en-GB" sz="1100" dirty="0" smtClean="0">
                <a:latin typeface="Arial" pitchFamily="34" charset="0"/>
              </a:rPr>
              <a:t>Succession planning</a:t>
            </a:r>
          </a:p>
          <a:p>
            <a:pPr marL="230400" lvl="0" indent="-230400" fontAlgn="base">
              <a:spcBef>
                <a:spcPct val="0"/>
              </a:spcBef>
              <a:spcAft>
                <a:spcPts val="350"/>
              </a:spcAft>
              <a:buClr>
                <a:schemeClr val="accent1"/>
              </a:buClr>
              <a:buFont typeface="Wingdings" charset="2"/>
              <a:buChar char="§"/>
            </a:pPr>
            <a:r>
              <a:rPr lang="en-GB" sz="1100" dirty="0" smtClean="0">
                <a:latin typeface="Arial" pitchFamily="34" charset="0"/>
              </a:rPr>
              <a:t>Business </a:t>
            </a:r>
            <a:r>
              <a:rPr lang="en-GB" sz="1100" dirty="0">
                <a:latin typeface="Arial" pitchFamily="34" charset="0"/>
              </a:rPr>
              <a:t>disaster </a:t>
            </a:r>
            <a:r>
              <a:rPr lang="en-GB" sz="1100" dirty="0" smtClean="0">
                <a:latin typeface="Arial" pitchFamily="34" charset="0"/>
              </a:rPr>
              <a:t>recovery</a:t>
            </a:r>
          </a:p>
          <a:p>
            <a:pPr marL="230400" lvl="0" indent="-230400" fontAlgn="base">
              <a:spcBef>
                <a:spcPct val="0"/>
              </a:spcBef>
              <a:spcAft>
                <a:spcPts val="350"/>
              </a:spcAft>
              <a:buClr>
                <a:schemeClr val="accent1"/>
              </a:buClr>
              <a:buFont typeface="Wingdings" charset="2"/>
              <a:buChar char="§"/>
            </a:pPr>
            <a:r>
              <a:rPr lang="en-GB" sz="1100" dirty="0" smtClean="0">
                <a:latin typeface="Arial" pitchFamily="34" charset="0"/>
              </a:rPr>
              <a:t>Core </a:t>
            </a:r>
            <a:r>
              <a:rPr lang="en-GB" sz="1100" dirty="0">
                <a:latin typeface="Arial" pitchFamily="34" charset="0"/>
              </a:rPr>
              <a:t>financial transactions processed </a:t>
            </a:r>
            <a:r>
              <a:rPr lang="en-GB" sz="1100" dirty="0" smtClean="0">
                <a:latin typeface="Arial" pitchFamily="34" charset="0"/>
              </a:rPr>
              <a:t>promptly </a:t>
            </a:r>
            <a:r>
              <a:rPr lang="en-GB" sz="1100" dirty="0">
                <a:latin typeface="Arial" pitchFamily="34" charset="0"/>
              </a:rPr>
              <a:t>and </a:t>
            </a:r>
            <a:r>
              <a:rPr lang="en-GB" sz="1100" dirty="0" smtClean="0">
                <a:latin typeface="Arial" pitchFamily="34" charset="0"/>
              </a:rPr>
              <a:t>accurately</a:t>
            </a:r>
          </a:p>
          <a:p>
            <a:pPr marL="230400" lvl="0" indent="-230400" fontAlgn="base">
              <a:spcBef>
                <a:spcPct val="0"/>
              </a:spcBef>
              <a:spcAft>
                <a:spcPts val="350"/>
              </a:spcAft>
              <a:buClr>
                <a:schemeClr val="accent1"/>
              </a:buClr>
              <a:buFont typeface="Wingdings" charset="2"/>
              <a:buChar char="§"/>
            </a:pPr>
            <a:r>
              <a:rPr lang="en-GB" sz="1100" dirty="0" smtClean="0">
                <a:latin typeface="Arial" pitchFamily="34" charset="0"/>
              </a:rPr>
              <a:t>Record</a:t>
            </a:r>
            <a:r>
              <a:rPr lang="en-GB" sz="1100" dirty="0">
                <a:latin typeface="Arial" pitchFamily="34" charset="0"/>
              </a:rPr>
              <a:t>-</a:t>
            </a:r>
            <a:r>
              <a:rPr lang="en-GB" sz="1100" dirty="0" smtClean="0">
                <a:latin typeface="Arial" pitchFamily="34" charset="0"/>
              </a:rPr>
              <a:t>keeping</a:t>
            </a:r>
            <a:endParaRPr lang="en-GB" sz="1100" dirty="0">
              <a:latin typeface="Arial" pitchFamily="34" charset="0"/>
            </a:endParaRPr>
          </a:p>
        </p:txBody>
      </p:sp>
      <p:sp>
        <p:nvSpPr>
          <p:cNvPr id="9" name="TextBox 8"/>
          <p:cNvSpPr txBox="1"/>
          <p:nvPr/>
        </p:nvSpPr>
        <p:spPr>
          <a:xfrm>
            <a:off x="221538" y="2569066"/>
            <a:ext cx="3635998" cy="1360548"/>
          </a:xfrm>
          <a:prstGeom prst="rect">
            <a:avLst/>
          </a:prstGeom>
          <a:solidFill>
            <a:schemeClr val="accent2">
              <a:lumMod val="40000"/>
              <a:lumOff val="60000"/>
            </a:schemeClr>
          </a:solidFill>
        </p:spPr>
        <p:txBody>
          <a:bodyPr wrap="square" lIns="144000" tIns="140400" rIns="144000" bIns="144000" rtlCol="0">
            <a:spAutoFit/>
          </a:bodyPr>
          <a:lstStyle/>
          <a:p>
            <a:pPr lvl="0" fontAlgn="base">
              <a:spcBef>
                <a:spcPct val="0"/>
              </a:spcBef>
              <a:spcAft>
                <a:spcPts val="600"/>
              </a:spcAft>
            </a:pPr>
            <a:r>
              <a:rPr lang="en-GB" sz="1200" b="1" dirty="0" smtClean="0">
                <a:latin typeface="Arial" pitchFamily="34" charset="0"/>
              </a:rPr>
              <a:t>Scheme management skills</a:t>
            </a:r>
            <a:endParaRPr lang="en-GB" sz="1200" b="1" dirty="0">
              <a:latin typeface="Arial" pitchFamily="34" charset="0"/>
            </a:endParaRPr>
          </a:p>
          <a:p>
            <a:pPr marL="230400" lvl="0" indent="-230400" fontAlgn="base">
              <a:spcBef>
                <a:spcPct val="0"/>
              </a:spcBef>
              <a:spcAft>
                <a:spcPts val="350"/>
              </a:spcAft>
              <a:buClr>
                <a:schemeClr val="accent1"/>
              </a:buClr>
              <a:buFont typeface="Wingdings" charset="2"/>
              <a:buChar char="§"/>
            </a:pPr>
            <a:r>
              <a:rPr lang="en-GB" sz="1100" dirty="0" smtClean="0">
                <a:latin typeface="Arial" pitchFamily="34" charset="0"/>
              </a:rPr>
              <a:t>TKU Requirements</a:t>
            </a:r>
          </a:p>
          <a:p>
            <a:pPr marL="230400" lvl="0" indent="-230400" fontAlgn="base">
              <a:spcBef>
                <a:spcPct val="0"/>
              </a:spcBef>
              <a:spcAft>
                <a:spcPts val="350"/>
              </a:spcAft>
              <a:buClr>
                <a:schemeClr val="accent1"/>
              </a:buClr>
              <a:buFont typeface="Wingdings" charset="2"/>
              <a:buChar char="§"/>
            </a:pPr>
            <a:r>
              <a:rPr lang="en-GB" sz="1100" dirty="0" smtClean="0">
                <a:latin typeface="Arial" pitchFamily="34" charset="0"/>
              </a:rPr>
              <a:t>Appointing </a:t>
            </a:r>
            <a:r>
              <a:rPr lang="en-GB" sz="1100" dirty="0">
                <a:latin typeface="Arial" pitchFamily="34" charset="0"/>
              </a:rPr>
              <a:t>advisers and managing </a:t>
            </a:r>
            <a:r>
              <a:rPr lang="en-GB" sz="1100" dirty="0" smtClean="0">
                <a:latin typeface="Arial" pitchFamily="34" charset="0"/>
              </a:rPr>
              <a:t>relations</a:t>
            </a:r>
          </a:p>
          <a:p>
            <a:pPr marL="230400" lvl="0" indent="-230400" fontAlgn="base">
              <a:spcBef>
                <a:spcPct val="0"/>
              </a:spcBef>
              <a:spcAft>
                <a:spcPts val="350"/>
              </a:spcAft>
              <a:buClr>
                <a:schemeClr val="accent1"/>
              </a:buClr>
              <a:buFont typeface="Wingdings" charset="2"/>
              <a:buChar char="§"/>
            </a:pPr>
            <a:r>
              <a:rPr lang="en-GB" sz="1100" dirty="0" smtClean="0">
                <a:latin typeface="Arial" pitchFamily="34" charset="0"/>
              </a:rPr>
              <a:t>Overriding </a:t>
            </a:r>
            <a:r>
              <a:rPr lang="en-GB" sz="1100" dirty="0">
                <a:latin typeface="Arial" pitchFamily="34" charset="0"/>
              </a:rPr>
              <a:t>power in respect of appointing </a:t>
            </a:r>
            <a:r>
              <a:rPr lang="en-GB" sz="1100" dirty="0" smtClean="0">
                <a:latin typeface="Arial" pitchFamily="34" charset="0"/>
              </a:rPr>
              <a:t>advisers</a:t>
            </a:r>
          </a:p>
          <a:p>
            <a:pPr marL="230400" lvl="0" indent="-230400" fontAlgn="base">
              <a:spcBef>
                <a:spcPct val="0"/>
              </a:spcBef>
              <a:spcAft>
                <a:spcPts val="350"/>
              </a:spcAft>
              <a:buClr>
                <a:schemeClr val="accent1"/>
              </a:buClr>
              <a:buFont typeface="Wingdings" charset="2"/>
              <a:buChar char="§"/>
            </a:pPr>
            <a:r>
              <a:rPr lang="en-GB" sz="1100" dirty="0" smtClean="0">
                <a:latin typeface="Arial" pitchFamily="34" charset="0"/>
              </a:rPr>
              <a:t>Conflicts </a:t>
            </a:r>
            <a:r>
              <a:rPr lang="en-GB" sz="1100" dirty="0">
                <a:latin typeface="Arial" pitchFamily="34" charset="0"/>
              </a:rPr>
              <a:t>of </a:t>
            </a:r>
            <a:r>
              <a:rPr lang="en-GB" sz="1100" dirty="0" smtClean="0">
                <a:latin typeface="Arial" pitchFamily="34" charset="0"/>
              </a:rPr>
              <a:t>interest</a:t>
            </a:r>
            <a:endParaRPr lang="en-GB" sz="1100" dirty="0">
              <a:latin typeface="Arial" pitchFamily="34" charset="0"/>
            </a:endParaRPr>
          </a:p>
        </p:txBody>
      </p:sp>
      <p:sp>
        <p:nvSpPr>
          <p:cNvPr id="32" name="Isosceles Triangle 31"/>
          <p:cNvSpPr/>
          <p:nvPr/>
        </p:nvSpPr>
        <p:spPr>
          <a:xfrm rot="5400000">
            <a:off x="3341565" y="1526761"/>
            <a:ext cx="1359371" cy="335608"/>
          </a:xfrm>
          <a:prstGeom prst="triangle">
            <a:avLst>
              <a:gd name="adj" fmla="val 49308"/>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Isosceles Triangle 33"/>
          <p:cNvSpPr/>
          <p:nvPr/>
        </p:nvSpPr>
        <p:spPr>
          <a:xfrm rot="5400000">
            <a:off x="3331798" y="3129741"/>
            <a:ext cx="1368793" cy="325494"/>
          </a:xfrm>
          <a:prstGeom prst="triangle">
            <a:avLst>
              <a:gd name="adj" fmla="val 49308"/>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392690" y="4158588"/>
            <a:ext cx="3635979" cy="1820931"/>
          </a:xfrm>
          <a:prstGeom prst="rect">
            <a:avLst/>
          </a:prstGeom>
          <a:solidFill>
            <a:schemeClr val="accent6">
              <a:lumMod val="40000"/>
              <a:lumOff val="60000"/>
            </a:schemeClr>
          </a:solidFill>
        </p:spPr>
        <p:txBody>
          <a:bodyPr wrap="square" lIns="144000" tIns="140400" rIns="144000" bIns="144000" rtlCol="0">
            <a:spAutoFit/>
          </a:bodyPr>
          <a:lstStyle/>
          <a:p>
            <a:pPr lvl="0" fontAlgn="base">
              <a:spcBef>
                <a:spcPct val="0"/>
              </a:spcBef>
              <a:spcAft>
                <a:spcPts val="600"/>
              </a:spcAft>
            </a:pPr>
            <a:r>
              <a:rPr lang="en-GB" sz="1200" b="1" dirty="0" smtClean="0">
                <a:latin typeface="Arial" pitchFamily="34" charset="0"/>
              </a:rPr>
              <a:t>Communicating and reporting</a:t>
            </a:r>
            <a:endParaRPr lang="en-GB" sz="1200" b="1" dirty="0">
              <a:latin typeface="Arial" pitchFamily="34" charset="0"/>
            </a:endParaRPr>
          </a:p>
          <a:p>
            <a:pPr marL="230400" lvl="0" indent="-230400" fontAlgn="base">
              <a:spcBef>
                <a:spcPct val="0"/>
              </a:spcBef>
              <a:spcAft>
                <a:spcPts val="350"/>
              </a:spcAft>
              <a:buClr>
                <a:schemeClr val="accent1"/>
              </a:buClr>
              <a:buFont typeface="Wingdings" charset="2"/>
              <a:buChar char="§"/>
            </a:pPr>
            <a:r>
              <a:rPr lang="en-GB" sz="1100" dirty="0" smtClean="0">
                <a:latin typeface="Arial" pitchFamily="34" charset="0"/>
              </a:rPr>
              <a:t>Member communications</a:t>
            </a:r>
          </a:p>
          <a:p>
            <a:pPr marL="230400" lvl="0" indent="-230400" fontAlgn="base">
              <a:spcBef>
                <a:spcPct val="0"/>
              </a:spcBef>
              <a:spcAft>
                <a:spcPts val="350"/>
              </a:spcAft>
              <a:buClr>
                <a:schemeClr val="accent1"/>
              </a:buClr>
              <a:buFont typeface="Wingdings" charset="2"/>
              <a:buChar char="§"/>
            </a:pPr>
            <a:r>
              <a:rPr lang="en-GB" sz="1100" dirty="0" smtClean="0">
                <a:latin typeface="Arial" pitchFamily="34" charset="0"/>
              </a:rPr>
              <a:t>Chair’s statement</a:t>
            </a:r>
          </a:p>
          <a:p>
            <a:pPr marL="230400" lvl="0" indent="-230400" fontAlgn="base">
              <a:spcBef>
                <a:spcPct val="0"/>
              </a:spcBef>
              <a:spcAft>
                <a:spcPts val="350"/>
              </a:spcAft>
              <a:buClr>
                <a:schemeClr val="accent1"/>
              </a:buClr>
              <a:buFont typeface="Wingdings" charset="2"/>
              <a:buChar char="§"/>
            </a:pPr>
            <a:r>
              <a:rPr lang="en-GB" sz="1100" dirty="0" smtClean="0">
                <a:latin typeface="Arial" pitchFamily="34" charset="0"/>
              </a:rPr>
              <a:t>Statement </a:t>
            </a:r>
            <a:r>
              <a:rPr lang="en-GB" sz="1100" dirty="0">
                <a:latin typeface="Arial" pitchFamily="34" charset="0"/>
              </a:rPr>
              <a:t>of Investment </a:t>
            </a:r>
            <a:r>
              <a:rPr lang="en-GB" sz="1100" dirty="0" smtClean="0">
                <a:latin typeface="Arial" pitchFamily="34" charset="0"/>
              </a:rPr>
              <a:t>Principles</a:t>
            </a:r>
          </a:p>
          <a:p>
            <a:pPr marL="230400" lvl="0" indent="-230400" fontAlgn="base">
              <a:spcBef>
                <a:spcPct val="0"/>
              </a:spcBef>
              <a:spcAft>
                <a:spcPts val="350"/>
              </a:spcAft>
              <a:buClr>
                <a:schemeClr val="accent1"/>
              </a:buClr>
              <a:buFont typeface="Wingdings" charset="2"/>
              <a:buChar char="§"/>
            </a:pPr>
            <a:r>
              <a:rPr lang="en-GB" sz="1100" dirty="0" smtClean="0">
                <a:latin typeface="Arial" pitchFamily="34" charset="0"/>
              </a:rPr>
              <a:t>The </a:t>
            </a:r>
            <a:r>
              <a:rPr lang="en-GB" sz="1100" dirty="0">
                <a:latin typeface="Arial" pitchFamily="34" charset="0"/>
              </a:rPr>
              <a:t>Pensions </a:t>
            </a:r>
            <a:r>
              <a:rPr lang="en-GB" sz="1100" dirty="0" smtClean="0">
                <a:latin typeface="Arial" pitchFamily="34" charset="0"/>
              </a:rPr>
              <a:t>Regulator</a:t>
            </a:r>
          </a:p>
          <a:p>
            <a:pPr marL="230400" lvl="0" indent="-230400" fontAlgn="base">
              <a:spcBef>
                <a:spcPct val="0"/>
              </a:spcBef>
              <a:spcAft>
                <a:spcPts val="350"/>
              </a:spcAft>
              <a:buClr>
                <a:schemeClr val="accent1"/>
              </a:buClr>
              <a:buFont typeface="Wingdings" charset="2"/>
              <a:buChar char="§"/>
            </a:pPr>
            <a:endParaRPr lang="en-GB" sz="1100" dirty="0">
              <a:latin typeface="Arial" pitchFamily="34" charset="0"/>
            </a:endParaRPr>
          </a:p>
          <a:p>
            <a:pPr marL="230400" lvl="0" indent="-230400" fontAlgn="base">
              <a:spcBef>
                <a:spcPct val="0"/>
              </a:spcBef>
              <a:spcAft>
                <a:spcPts val="350"/>
              </a:spcAft>
              <a:buClr>
                <a:schemeClr val="accent1"/>
              </a:buClr>
              <a:buFont typeface="Wingdings" charset="2"/>
              <a:buChar char="§"/>
            </a:pPr>
            <a:endParaRPr lang="en-GB" sz="1100" dirty="0">
              <a:latin typeface="Arial" pitchFamily="34" charset="0"/>
            </a:endParaRPr>
          </a:p>
        </p:txBody>
      </p:sp>
      <p:grpSp>
        <p:nvGrpSpPr>
          <p:cNvPr id="29" name="Group 28"/>
          <p:cNvGrpSpPr>
            <a:grpSpLocks noChangeAspect="1"/>
          </p:cNvGrpSpPr>
          <p:nvPr/>
        </p:nvGrpSpPr>
        <p:grpSpPr>
          <a:xfrm>
            <a:off x="8400092" y="4184699"/>
            <a:ext cx="540000" cy="540000"/>
            <a:chOff x="3973062" y="1166519"/>
            <a:chExt cx="719999" cy="719999"/>
          </a:xfrm>
        </p:grpSpPr>
        <p:sp>
          <p:nvSpPr>
            <p:cNvPr id="30" name="Oval 29"/>
            <p:cNvSpPr>
              <a:spLocks noChangeAspect="1"/>
            </p:cNvSpPr>
            <p:nvPr/>
          </p:nvSpPr>
          <p:spPr>
            <a:xfrm>
              <a:off x="3973062" y="1166519"/>
              <a:ext cx="719999" cy="719999"/>
            </a:xfrm>
            <a:prstGeom prst="ellipse">
              <a:avLst/>
            </a:prstGeom>
            <a:solidFill>
              <a:schemeClr val="accent6"/>
            </a:solidFill>
            <a:ln w="38100" cmpd="sng">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Freeform 67"/>
            <p:cNvSpPr>
              <a:spLocks/>
            </p:cNvSpPr>
            <p:nvPr/>
          </p:nvSpPr>
          <p:spPr bwMode="auto">
            <a:xfrm>
              <a:off x="4118181" y="1297214"/>
              <a:ext cx="404674" cy="402167"/>
            </a:xfrm>
            <a:custGeom>
              <a:avLst/>
              <a:gdLst>
                <a:gd name="T0" fmla="*/ 0 w 916"/>
                <a:gd name="T1" fmla="*/ 41 h 911"/>
                <a:gd name="T2" fmla="*/ 29 w 916"/>
                <a:gd name="T3" fmla="*/ 60 h 911"/>
                <a:gd name="T4" fmla="*/ 90 w 916"/>
                <a:gd name="T5" fmla="*/ 0 h 911"/>
                <a:gd name="T6" fmla="*/ 30 w 916"/>
                <a:gd name="T7" fmla="*/ 89 h 911"/>
                <a:gd name="T8" fmla="*/ 0 w 916"/>
                <a:gd name="T9" fmla="*/ 41 h 911"/>
                <a:gd name="T10" fmla="*/ 0 60000 65536"/>
                <a:gd name="T11" fmla="*/ 0 60000 65536"/>
                <a:gd name="T12" fmla="*/ 0 60000 65536"/>
                <a:gd name="T13" fmla="*/ 0 60000 65536"/>
                <a:gd name="T14" fmla="*/ 0 60000 65536"/>
                <a:gd name="T15" fmla="*/ 0 w 916"/>
                <a:gd name="T16" fmla="*/ 0 h 911"/>
                <a:gd name="T17" fmla="*/ 916 w 916"/>
                <a:gd name="T18" fmla="*/ 911 h 911"/>
              </a:gdLst>
              <a:ahLst/>
              <a:cxnLst>
                <a:cxn ang="T10">
                  <a:pos x="T0" y="T1"/>
                </a:cxn>
                <a:cxn ang="T11">
                  <a:pos x="T2" y="T3"/>
                </a:cxn>
                <a:cxn ang="T12">
                  <a:pos x="T4" y="T5"/>
                </a:cxn>
                <a:cxn ang="T13">
                  <a:pos x="T6" y="T7"/>
                </a:cxn>
                <a:cxn ang="T14">
                  <a:pos x="T8" y="T9"/>
                </a:cxn>
              </a:cxnLst>
              <a:rect l="T15" t="T16" r="T17" b="T18"/>
              <a:pathLst>
                <a:path w="916" h="911">
                  <a:moveTo>
                    <a:pt x="0" y="423"/>
                  </a:moveTo>
                  <a:lnTo>
                    <a:pt x="299" y="611"/>
                  </a:lnTo>
                  <a:lnTo>
                    <a:pt x="916" y="0"/>
                  </a:lnTo>
                  <a:lnTo>
                    <a:pt x="305" y="911"/>
                  </a:lnTo>
                  <a:lnTo>
                    <a:pt x="0" y="423"/>
                  </a:lnTo>
                  <a:close/>
                </a:path>
              </a:pathLst>
            </a:custGeom>
            <a:solidFill>
              <a:schemeClr val="tx1"/>
            </a:solidFill>
            <a:ln w="9525" cap="flat" cmpd="sng">
              <a:noFill/>
              <a:prstDash val="solid"/>
              <a:round/>
              <a:headEnd/>
              <a:tailEnd/>
            </a:ln>
          </p:spPr>
          <p:txBody>
            <a:bodyPr vert="horz" wrap="square" lIns="0" tIns="45720" rIns="91440" bIns="45720" numCol="1" anchor="ctr" anchorCtr="0" compatLnSpc="1">
              <a:prstTxWarp prst="textNoShape">
                <a:avLst/>
              </a:prstTxWarp>
            </a:bodyPr>
            <a:lstStyle/>
            <a:p>
              <a:endParaRPr lang="en-GB">
                <a:solidFill>
                  <a:schemeClr val="bg1"/>
                </a:solidFill>
              </a:endParaRPr>
            </a:p>
          </p:txBody>
        </p:sp>
      </p:grpSp>
      <p:sp>
        <p:nvSpPr>
          <p:cNvPr id="35" name="Isosceles Triangle 34"/>
          <p:cNvSpPr/>
          <p:nvPr/>
        </p:nvSpPr>
        <p:spPr>
          <a:xfrm rot="16200000">
            <a:off x="4291976" y="4906686"/>
            <a:ext cx="1875934" cy="325494"/>
          </a:xfrm>
          <a:prstGeom prst="triangle">
            <a:avLst>
              <a:gd name="adj" fmla="val 49308"/>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632862" y="2632443"/>
            <a:ext cx="3395807" cy="1315664"/>
          </a:xfrm>
          <a:prstGeom prst="rect">
            <a:avLst/>
          </a:prstGeom>
          <a:solidFill>
            <a:schemeClr val="accent5">
              <a:lumMod val="40000"/>
              <a:lumOff val="60000"/>
            </a:schemeClr>
          </a:solidFill>
        </p:spPr>
        <p:txBody>
          <a:bodyPr wrap="square" lIns="144000" tIns="140400" rIns="144000" bIns="144000" rtlCol="0">
            <a:spAutoFit/>
          </a:bodyPr>
          <a:lstStyle/>
          <a:p>
            <a:pPr lvl="0" fontAlgn="base">
              <a:spcBef>
                <a:spcPct val="0"/>
              </a:spcBef>
              <a:spcAft>
                <a:spcPts val="600"/>
              </a:spcAft>
            </a:pPr>
            <a:r>
              <a:rPr lang="en-GB" sz="1200" b="1" dirty="0" smtClean="0">
                <a:latin typeface="Arial" pitchFamily="34" charset="0"/>
              </a:rPr>
              <a:t>Value for members</a:t>
            </a:r>
            <a:endParaRPr lang="en-GB" sz="1200" b="1" dirty="0">
              <a:latin typeface="Arial" pitchFamily="34" charset="0"/>
            </a:endParaRPr>
          </a:p>
          <a:p>
            <a:pPr marL="230400" lvl="0" indent="-230400" fontAlgn="base">
              <a:spcBef>
                <a:spcPct val="0"/>
              </a:spcBef>
              <a:spcAft>
                <a:spcPts val="350"/>
              </a:spcAft>
              <a:buClr>
                <a:schemeClr val="accent1"/>
              </a:buClr>
              <a:buFont typeface="Wingdings" charset="2"/>
              <a:buChar char="§"/>
            </a:pPr>
            <a:r>
              <a:rPr lang="en-GB" sz="1100" dirty="0" smtClean="0">
                <a:latin typeface="Arial" pitchFamily="34" charset="0"/>
              </a:rPr>
              <a:t>Charge controls</a:t>
            </a:r>
          </a:p>
          <a:p>
            <a:pPr marL="230400" lvl="0" indent="-230400" fontAlgn="base">
              <a:spcBef>
                <a:spcPct val="0"/>
              </a:spcBef>
              <a:spcAft>
                <a:spcPts val="350"/>
              </a:spcAft>
              <a:buClr>
                <a:schemeClr val="accent1"/>
              </a:buClr>
              <a:buFont typeface="Wingdings" charset="2"/>
              <a:buChar char="§"/>
            </a:pPr>
            <a:r>
              <a:rPr lang="en-GB" sz="1100" dirty="0" smtClean="0">
                <a:latin typeface="Arial" pitchFamily="34" charset="0"/>
              </a:rPr>
              <a:t>Costs </a:t>
            </a:r>
            <a:r>
              <a:rPr lang="en-GB" sz="1100" dirty="0">
                <a:latin typeface="Arial" pitchFamily="34" charset="0"/>
              </a:rPr>
              <a:t>and charges across all </a:t>
            </a:r>
            <a:r>
              <a:rPr lang="en-GB" sz="1100" dirty="0" smtClean="0">
                <a:latin typeface="Arial" pitchFamily="34" charset="0"/>
              </a:rPr>
              <a:t/>
            </a:r>
            <a:br>
              <a:rPr lang="en-GB" sz="1100" dirty="0" smtClean="0">
                <a:latin typeface="Arial" pitchFamily="34" charset="0"/>
              </a:rPr>
            </a:br>
            <a:r>
              <a:rPr lang="en-GB" sz="1100" dirty="0" smtClean="0">
                <a:latin typeface="Arial" pitchFamily="34" charset="0"/>
              </a:rPr>
              <a:t>investment options</a:t>
            </a:r>
          </a:p>
          <a:p>
            <a:pPr marL="230400" lvl="0" indent="-230400" fontAlgn="base">
              <a:spcBef>
                <a:spcPct val="0"/>
              </a:spcBef>
              <a:spcAft>
                <a:spcPts val="350"/>
              </a:spcAft>
              <a:buClr>
                <a:schemeClr val="accent1"/>
              </a:buClr>
              <a:buFont typeface="Wingdings" charset="2"/>
              <a:buChar char="§"/>
            </a:pPr>
            <a:r>
              <a:rPr lang="en-GB" sz="1100" dirty="0" smtClean="0">
                <a:latin typeface="Arial" pitchFamily="34" charset="0"/>
              </a:rPr>
              <a:t>Value </a:t>
            </a:r>
            <a:r>
              <a:rPr lang="en-GB" sz="1100" dirty="0">
                <a:latin typeface="Arial" pitchFamily="34" charset="0"/>
              </a:rPr>
              <a:t>for member </a:t>
            </a:r>
            <a:r>
              <a:rPr lang="en-GB" sz="1100" dirty="0" smtClean="0">
                <a:latin typeface="Arial" pitchFamily="34" charset="0"/>
              </a:rPr>
              <a:t>assessments</a:t>
            </a:r>
          </a:p>
        </p:txBody>
      </p:sp>
      <p:grpSp>
        <p:nvGrpSpPr>
          <p:cNvPr id="26" name="Group 25"/>
          <p:cNvGrpSpPr>
            <a:grpSpLocks noChangeAspect="1"/>
          </p:cNvGrpSpPr>
          <p:nvPr/>
        </p:nvGrpSpPr>
        <p:grpSpPr>
          <a:xfrm>
            <a:off x="8400092" y="2709340"/>
            <a:ext cx="540000" cy="540000"/>
            <a:chOff x="3960519" y="1166519"/>
            <a:chExt cx="719999" cy="719999"/>
          </a:xfrm>
        </p:grpSpPr>
        <p:sp>
          <p:nvSpPr>
            <p:cNvPr id="27" name="Oval 26"/>
            <p:cNvSpPr>
              <a:spLocks noChangeAspect="1"/>
            </p:cNvSpPr>
            <p:nvPr/>
          </p:nvSpPr>
          <p:spPr>
            <a:xfrm>
              <a:off x="3960519" y="1166519"/>
              <a:ext cx="719999" cy="719999"/>
            </a:xfrm>
            <a:prstGeom prst="ellipse">
              <a:avLst/>
            </a:prstGeom>
            <a:solidFill>
              <a:schemeClr val="accent5"/>
            </a:solidFill>
            <a:ln w="38100" cmpd="sng">
              <a:solidFill>
                <a:schemeClr val="accent5">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Freeform 67"/>
            <p:cNvSpPr>
              <a:spLocks/>
            </p:cNvSpPr>
            <p:nvPr/>
          </p:nvSpPr>
          <p:spPr bwMode="auto">
            <a:xfrm>
              <a:off x="4118181" y="1297214"/>
              <a:ext cx="404674" cy="402167"/>
            </a:xfrm>
            <a:custGeom>
              <a:avLst/>
              <a:gdLst>
                <a:gd name="T0" fmla="*/ 0 w 916"/>
                <a:gd name="T1" fmla="*/ 41 h 911"/>
                <a:gd name="T2" fmla="*/ 29 w 916"/>
                <a:gd name="T3" fmla="*/ 60 h 911"/>
                <a:gd name="T4" fmla="*/ 90 w 916"/>
                <a:gd name="T5" fmla="*/ 0 h 911"/>
                <a:gd name="T6" fmla="*/ 30 w 916"/>
                <a:gd name="T7" fmla="*/ 89 h 911"/>
                <a:gd name="T8" fmla="*/ 0 w 916"/>
                <a:gd name="T9" fmla="*/ 41 h 911"/>
                <a:gd name="T10" fmla="*/ 0 60000 65536"/>
                <a:gd name="T11" fmla="*/ 0 60000 65536"/>
                <a:gd name="T12" fmla="*/ 0 60000 65536"/>
                <a:gd name="T13" fmla="*/ 0 60000 65536"/>
                <a:gd name="T14" fmla="*/ 0 60000 65536"/>
                <a:gd name="T15" fmla="*/ 0 w 916"/>
                <a:gd name="T16" fmla="*/ 0 h 911"/>
                <a:gd name="T17" fmla="*/ 916 w 916"/>
                <a:gd name="T18" fmla="*/ 911 h 911"/>
              </a:gdLst>
              <a:ahLst/>
              <a:cxnLst>
                <a:cxn ang="T10">
                  <a:pos x="T0" y="T1"/>
                </a:cxn>
                <a:cxn ang="T11">
                  <a:pos x="T2" y="T3"/>
                </a:cxn>
                <a:cxn ang="T12">
                  <a:pos x="T4" y="T5"/>
                </a:cxn>
                <a:cxn ang="T13">
                  <a:pos x="T6" y="T7"/>
                </a:cxn>
                <a:cxn ang="T14">
                  <a:pos x="T8" y="T9"/>
                </a:cxn>
              </a:cxnLst>
              <a:rect l="T15" t="T16" r="T17" b="T18"/>
              <a:pathLst>
                <a:path w="916" h="911">
                  <a:moveTo>
                    <a:pt x="0" y="423"/>
                  </a:moveTo>
                  <a:lnTo>
                    <a:pt x="299" y="611"/>
                  </a:lnTo>
                  <a:lnTo>
                    <a:pt x="916" y="0"/>
                  </a:lnTo>
                  <a:lnTo>
                    <a:pt x="305" y="911"/>
                  </a:lnTo>
                  <a:lnTo>
                    <a:pt x="0" y="423"/>
                  </a:lnTo>
                  <a:close/>
                </a:path>
              </a:pathLst>
            </a:custGeom>
            <a:solidFill>
              <a:schemeClr val="tx1"/>
            </a:solidFill>
            <a:ln w="9525" cap="flat" cmpd="sng">
              <a:noFill/>
              <a:prstDash val="solid"/>
              <a:round/>
              <a:headEnd/>
              <a:tailEnd/>
            </a:ln>
          </p:spPr>
          <p:txBody>
            <a:bodyPr vert="horz" wrap="square" lIns="0" tIns="45720" rIns="91440" bIns="45720" numCol="1" anchor="ctr" anchorCtr="0" compatLnSpc="1">
              <a:prstTxWarp prst="textNoShape">
                <a:avLst/>
              </a:prstTxWarp>
            </a:bodyPr>
            <a:lstStyle/>
            <a:p>
              <a:endParaRPr lang="en-GB">
                <a:solidFill>
                  <a:schemeClr val="bg1"/>
                </a:solidFill>
              </a:endParaRPr>
            </a:p>
          </p:txBody>
        </p:sp>
      </p:grpSp>
      <p:sp>
        <p:nvSpPr>
          <p:cNvPr id="36" name="Isosceles Triangle 35"/>
          <p:cNvSpPr/>
          <p:nvPr/>
        </p:nvSpPr>
        <p:spPr>
          <a:xfrm rot="16200000">
            <a:off x="4812893" y="3128138"/>
            <a:ext cx="1314443" cy="325494"/>
          </a:xfrm>
          <a:prstGeom prst="triangle">
            <a:avLst>
              <a:gd name="adj" fmla="val 49308"/>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2"/>
          <p:cNvSpPr>
            <a:spLocks noChangeAspect="1" noChangeArrowheads="1"/>
          </p:cNvSpPr>
          <p:nvPr/>
        </p:nvSpPr>
        <p:spPr bwMode="gray">
          <a:xfrm>
            <a:off x="4242939" y="2833905"/>
            <a:ext cx="959375" cy="959375"/>
          </a:xfrm>
          <a:prstGeom prst="ellipse">
            <a:avLst/>
          </a:prstGeom>
          <a:solidFill>
            <a:schemeClr val="accent1"/>
          </a:solidFill>
          <a:ln w="63500" cmpd="sng">
            <a:solidFill>
              <a:schemeClr val="accent1">
                <a:lumMod val="60000"/>
                <a:lumOff val="40000"/>
              </a:schemeClr>
            </a:solidFill>
            <a:round/>
            <a:headEnd/>
            <a:tailEnd/>
          </a:ln>
          <a:effec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bg1"/>
                </a:solidFill>
                <a:effectLst/>
                <a:latin typeface="Arial" pitchFamily="34" charset="0"/>
              </a:rPr>
              <a:t>Code</a:t>
            </a:r>
            <a:r>
              <a:rPr kumimoji="0" lang="en-GB" sz="1400" b="1" i="0" u="none" strike="noStrike" cap="none" normalizeH="0" dirty="0" smtClean="0">
                <a:ln>
                  <a:noFill/>
                </a:ln>
                <a:solidFill>
                  <a:schemeClr val="bg1"/>
                </a:solidFill>
                <a:effectLst/>
                <a:latin typeface="Arial" pitchFamily="34" charset="0"/>
              </a:rPr>
              <a:t> of </a:t>
            </a:r>
            <a:br>
              <a:rPr kumimoji="0" lang="en-GB" sz="1400" b="1" i="0" u="none" strike="noStrike" cap="none" normalizeH="0" dirty="0" smtClean="0">
                <a:ln>
                  <a:noFill/>
                </a:ln>
                <a:solidFill>
                  <a:schemeClr val="bg1"/>
                </a:solidFill>
                <a:effectLst/>
                <a:latin typeface="Arial" pitchFamily="34" charset="0"/>
              </a:rPr>
            </a:br>
            <a:r>
              <a:rPr kumimoji="0" lang="en-GB" sz="1400" b="1" i="0" u="none" strike="noStrike" cap="none" normalizeH="0" dirty="0" smtClean="0">
                <a:ln>
                  <a:noFill/>
                </a:ln>
                <a:solidFill>
                  <a:schemeClr val="bg1"/>
                </a:solidFill>
                <a:effectLst/>
                <a:latin typeface="Arial" pitchFamily="34" charset="0"/>
              </a:rPr>
              <a:t>Practice</a:t>
            </a:r>
            <a:endParaRPr kumimoji="0" lang="en-GB" sz="1400" b="1" i="0" u="none" strike="noStrike" cap="none" normalizeH="0" baseline="0" dirty="0" smtClean="0">
              <a:ln>
                <a:noFill/>
              </a:ln>
              <a:solidFill>
                <a:schemeClr val="bg1"/>
              </a:solidFill>
              <a:effectLst/>
              <a:latin typeface="Arial" pitchFamily="34" charset="0"/>
            </a:endParaRPr>
          </a:p>
        </p:txBody>
      </p:sp>
      <p:sp>
        <p:nvSpPr>
          <p:cNvPr id="10" name="TextBox 9"/>
          <p:cNvSpPr txBox="1"/>
          <p:nvPr/>
        </p:nvSpPr>
        <p:spPr>
          <a:xfrm>
            <a:off x="5276551" y="1050736"/>
            <a:ext cx="3752119" cy="1379784"/>
          </a:xfrm>
          <a:prstGeom prst="rect">
            <a:avLst/>
          </a:prstGeom>
          <a:solidFill>
            <a:schemeClr val="accent4">
              <a:lumMod val="40000"/>
              <a:lumOff val="60000"/>
            </a:schemeClr>
          </a:solidFill>
        </p:spPr>
        <p:txBody>
          <a:bodyPr wrap="square" lIns="144000" tIns="140400" rIns="144000" bIns="144000" rtlCol="0">
            <a:spAutoFit/>
          </a:bodyPr>
          <a:lstStyle/>
          <a:p>
            <a:pPr lvl="0" fontAlgn="base">
              <a:spcBef>
                <a:spcPct val="0"/>
              </a:spcBef>
              <a:spcAft>
                <a:spcPts val="600"/>
              </a:spcAft>
            </a:pPr>
            <a:r>
              <a:rPr lang="en-GB" sz="1200" b="1" dirty="0" smtClean="0">
                <a:latin typeface="Arial" pitchFamily="34" charset="0"/>
              </a:rPr>
              <a:t>Investment governance</a:t>
            </a:r>
            <a:endParaRPr lang="en-GB" sz="1200" b="1" dirty="0">
              <a:latin typeface="Arial" pitchFamily="34" charset="0"/>
            </a:endParaRPr>
          </a:p>
          <a:p>
            <a:pPr marL="230400" lvl="0" indent="-230400" fontAlgn="base">
              <a:spcBef>
                <a:spcPct val="0"/>
              </a:spcBef>
              <a:spcAft>
                <a:spcPts val="350"/>
              </a:spcAft>
              <a:buClr>
                <a:schemeClr val="accent1"/>
              </a:buClr>
              <a:buFont typeface="Wingdings" charset="2"/>
              <a:buChar char="§"/>
            </a:pPr>
            <a:r>
              <a:rPr lang="en-GB" sz="1100" dirty="0" smtClean="0">
                <a:latin typeface="Arial" pitchFamily="34" charset="0"/>
              </a:rPr>
              <a:t>Default arrangements</a:t>
            </a:r>
          </a:p>
          <a:p>
            <a:pPr marL="230400" lvl="0" indent="-230400" fontAlgn="base">
              <a:spcBef>
                <a:spcPct val="0"/>
              </a:spcBef>
              <a:spcAft>
                <a:spcPts val="350"/>
              </a:spcAft>
              <a:buClr>
                <a:schemeClr val="accent1"/>
              </a:buClr>
              <a:buFont typeface="Wingdings" charset="2"/>
              <a:buChar char="§"/>
            </a:pPr>
            <a:r>
              <a:rPr lang="en-GB" sz="1100" dirty="0" smtClean="0">
                <a:latin typeface="Arial" pitchFamily="34" charset="0"/>
              </a:rPr>
              <a:t>Setting </a:t>
            </a:r>
            <a:r>
              <a:rPr lang="en-GB" sz="1100" dirty="0">
                <a:latin typeface="Arial" pitchFamily="34" charset="0"/>
              </a:rPr>
              <a:t>investment objectives </a:t>
            </a:r>
            <a:r>
              <a:rPr lang="en-GB" sz="1100" dirty="0" smtClean="0">
                <a:latin typeface="Arial" pitchFamily="34" charset="0"/>
              </a:rPr>
              <a:t>and </a:t>
            </a:r>
            <a:r>
              <a:rPr lang="en-GB" sz="1100" dirty="0">
                <a:latin typeface="Arial" pitchFamily="34" charset="0"/>
              </a:rPr>
              <a:t>a default </a:t>
            </a:r>
            <a:r>
              <a:rPr lang="en-GB" sz="1100" dirty="0" smtClean="0">
                <a:latin typeface="Arial" pitchFamily="34" charset="0"/>
              </a:rPr>
              <a:t>strategy</a:t>
            </a:r>
          </a:p>
          <a:p>
            <a:pPr marL="230400" lvl="0" indent="-230400" fontAlgn="base">
              <a:spcBef>
                <a:spcPct val="0"/>
              </a:spcBef>
              <a:spcAft>
                <a:spcPts val="350"/>
              </a:spcAft>
              <a:buClr>
                <a:schemeClr val="accent1"/>
              </a:buClr>
              <a:buFont typeface="Wingdings" charset="2"/>
              <a:buChar char="§"/>
            </a:pPr>
            <a:r>
              <a:rPr lang="en-GB" sz="1100" dirty="0" smtClean="0">
                <a:latin typeface="Arial" pitchFamily="34" charset="0"/>
              </a:rPr>
              <a:t>Monitoring </a:t>
            </a:r>
            <a:r>
              <a:rPr lang="en-GB" sz="1100" dirty="0">
                <a:latin typeface="Arial" pitchFamily="34" charset="0"/>
              </a:rPr>
              <a:t>and reviewing the default </a:t>
            </a:r>
            <a:r>
              <a:rPr lang="en-GB" sz="1100" dirty="0" smtClean="0">
                <a:latin typeface="Arial" pitchFamily="34" charset="0"/>
              </a:rPr>
              <a:t>strategy</a:t>
            </a:r>
          </a:p>
          <a:p>
            <a:pPr marL="230400" lvl="0" indent="-230400" fontAlgn="base">
              <a:spcBef>
                <a:spcPct val="0"/>
              </a:spcBef>
              <a:spcAft>
                <a:spcPts val="350"/>
              </a:spcAft>
              <a:buClr>
                <a:schemeClr val="accent1"/>
              </a:buClr>
              <a:buFont typeface="Wingdings" charset="2"/>
              <a:buChar char="§"/>
            </a:pPr>
            <a:r>
              <a:rPr lang="en-GB" sz="1100" dirty="0" smtClean="0">
                <a:latin typeface="Arial" pitchFamily="34" charset="0"/>
              </a:rPr>
              <a:t>Reviewing </a:t>
            </a:r>
            <a:r>
              <a:rPr lang="en-GB" sz="1100" dirty="0">
                <a:latin typeface="Arial" pitchFamily="34" charset="0"/>
              </a:rPr>
              <a:t>investment fund </a:t>
            </a:r>
            <a:r>
              <a:rPr lang="en-GB" sz="1100" dirty="0" smtClean="0">
                <a:latin typeface="Arial" pitchFamily="34" charset="0"/>
              </a:rPr>
              <a:t>performance</a:t>
            </a:r>
          </a:p>
        </p:txBody>
      </p:sp>
      <p:grpSp>
        <p:nvGrpSpPr>
          <p:cNvPr id="23" name="Group 22"/>
          <p:cNvGrpSpPr>
            <a:grpSpLocks noChangeAspect="1"/>
          </p:cNvGrpSpPr>
          <p:nvPr/>
        </p:nvGrpSpPr>
        <p:grpSpPr>
          <a:xfrm>
            <a:off x="8336576" y="1086776"/>
            <a:ext cx="540000" cy="540000"/>
            <a:chOff x="3960519" y="1166519"/>
            <a:chExt cx="719999" cy="719999"/>
          </a:xfrm>
        </p:grpSpPr>
        <p:sp>
          <p:nvSpPr>
            <p:cNvPr id="24" name="Oval 23"/>
            <p:cNvSpPr>
              <a:spLocks noChangeAspect="1"/>
            </p:cNvSpPr>
            <p:nvPr/>
          </p:nvSpPr>
          <p:spPr>
            <a:xfrm>
              <a:off x="3960519" y="1166519"/>
              <a:ext cx="719999" cy="719999"/>
            </a:xfrm>
            <a:prstGeom prst="ellipse">
              <a:avLst/>
            </a:prstGeom>
            <a:solidFill>
              <a:schemeClr val="accent4"/>
            </a:solidFill>
            <a:ln w="38100" cmpd="sng">
              <a:solidFill>
                <a:srgbClr val="FAC7F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Freeform 67"/>
            <p:cNvSpPr>
              <a:spLocks/>
            </p:cNvSpPr>
            <p:nvPr/>
          </p:nvSpPr>
          <p:spPr bwMode="auto">
            <a:xfrm>
              <a:off x="4118181" y="1297214"/>
              <a:ext cx="404674" cy="402167"/>
            </a:xfrm>
            <a:custGeom>
              <a:avLst/>
              <a:gdLst>
                <a:gd name="T0" fmla="*/ 0 w 916"/>
                <a:gd name="T1" fmla="*/ 41 h 911"/>
                <a:gd name="T2" fmla="*/ 29 w 916"/>
                <a:gd name="T3" fmla="*/ 60 h 911"/>
                <a:gd name="T4" fmla="*/ 90 w 916"/>
                <a:gd name="T5" fmla="*/ 0 h 911"/>
                <a:gd name="T6" fmla="*/ 30 w 916"/>
                <a:gd name="T7" fmla="*/ 89 h 911"/>
                <a:gd name="T8" fmla="*/ 0 w 916"/>
                <a:gd name="T9" fmla="*/ 41 h 911"/>
                <a:gd name="T10" fmla="*/ 0 60000 65536"/>
                <a:gd name="T11" fmla="*/ 0 60000 65536"/>
                <a:gd name="T12" fmla="*/ 0 60000 65536"/>
                <a:gd name="T13" fmla="*/ 0 60000 65536"/>
                <a:gd name="T14" fmla="*/ 0 60000 65536"/>
                <a:gd name="T15" fmla="*/ 0 w 916"/>
                <a:gd name="T16" fmla="*/ 0 h 911"/>
                <a:gd name="T17" fmla="*/ 916 w 916"/>
                <a:gd name="T18" fmla="*/ 911 h 911"/>
              </a:gdLst>
              <a:ahLst/>
              <a:cxnLst>
                <a:cxn ang="T10">
                  <a:pos x="T0" y="T1"/>
                </a:cxn>
                <a:cxn ang="T11">
                  <a:pos x="T2" y="T3"/>
                </a:cxn>
                <a:cxn ang="T12">
                  <a:pos x="T4" y="T5"/>
                </a:cxn>
                <a:cxn ang="T13">
                  <a:pos x="T6" y="T7"/>
                </a:cxn>
                <a:cxn ang="T14">
                  <a:pos x="T8" y="T9"/>
                </a:cxn>
              </a:cxnLst>
              <a:rect l="T15" t="T16" r="T17" b="T18"/>
              <a:pathLst>
                <a:path w="916" h="911">
                  <a:moveTo>
                    <a:pt x="0" y="423"/>
                  </a:moveTo>
                  <a:lnTo>
                    <a:pt x="299" y="611"/>
                  </a:lnTo>
                  <a:lnTo>
                    <a:pt x="916" y="0"/>
                  </a:lnTo>
                  <a:lnTo>
                    <a:pt x="305" y="911"/>
                  </a:lnTo>
                  <a:lnTo>
                    <a:pt x="0" y="423"/>
                  </a:lnTo>
                  <a:close/>
                </a:path>
              </a:pathLst>
            </a:custGeom>
            <a:solidFill>
              <a:schemeClr val="tx1"/>
            </a:solidFill>
            <a:ln w="9525" cap="flat" cmpd="sng">
              <a:noFill/>
              <a:prstDash val="solid"/>
              <a:round/>
              <a:headEnd/>
              <a:tailEnd/>
            </a:ln>
          </p:spPr>
          <p:txBody>
            <a:bodyPr vert="horz" wrap="square" lIns="0" tIns="45720" rIns="91440" bIns="45720" numCol="1" anchor="ctr" anchorCtr="0" compatLnSpc="1">
              <a:prstTxWarp prst="textNoShape">
                <a:avLst/>
              </a:prstTxWarp>
            </a:bodyPr>
            <a:lstStyle/>
            <a:p>
              <a:endParaRPr lang="en-GB">
                <a:solidFill>
                  <a:schemeClr val="bg1"/>
                </a:solidFill>
              </a:endParaRPr>
            </a:p>
          </p:txBody>
        </p:sp>
      </p:grpSp>
      <p:sp>
        <p:nvSpPr>
          <p:cNvPr id="37" name="Isosceles Triangle 36"/>
          <p:cNvSpPr/>
          <p:nvPr/>
        </p:nvSpPr>
        <p:spPr>
          <a:xfrm rot="16200000">
            <a:off x="4432913" y="1576428"/>
            <a:ext cx="1382690" cy="325494"/>
          </a:xfrm>
          <a:prstGeom prst="triangle">
            <a:avLst>
              <a:gd name="adj" fmla="val 49308"/>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a:grpSpLocks noChangeAspect="1"/>
          </p:cNvGrpSpPr>
          <p:nvPr/>
        </p:nvGrpSpPr>
        <p:grpSpPr>
          <a:xfrm>
            <a:off x="3360720" y="1227129"/>
            <a:ext cx="540000" cy="540000"/>
            <a:chOff x="3960519" y="1166519"/>
            <a:chExt cx="719999" cy="719999"/>
          </a:xfrm>
        </p:grpSpPr>
        <p:sp>
          <p:nvSpPr>
            <p:cNvPr id="13" name="Oval 12"/>
            <p:cNvSpPr>
              <a:spLocks noChangeAspect="1"/>
            </p:cNvSpPr>
            <p:nvPr/>
          </p:nvSpPr>
          <p:spPr>
            <a:xfrm>
              <a:off x="3960519" y="1166519"/>
              <a:ext cx="719999" cy="719999"/>
            </a:xfrm>
            <a:prstGeom prst="ellipse">
              <a:avLst/>
            </a:prstGeom>
            <a:solidFill>
              <a:schemeClr val="accent1"/>
            </a:solidFill>
            <a:ln w="28575" cmpd="sng">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reeform 67"/>
            <p:cNvSpPr>
              <a:spLocks/>
            </p:cNvSpPr>
            <p:nvPr/>
          </p:nvSpPr>
          <p:spPr bwMode="auto">
            <a:xfrm>
              <a:off x="4118181" y="1297214"/>
              <a:ext cx="404674" cy="402167"/>
            </a:xfrm>
            <a:custGeom>
              <a:avLst/>
              <a:gdLst>
                <a:gd name="T0" fmla="*/ 0 w 916"/>
                <a:gd name="T1" fmla="*/ 41 h 911"/>
                <a:gd name="T2" fmla="*/ 29 w 916"/>
                <a:gd name="T3" fmla="*/ 60 h 911"/>
                <a:gd name="T4" fmla="*/ 90 w 916"/>
                <a:gd name="T5" fmla="*/ 0 h 911"/>
                <a:gd name="T6" fmla="*/ 30 w 916"/>
                <a:gd name="T7" fmla="*/ 89 h 911"/>
                <a:gd name="T8" fmla="*/ 0 w 916"/>
                <a:gd name="T9" fmla="*/ 41 h 911"/>
                <a:gd name="T10" fmla="*/ 0 60000 65536"/>
                <a:gd name="T11" fmla="*/ 0 60000 65536"/>
                <a:gd name="T12" fmla="*/ 0 60000 65536"/>
                <a:gd name="T13" fmla="*/ 0 60000 65536"/>
                <a:gd name="T14" fmla="*/ 0 60000 65536"/>
                <a:gd name="T15" fmla="*/ 0 w 916"/>
                <a:gd name="T16" fmla="*/ 0 h 911"/>
                <a:gd name="T17" fmla="*/ 916 w 916"/>
                <a:gd name="T18" fmla="*/ 911 h 911"/>
              </a:gdLst>
              <a:ahLst/>
              <a:cxnLst>
                <a:cxn ang="T10">
                  <a:pos x="T0" y="T1"/>
                </a:cxn>
                <a:cxn ang="T11">
                  <a:pos x="T2" y="T3"/>
                </a:cxn>
                <a:cxn ang="T12">
                  <a:pos x="T4" y="T5"/>
                </a:cxn>
                <a:cxn ang="T13">
                  <a:pos x="T6" y="T7"/>
                </a:cxn>
                <a:cxn ang="T14">
                  <a:pos x="T8" y="T9"/>
                </a:cxn>
              </a:cxnLst>
              <a:rect l="T15" t="T16" r="T17" b="T18"/>
              <a:pathLst>
                <a:path w="916" h="911">
                  <a:moveTo>
                    <a:pt x="0" y="423"/>
                  </a:moveTo>
                  <a:lnTo>
                    <a:pt x="299" y="611"/>
                  </a:lnTo>
                  <a:lnTo>
                    <a:pt x="916" y="0"/>
                  </a:lnTo>
                  <a:lnTo>
                    <a:pt x="305" y="911"/>
                  </a:lnTo>
                  <a:lnTo>
                    <a:pt x="0" y="423"/>
                  </a:lnTo>
                  <a:close/>
                </a:path>
              </a:pathLst>
            </a:custGeom>
            <a:solidFill>
              <a:schemeClr val="tx1"/>
            </a:solidFill>
            <a:ln w="9525" cap="flat" cmpd="sng">
              <a:noFill/>
              <a:prstDash val="solid"/>
              <a:round/>
              <a:headEnd/>
              <a:tailEnd/>
            </a:ln>
          </p:spPr>
          <p:txBody>
            <a:bodyPr vert="horz" wrap="square" lIns="0" tIns="45720" rIns="91440" bIns="45720" numCol="1" anchor="ctr" anchorCtr="0" compatLnSpc="1">
              <a:prstTxWarp prst="textNoShape">
                <a:avLst/>
              </a:prstTxWarp>
            </a:bodyPr>
            <a:lstStyle/>
            <a:p>
              <a:endParaRPr lang="en-GB">
                <a:solidFill>
                  <a:schemeClr val="bg1"/>
                </a:solidFill>
              </a:endParaRPr>
            </a:p>
          </p:txBody>
        </p:sp>
      </p:grpSp>
      <p:grpSp>
        <p:nvGrpSpPr>
          <p:cNvPr id="17" name="Group 16"/>
          <p:cNvGrpSpPr>
            <a:grpSpLocks noChangeAspect="1"/>
          </p:cNvGrpSpPr>
          <p:nvPr/>
        </p:nvGrpSpPr>
        <p:grpSpPr>
          <a:xfrm>
            <a:off x="3208967" y="4197095"/>
            <a:ext cx="540000" cy="543932"/>
            <a:chOff x="3960519" y="1157309"/>
            <a:chExt cx="719999" cy="719999"/>
          </a:xfrm>
        </p:grpSpPr>
        <p:sp>
          <p:nvSpPr>
            <p:cNvPr id="18" name="Oval 17"/>
            <p:cNvSpPr>
              <a:spLocks noChangeAspect="1"/>
            </p:cNvSpPr>
            <p:nvPr/>
          </p:nvSpPr>
          <p:spPr>
            <a:xfrm>
              <a:off x="3960519" y="1157309"/>
              <a:ext cx="719999" cy="719999"/>
            </a:xfrm>
            <a:prstGeom prst="ellipse">
              <a:avLst/>
            </a:prstGeom>
            <a:solidFill>
              <a:srgbClr val="00A0D2"/>
            </a:solidFill>
            <a:ln w="38100" cmpd="sng">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Freeform 67"/>
            <p:cNvSpPr>
              <a:spLocks/>
            </p:cNvSpPr>
            <p:nvPr/>
          </p:nvSpPr>
          <p:spPr bwMode="auto">
            <a:xfrm>
              <a:off x="4118181" y="1297214"/>
              <a:ext cx="404674" cy="402167"/>
            </a:xfrm>
            <a:custGeom>
              <a:avLst/>
              <a:gdLst>
                <a:gd name="T0" fmla="*/ 0 w 916"/>
                <a:gd name="T1" fmla="*/ 41 h 911"/>
                <a:gd name="T2" fmla="*/ 29 w 916"/>
                <a:gd name="T3" fmla="*/ 60 h 911"/>
                <a:gd name="T4" fmla="*/ 90 w 916"/>
                <a:gd name="T5" fmla="*/ 0 h 911"/>
                <a:gd name="T6" fmla="*/ 30 w 916"/>
                <a:gd name="T7" fmla="*/ 89 h 911"/>
                <a:gd name="T8" fmla="*/ 0 w 916"/>
                <a:gd name="T9" fmla="*/ 41 h 911"/>
                <a:gd name="T10" fmla="*/ 0 60000 65536"/>
                <a:gd name="T11" fmla="*/ 0 60000 65536"/>
                <a:gd name="T12" fmla="*/ 0 60000 65536"/>
                <a:gd name="T13" fmla="*/ 0 60000 65536"/>
                <a:gd name="T14" fmla="*/ 0 60000 65536"/>
                <a:gd name="T15" fmla="*/ 0 w 916"/>
                <a:gd name="T16" fmla="*/ 0 h 911"/>
                <a:gd name="T17" fmla="*/ 916 w 916"/>
                <a:gd name="T18" fmla="*/ 911 h 911"/>
              </a:gdLst>
              <a:ahLst/>
              <a:cxnLst>
                <a:cxn ang="T10">
                  <a:pos x="T0" y="T1"/>
                </a:cxn>
                <a:cxn ang="T11">
                  <a:pos x="T2" y="T3"/>
                </a:cxn>
                <a:cxn ang="T12">
                  <a:pos x="T4" y="T5"/>
                </a:cxn>
                <a:cxn ang="T13">
                  <a:pos x="T6" y="T7"/>
                </a:cxn>
                <a:cxn ang="T14">
                  <a:pos x="T8" y="T9"/>
                </a:cxn>
              </a:cxnLst>
              <a:rect l="T15" t="T16" r="T17" b="T18"/>
              <a:pathLst>
                <a:path w="916" h="911">
                  <a:moveTo>
                    <a:pt x="0" y="423"/>
                  </a:moveTo>
                  <a:lnTo>
                    <a:pt x="299" y="611"/>
                  </a:lnTo>
                  <a:lnTo>
                    <a:pt x="916" y="0"/>
                  </a:lnTo>
                  <a:lnTo>
                    <a:pt x="305" y="911"/>
                  </a:lnTo>
                  <a:lnTo>
                    <a:pt x="0" y="423"/>
                  </a:lnTo>
                  <a:close/>
                </a:path>
              </a:pathLst>
            </a:custGeom>
            <a:solidFill>
              <a:schemeClr val="tx1"/>
            </a:solidFill>
            <a:ln w="9525" cap="flat" cmpd="sng">
              <a:noFill/>
              <a:prstDash val="solid"/>
              <a:round/>
              <a:headEnd/>
              <a:tailEnd/>
            </a:ln>
          </p:spPr>
          <p:txBody>
            <a:bodyPr vert="horz" wrap="square" lIns="0" tIns="45720" rIns="91440" bIns="45720" numCol="1" anchor="ctr" anchorCtr="0" compatLnSpc="1">
              <a:prstTxWarp prst="textNoShape">
                <a:avLst/>
              </a:prstTxWarp>
            </a:bodyPr>
            <a:lstStyle/>
            <a:p>
              <a:endParaRPr lang="en-GB">
                <a:solidFill>
                  <a:schemeClr val="bg1"/>
                </a:solidFill>
              </a:endParaRPr>
            </a:p>
          </p:txBody>
        </p:sp>
      </p:grpSp>
      <p:grpSp>
        <p:nvGrpSpPr>
          <p:cNvPr id="20" name="Group 19"/>
          <p:cNvGrpSpPr>
            <a:grpSpLocks noChangeAspect="1"/>
          </p:cNvGrpSpPr>
          <p:nvPr/>
        </p:nvGrpSpPr>
        <p:grpSpPr>
          <a:xfrm>
            <a:off x="3361607" y="2659707"/>
            <a:ext cx="540000" cy="540000"/>
            <a:chOff x="3960519" y="1166519"/>
            <a:chExt cx="719999" cy="719999"/>
          </a:xfrm>
        </p:grpSpPr>
        <p:sp>
          <p:nvSpPr>
            <p:cNvPr id="21" name="Oval 20"/>
            <p:cNvSpPr>
              <a:spLocks noChangeAspect="1"/>
            </p:cNvSpPr>
            <p:nvPr/>
          </p:nvSpPr>
          <p:spPr>
            <a:xfrm>
              <a:off x="3960519" y="1166519"/>
              <a:ext cx="719999" cy="719999"/>
            </a:xfrm>
            <a:prstGeom prst="ellipse">
              <a:avLst/>
            </a:prstGeom>
            <a:solidFill>
              <a:schemeClr val="accent2"/>
            </a:solidFill>
            <a:ln w="38100" cmpd="sng">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Freeform 67"/>
            <p:cNvSpPr>
              <a:spLocks/>
            </p:cNvSpPr>
            <p:nvPr/>
          </p:nvSpPr>
          <p:spPr bwMode="auto">
            <a:xfrm>
              <a:off x="4118181" y="1297214"/>
              <a:ext cx="404674" cy="402167"/>
            </a:xfrm>
            <a:custGeom>
              <a:avLst/>
              <a:gdLst>
                <a:gd name="T0" fmla="*/ 0 w 916"/>
                <a:gd name="T1" fmla="*/ 41 h 911"/>
                <a:gd name="T2" fmla="*/ 29 w 916"/>
                <a:gd name="T3" fmla="*/ 60 h 911"/>
                <a:gd name="T4" fmla="*/ 90 w 916"/>
                <a:gd name="T5" fmla="*/ 0 h 911"/>
                <a:gd name="T6" fmla="*/ 30 w 916"/>
                <a:gd name="T7" fmla="*/ 89 h 911"/>
                <a:gd name="T8" fmla="*/ 0 w 916"/>
                <a:gd name="T9" fmla="*/ 41 h 911"/>
                <a:gd name="T10" fmla="*/ 0 60000 65536"/>
                <a:gd name="T11" fmla="*/ 0 60000 65536"/>
                <a:gd name="T12" fmla="*/ 0 60000 65536"/>
                <a:gd name="T13" fmla="*/ 0 60000 65536"/>
                <a:gd name="T14" fmla="*/ 0 60000 65536"/>
                <a:gd name="T15" fmla="*/ 0 w 916"/>
                <a:gd name="T16" fmla="*/ 0 h 911"/>
                <a:gd name="T17" fmla="*/ 916 w 916"/>
                <a:gd name="T18" fmla="*/ 911 h 911"/>
              </a:gdLst>
              <a:ahLst/>
              <a:cxnLst>
                <a:cxn ang="T10">
                  <a:pos x="T0" y="T1"/>
                </a:cxn>
                <a:cxn ang="T11">
                  <a:pos x="T2" y="T3"/>
                </a:cxn>
                <a:cxn ang="T12">
                  <a:pos x="T4" y="T5"/>
                </a:cxn>
                <a:cxn ang="T13">
                  <a:pos x="T6" y="T7"/>
                </a:cxn>
                <a:cxn ang="T14">
                  <a:pos x="T8" y="T9"/>
                </a:cxn>
              </a:cxnLst>
              <a:rect l="T15" t="T16" r="T17" b="T18"/>
              <a:pathLst>
                <a:path w="916" h="911">
                  <a:moveTo>
                    <a:pt x="0" y="423"/>
                  </a:moveTo>
                  <a:lnTo>
                    <a:pt x="299" y="611"/>
                  </a:lnTo>
                  <a:lnTo>
                    <a:pt x="916" y="0"/>
                  </a:lnTo>
                  <a:lnTo>
                    <a:pt x="305" y="911"/>
                  </a:lnTo>
                  <a:lnTo>
                    <a:pt x="0" y="423"/>
                  </a:lnTo>
                  <a:close/>
                </a:path>
              </a:pathLst>
            </a:custGeom>
            <a:solidFill>
              <a:schemeClr val="tx1"/>
            </a:solidFill>
            <a:ln w="9525" cap="flat" cmpd="sng">
              <a:noFill/>
              <a:prstDash val="solid"/>
              <a:round/>
              <a:headEnd/>
              <a:tailEnd/>
            </a:ln>
          </p:spPr>
          <p:txBody>
            <a:bodyPr vert="horz" wrap="square" lIns="0" tIns="45720" rIns="91440" bIns="45720" numCol="1" anchor="ctr" anchorCtr="0" compatLnSpc="1">
              <a:prstTxWarp prst="textNoShape">
                <a:avLst/>
              </a:prstTxWarp>
            </a:bodyPr>
            <a:lstStyle/>
            <a:p>
              <a:endParaRPr lang="en-GB">
                <a:solidFill>
                  <a:schemeClr val="bg1"/>
                </a:solidFill>
              </a:endParaRPr>
            </a:p>
          </p:txBody>
        </p:sp>
      </p:grpSp>
    </p:spTree>
    <p:extLst>
      <p:ext uri="{BB962C8B-B14F-4D97-AF65-F5344CB8AC3E}">
        <p14:creationId xmlns:p14="http://schemas.microsoft.com/office/powerpoint/2010/main" val="4127065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Chair’s statement</a:t>
            </a:r>
            <a:endParaRPr lang="en-GB" dirty="0"/>
          </a:p>
        </p:txBody>
      </p:sp>
      <p:sp>
        <p:nvSpPr>
          <p:cNvPr id="3" name="Footer Placeholder 2"/>
          <p:cNvSpPr>
            <a:spLocks noGrp="1"/>
          </p:cNvSpPr>
          <p:nvPr>
            <p:ph type="ftr" sz="quarter" idx="11"/>
          </p:nvPr>
        </p:nvSpPr>
        <p:spPr/>
        <p:txBody>
          <a:bodyPr/>
          <a:lstStyle/>
          <a:p>
            <a:r>
              <a:rPr lang="en-GB" smtClean="0">
                <a:solidFill>
                  <a:prstClr val="black"/>
                </a:solidFill>
              </a:rPr>
              <a:t>© 2016 Willis Towers Watson. All rights reserved. Proprietary and Confidential. For Willis Towers Watson and Willis Towers Watson client use only.</a:t>
            </a:r>
            <a:endParaRPr lang="en-US">
              <a:solidFill>
                <a:prstClr val="black"/>
              </a:solidFill>
            </a:endParaRPr>
          </a:p>
        </p:txBody>
      </p:sp>
      <p:sp>
        <p:nvSpPr>
          <p:cNvPr id="4" name="Slide Number Placeholder 3"/>
          <p:cNvSpPr>
            <a:spLocks noGrp="1"/>
          </p:cNvSpPr>
          <p:nvPr>
            <p:ph type="sldNum" sz="quarter" idx="12"/>
          </p:nvPr>
        </p:nvSpPr>
        <p:spPr/>
        <p:txBody>
          <a:bodyPr/>
          <a:lstStyle/>
          <a:p>
            <a:fld id="{2083E393-C0BF-4ED8-8545-7E4C90AFF831}" type="slidenum">
              <a:rPr lang="en-US" smtClean="0">
                <a:solidFill>
                  <a:prstClr val="black"/>
                </a:solidFill>
              </a:rPr>
              <a:pPr/>
              <a:t>7</a:t>
            </a:fld>
            <a:endParaRPr lang="en-US">
              <a:solidFill>
                <a:prstClr val="black"/>
              </a:solidFill>
            </a:endParaRPr>
          </a:p>
        </p:txBody>
      </p:sp>
      <p:sp>
        <p:nvSpPr>
          <p:cNvPr id="6" name="Content Placeholder 5"/>
          <p:cNvSpPr>
            <a:spLocks noGrp="1"/>
          </p:cNvSpPr>
          <p:nvPr>
            <p:ph idx="1"/>
          </p:nvPr>
        </p:nvSpPr>
        <p:spPr>
          <a:xfrm>
            <a:off x="324000" y="1081777"/>
            <a:ext cx="8229600" cy="4572000"/>
          </a:xfrm>
        </p:spPr>
        <p:txBody>
          <a:bodyPr/>
          <a:lstStyle/>
          <a:p>
            <a:pPr lvl="2"/>
            <a:r>
              <a:rPr lang="en-GB" sz="1600" dirty="0" smtClean="0"/>
              <a:t>The Regulator expects that being compliant with the requirements under the DC Code will provide assurance and evidence for drafting the Chair’s statement:</a:t>
            </a:r>
          </a:p>
          <a:p>
            <a:pPr marL="0" lvl="2" indent="0">
              <a:buNone/>
            </a:pPr>
            <a:r>
              <a:rPr lang="en-GB" sz="1600" i="1" dirty="0" smtClean="0">
                <a:latin typeface="Arial" panose="020B0604020202020204" pitchFamily="34" charset="0"/>
                <a:cs typeface="Arial" panose="020B0604020202020204" pitchFamily="34" charset="0"/>
              </a:rPr>
              <a:t>“we </a:t>
            </a:r>
            <a:r>
              <a:rPr lang="en-GB" sz="1600" i="1" dirty="0">
                <a:latin typeface="Arial" panose="020B0604020202020204" pitchFamily="34" charset="0"/>
                <a:cs typeface="Arial" panose="020B0604020202020204" pitchFamily="34" charset="0"/>
              </a:rPr>
              <a:t>expect trustees to contemporaneously document and be able to evidence” content of chair’s statement </a:t>
            </a:r>
            <a:endParaRPr lang="en-GB" sz="1600" i="1" dirty="0"/>
          </a:p>
          <a:p>
            <a:pPr lvl="2"/>
            <a:endParaRPr lang="en-GB" sz="1600" dirty="0" smtClean="0"/>
          </a:p>
          <a:p>
            <a:pPr lvl="2"/>
            <a:endParaRPr lang="en-GB" dirty="0" smtClean="0"/>
          </a:p>
        </p:txBody>
      </p:sp>
      <p:pic>
        <p:nvPicPr>
          <p:cNvPr id="9" name="Picture 8"/>
          <p:cNvPicPr>
            <a:picLocks noChangeAspect="1"/>
          </p:cNvPicPr>
          <p:nvPr/>
        </p:nvPicPr>
        <p:blipFill>
          <a:blip r:embed="rId3"/>
          <a:stretch>
            <a:fillRect/>
          </a:stretch>
        </p:blipFill>
        <p:spPr>
          <a:xfrm>
            <a:off x="3732911" y="3195339"/>
            <a:ext cx="1675715" cy="2380128"/>
          </a:xfrm>
          <a:prstGeom prst="rect">
            <a:avLst/>
          </a:prstGeom>
        </p:spPr>
      </p:pic>
      <p:sp>
        <p:nvSpPr>
          <p:cNvPr id="18" name="Pentagon 17"/>
          <p:cNvSpPr/>
          <p:nvPr/>
        </p:nvSpPr>
        <p:spPr>
          <a:xfrm>
            <a:off x="324000" y="3190351"/>
            <a:ext cx="3373929" cy="972000"/>
          </a:xfrm>
          <a:prstGeom prst="homePlat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GB" sz="1200" dirty="0" smtClean="0">
              <a:solidFill>
                <a:schemeClr val="tx1"/>
              </a:solidFill>
            </a:endParaRPr>
          </a:p>
          <a:p>
            <a:pPr marL="285750" indent="-285750">
              <a:buFont typeface="Arial" panose="020B0604020202020204" pitchFamily="34" charset="0"/>
              <a:buChar char="•"/>
            </a:pPr>
            <a:r>
              <a:rPr lang="en-GB" sz="1200" dirty="0" smtClean="0">
                <a:solidFill>
                  <a:schemeClr val="tx1"/>
                </a:solidFill>
              </a:rPr>
              <a:t>Trustee knowledge and understanding</a:t>
            </a:r>
            <a:endParaRPr lang="en-GB" sz="1200" dirty="0">
              <a:solidFill>
                <a:schemeClr val="tx1"/>
              </a:solidFill>
            </a:endParaRPr>
          </a:p>
        </p:txBody>
      </p:sp>
      <p:sp>
        <p:nvSpPr>
          <p:cNvPr id="19" name="Title 1"/>
          <p:cNvSpPr txBox="1">
            <a:spLocks/>
          </p:cNvSpPr>
          <p:nvPr/>
        </p:nvSpPr>
        <p:spPr>
          <a:xfrm>
            <a:off x="648000" y="3379110"/>
            <a:ext cx="2399639" cy="307777"/>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400" dirty="0" smtClean="0">
                <a:solidFill>
                  <a:schemeClr val="tx1"/>
                </a:solidFill>
              </a:rPr>
              <a:t>Scheme management skills</a:t>
            </a:r>
            <a:endParaRPr lang="en-GB" sz="1400" dirty="0">
              <a:solidFill>
                <a:schemeClr val="tx1"/>
              </a:solidFill>
            </a:endParaRPr>
          </a:p>
        </p:txBody>
      </p:sp>
      <p:sp>
        <p:nvSpPr>
          <p:cNvPr id="20" name="Pentagon 19"/>
          <p:cNvSpPr/>
          <p:nvPr/>
        </p:nvSpPr>
        <p:spPr>
          <a:xfrm>
            <a:off x="324000" y="4533728"/>
            <a:ext cx="3373929" cy="1008000"/>
          </a:xfrm>
          <a:prstGeom prst="homePlate">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endParaRPr lang="en-GB" sz="1200" dirty="0" smtClean="0">
              <a:solidFill>
                <a:prstClr val="black"/>
              </a:solidFill>
            </a:endParaRPr>
          </a:p>
          <a:p>
            <a:pPr marL="285750" lvl="0" indent="-285750">
              <a:buFont typeface="Arial" panose="020B0604020202020204" pitchFamily="34" charset="0"/>
              <a:buChar char="•"/>
            </a:pPr>
            <a:endParaRPr lang="en-GB" sz="1200" dirty="0" smtClean="0">
              <a:solidFill>
                <a:prstClr val="black"/>
              </a:solidFill>
            </a:endParaRPr>
          </a:p>
          <a:p>
            <a:pPr marL="285750" lvl="0" indent="-285750">
              <a:buFont typeface="Arial" panose="020B0604020202020204" pitchFamily="34" charset="0"/>
              <a:buChar char="•"/>
            </a:pPr>
            <a:r>
              <a:rPr lang="en-GB" sz="1200" dirty="0" smtClean="0">
                <a:solidFill>
                  <a:prstClr val="black"/>
                </a:solidFill>
              </a:rPr>
              <a:t>Administration reporting</a:t>
            </a:r>
          </a:p>
          <a:p>
            <a:pPr marL="285750" lvl="0" indent="-285750">
              <a:buFont typeface="Arial" panose="020B0604020202020204" pitchFamily="34" charset="0"/>
              <a:buChar char="•"/>
            </a:pPr>
            <a:r>
              <a:rPr lang="en-GB" sz="1200" dirty="0" smtClean="0">
                <a:solidFill>
                  <a:prstClr val="black"/>
                </a:solidFill>
              </a:rPr>
              <a:t>Core financial transactions</a:t>
            </a:r>
          </a:p>
          <a:p>
            <a:pPr marL="285750" lvl="0" indent="-285750">
              <a:buFont typeface="Arial" panose="020B0604020202020204" pitchFamily="34" charset="0"/>
              <a:buChar char="•"/>
            </a:pPr>
            <a:r>
              <a:rPr lang="en-GB" sz="1200" dirty="0" smtClean="0">
                <a:solidFill>
                  <a:prstClr val="black"/>
                </a:solidFill>
              </a:rPr>
              <a:t>Accuracy – data record keeping</a:t>
            </a:r>
            <a:endParaRPr lang="en-GB" sz="1200" dirty="0">
              <a:solidFill>
                <a:prstClr val="black"/>
              </a:solidFill>
            </a:endParaRPr>
          </a:p>
        </p:txBody>
      </p:sp>
      <p:sp>
        <p:nvSpPr>
          <p:cNvPr id="21" name="Title 1"/>
          <p:cNvSpPr txBox="1">
            <a:spLocks/>
          </p:cNvSpPr>
          <p:nvPr/>
        </p:nvSpPr>
        <p:spPr>
          <a:xfrm>
            <a:off x="648000" y="4648426"/>
            <a:ext cx="1663054" cy="307777"/>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400" dirty="0" smtClean="0">
                <a:solidFill>
                  <a:schemeClr val="tx1"/>
                </a:solidFill>
              </a:rPr>
              <a:t>Administration</a:t>
            </a:r>
            <a:endParaRPr lang="en-GB" sz="1400" dirty="0">
              <a:solidFill>
                <a:schemeClr val="tx1"/>
              </a:solidFill>
            </a:endParaRPr>
          </a:p>
        </p:txBody>
      </p:sp>
      <p:sp>
        <p:nvSpPr>
          <p:cNvPr id="22" name="Pentagon 21"/>
          <p:cNvSpPr/>
          <p:nvPr/>
        </p:nvSpPr>
        <p:spPr>
          <a:xfrm flipH="1">
            <a:off x="5453449" y="2489152"/>
            <a:ext cx="3526952" cy="1260000"/>
          </a:xfrm>
          <a:prstGeom prst="homePlat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pPr marL="285750" indent="-285750">
              <a:buFont typeface="Arial" panose="020B0604020202020204" pitchFamily="34" charset="0"/>
              <a:buChar char="•"/>
            </a:pPr>
            <a:endParaRPr lang="en-GB" sz="1200" dirty="0" smtClean="0">
              <a:solidFill>
                <a:schemeClr val="tx1"/>
              </a:solidFill>
            </a:endParaRPr>
          </a:p>
          <a:p>
            <a:pPr marL="285750" indent="-285750">
              <a:spcBef>
                <a:spcPts val="1200"/>
              </a:spcBef>
              <a:buFont typeface="Arial" panose="020B0604020202020204" pitchFamily="34" charset="0"/>
              <a:buChar char="•"/>
            </a:pPr>
            <a:r>
              <a:rPr lang="en-GB" sz="1200" dirty="0" smtClean="0">
                <a:solidFill>
                  <a:schemeClr val="tx1"/>
                </a:solidFill>
              </a:rPr>
              <a:t>Setting objectives and strategies</a:t>
            </a:r>
            <a:endParaRPr lang="en-GB" sz="1200" dirty="0">
              <a:solidFill>
                <a:schemeClr val="tx1"/>
              </a:solidFill>
            </a:endParaRPr>
          </a:p>
          <a:p>
            <a:pPr marL="285750" indent="-285750">
              <a:buFont typeface="Arial" panose="020B0604020202020204" pitchFamily="34" charset="0"/>
              <a:buChar char="•"/>
            </a:pPr>
            <a:r>
              <a:rPr lang="en-GB" sz="1200" dirty="0" smtClean="0">
                <a:solidFill>
                  <a:schemeClr val="tx1"/>
                </a:solidFill>
              </a:rPr>
              <a:t>Designing investment arrangements</a:t>
            </a:r>
            <a:endParaRPr lang="en-GB" sz="1200" dirty="0">
              <a:solidFill>
                <a:schemeClr val="tx1"/>
              </a:solidFill>
            </a:endParaRPr>
          </a:p>
          <a:p>
            <a:pPr marL="285750" indent="-285750">
              <a:buFont typeface="Arial" panose="020B0604020202020204" pitchFamily="34" charset="0"/>
              <a:buChar char="•"/>
            </a:pPr>
            <a:r>
              <a:rPr lang="en-GB" sz="1200" dirty="0" smtClean="0">
                <a:solidFill>
                  <a:schemeClr val="tx1"/>
                </a:solidFill>
              </a:rPr>
              <a:t>Strategy and performance monitoring </a:t>
            </a:r>
          </a:p>
          <a:p>
            <a:pPr marL="285750" indent="-285750">
              <a:buFont typeface="Arial" panose="020B0604020202020204" pitchFamily="34" charset="0"/>
              <a:buChar char="•"/>
            </a:pPr>
            <a:r>
              <a:rPr lang="en-GB" sz="1200" dirty="0" smtClean="0">
                <a:solidFill>
                  <a:schemeClr val="tx1"/>
                </a:solidFill>
              </a:rPr>
              <a:t>Default arrangements and mapping</a:t>
            </a:r>
            <a:endParaRPr lang="en-GB" sz="1200" dirty="0">
              <a:solidFill>
                <a:schemeClr val="tx1"/>
              </a:solidFill>
            </a:endParaRPr>
          </a:p>
        </p:txBody>
      </p:sp>
      <p:sp>
        <p:nvSpPr>
          <p:cNvPr id="23" name="Title 1"/>
          <p:cNvSpPr txBox="1">
            <a:spLocks/>
          </p:cNvSpPr>
          <p:nvPr/>
        </p:nvSpPr>
        <p:spPr>
          <a:xfrm>
            <a:off x="6372000" y="2628000"/>
            <a:ext cx="2123314" cy="307777"/>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400" dirty="0" smtClean="0">
                <a:solidFill>
                  <a:schemeClr val="tx1"/>
                </a:solidFill>
              </a:rPr>
              <a:t>Investment governance</a:t>
            </a:r>
            <a:endParaRPr lang="en-GB" sz="1400" dirty="0">
              <a:solidFill>
                <a:schemeClr val="tx1"/>
              </a:solidFill>
            </a:endParaRPr>
          </a:p>
        </p:txBody>
      </p:sp>
      <p:sp>
        <p:nvSpPr>
          <p:cNvPr id="24" name="Pentagon 23"/>
          <p:cNvSpPr/>
          <p:nvPr/>
        </p:nvSpPr>
        <p:spPr>
          <a:xfrm flipH="1">
            <a:off x="5453449" y="3924000"/>
            <a:ext cx="3526952" cy="972000"/>
          </a:xfrm>
          <a:prstGeom prst="homePlat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396000" rtlCol="0" anchor="b"/>
          <a:lstStyle/>
          <a:p>
            <a:pPr marL="285750" indent="-285750">
              <a:buFont typeface="Arial" panose="020B0604020202020204" pitchFamily="34" charset="0"/>
              <a:buChar char="•"/>
            </a:pPr>
            <a:r>
              <a:rPr lang="en-GB" sz="1200" dirty="0" smtClean="0">
                <a:solidFill>
                  <a:schemeClr val="tx1"/>
                </a:solidFill>
              </a:rPr>
              <a:t>Assessing value for members</a:t>
            </a:r>
            <a:endParaRPr lang="en-GB" sz="1200" dirty="0">
              <a:solidFill>
                <a:schemeClr val="tx1"/>
              </a:solidFill>
            </a:endParaRPr>
          </a:p>
          <a:p>
            <a:pPr marL="285750" indent="-285750">
              <a:buFont typeface="Arial" panose="020B0604020202020204" pitchFamily="34" charset="0"/>
              <a:buChar char="•"/>
            </a:pPr>
            <a:r>
              <a:rPr lang="en-GB" sz="1200" dirty="0" smtClean="0">
                <a:solidFill>
                  <a:schemeClr val="tx1"/>
                </a:solidFill>
              </a:rPr>
              <a:t>Ongoing monitoring and evaluation</a:t>
            </a:r>
            <a:endParaRPr lang="en-GB" sz="1200" dirty="0">
              <a:solidFill>
                <a:schemeClr val="tx1"/>
              </a:solidFill>
            </a:endParaRPr>
          </a:p>
          <a:p>
            <a:pPr marL="285750" indent="-285750">
              <a:buFont typeface="Arial" panose="020B0604020202020204" pitchFamily="34" charset="0"/>
              <a:buChar char="•"/>
            </a:pPr>
            <a:r>
              <a:rPr lang="en-GB" sz="1200" dirty="0">
                <a:solidFill>
                  <a:schemeClr val="tx1"/>
                </a:solidFill>
              </a:rPr>
              <a:t>Strategy and performance monitoring </a:t>
            </a:r>
          </a:p>
        </p:txBody>
      </p:sp>
      <p:sp>
        <p:nvSpPr>
          <p:cNvPr id="25" name="Title 1"/>
          <p:cNvSpPr txBox="1">
            <a:spLocks/>
          </p:cNvSpPr>
          <p:nvPr/>
        </p:nvSpPr>
        <p:spPr>
          <a:xfrm>
            <a:off x="6372000" y="4022382"/>
            <a:ext cx="1815453" cy="307777"/>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400" dirty="0" smtClean="0">
                <a:solidFill>
                  <a:schemeClr val="tx1"/>
                </a:solidFill>
              </a:rPr>
              <a:t>Value for members</a:t>
            </a:r>
            <a:endParaRPr lang="en-GB" sz="1400" dirty="0">
              <a:solidFill>
                <a:schemeClr val="tx1"/>
              </a:solidFill>
            </a:endParaRPr>
          </a:p>
        </p:txBody>
      </p:sp>
      <p:sp>
        <p:nvSpPr>
          <p:cNvPr id="26" name="Pentagon 25"/>
          <p:cNvSpPr/>
          <p:nvPr/>
        </p:nvSpPr>
        <p:spPr>
          <a:xfrm flipH="1">
            <a:off x="5454000" y="5076000"/>
            <a:ext cx="3528000" cy="1008000"/>
          </a:xfrm>
          <a:prstGeom prst="homePlat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396000" rtlCol="0" anchor="ctr"/>
          <a:lstStyle/>
          <a:p>
            <a:pPr marL="285750" indent="-285750">
              <a:spcBef>
                <a:spcPts val="2400"/>
              </a:spcBef>
              <a:buFont typeface="Arial" panose="020B0604020202020204" pitchFamily="34" charset="0"/>
              <a:buChar char="•"/>
            </a:pPr>
            <a:endParaRPr lang="en-GB" sz="1200" dirty="0" smtClean="0">
              <a:solidFill>
                <a:schemeClr val="tx1"/>
              </a:solidFill>
            </a:endParaRPr>
          </a:p>
          <a:p>
            <a:pPr marL="285750" indent="-285750">
              <a:buFont typeface="Arial" panose="020B0604020202020204" pitchFamily="34" charset="0"/>
              <a:buChar char="•"/>
            </a:pPr>
            <a:endParaRPr lang="en-GB" sz="1200" dirty="0" smtClean="0">
              <a:solidFill>
                <a:schemeClr val="tx1"/>
              </a:solidFill>
            </a:endParaRPr>
          </a:p>
          <a:p>
            <a:pPr marL="285750" indent="-285750">
              <a:buFont typeface="Arial" panose="020B0604020202020204" pitchFamily="34" charset="0"/>
              <a:buChar char="•"/>
            </a:pPr>
            <a:r>
              <a:rPr lang="en-GB" sz="1200" dirty="0" smtClean="0">
                <a:solidFill>
                  <a:schemeClr val="tx1"/>
                </a:solidFill>
              </a:rPr>
              <a:t>Annual chair’s statement</a:t>
            </a:r>
          </a:p>
          <a:p>
            <a:pPr marL="285750" indent="-285750">
              <a:buFont typeface="Arial" panose="020B0604020202020204" pitchFamily="34" charset="0"/>
              <a:buChar char="•"/>
            </a:pPr>
            <a:endParaRPr lang="en-GB" sz="1200" dirty="0">
              <a:solidFill>
                <a:schemeClr val="tx1"/>
              </a:solidFill>
            </a:endParaRPr>
          </a:p>
        </p:txBody>
      </p:sp>
      <p:sp>
        <p:nvSpPr>
          <p:cNvPr id="27" name="Title 1"/>
          <p:cNvSpPr txBox="1">
            <a:spLocks/>
          </p:cNvSpPr>
          <p:nvPr/>
        </p:nvSpPr>
        <p:spPr>
          <a:xfrm>
            <a:off x="6354622" y="5215831"/>
            <a:ext cx="2672752" cy="307777"/>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400" dirty="0" smtClean="0">
                <a:solidFill>
                  <a:schemeClr val="tx1"/>
                </a:solidFill>
              </a:rPr>
              <a:t>Communicating and reporting</a:t>
            </a:r>
            <a:endParaRPr lang="en-GB" sz="1400" dirty="0">
              <a:solidFill>
                <a:schemeClr val="tx1"/>
              </a:solidFill>
            </a:endParaRPr>
          </a:p>
        </p:txBody>
      </p:sp>
    </p:spTree>
    <p:extLst>
      <p:ext uri="{BB962C8B-B14F-4D97-AF65-F5344CB8AC3E}">
        <p14:creationId xmlns:p14="http://schemas.microsoft.com/office/powerpoint/2010/main" val="2631834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Differences to the original Code</a:t>
            </a:r>
            <a:endParaRPr lang="en-GB" dirty="0"/>
          </a:p>
        </p:txBody>
      </p:sp>
      <p:sp>
        <p:nvSpPr>
          <p:cNvPr id="3" name="Footer Placeholder 2"/>
          <p:cNvSpPr>
            <a:spLocks noGrp="1"/>
          </p:cNvSpPr>
          <p:nvPr>
            <p:ph type="ftr" sz="quarter" idx="11"/>
          </p:nvPr>
        </p:nvSpPr>
        <p:spPr/>
        <p:txBody>
          <a:bodyPr/>
          <a:lstStyle/>
          <a:p>
            <a:r>
              <a:rPr lang="en-GB" dirty="0" smtClean="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2083E393-C0BF-4ED8-8545-7E4C90AFF831}" type="slidenum">
              <a:rPr lang="en-US" smtClean="0">
                <a:solidFill>
                  <a:prstClr val="black"/>
                </a:solidFill>
              </a:rPr>
              <a:pPr/>
              <a:t>8</a:t>
            </a:fld>
            <a:endParaRPr lang="en-US">
              <a:solidFill>
                <a:prstClr val="black"/>
              </a:solidFill>
            </a:endParaRPr>
          </a:p>
        </p:txBody>
      </p:sp>
      <p:sp>
        <p:nvSpPr>
          <p:cNvPr id="6" name="Content Placeholder 5"/>
          <p:cNvSpPr>
            <a:spLocks noGrp="1"/>
          </p:cNvSpPr>
          <p:nvPr>
            <p:ph idx="1"/>
          </p:nvPr>
        </p:nvSpPr>
        <p:spPr>
          <a:xfrm>
            <a:off x="449263" y="1068194"/>
            <a:ext cx="8229600" cy="4572000"/>
          </a:xfrm>
        </p:spPr>
        <p:txBody>
          <a:bodyPr/>
          <a:lstStyle/>
          <a:p>
            <a:pPr marL="230400" indent="-230400">
              <a:buClr>
                <a:schemeClr val="accent1"/>
              </a:buClr>
              <a:buFont typeface="Wingdings" charset="2"/>
              <a:buChar char="§"/>
            </a:pPr>
            <a:r>
              <a:rPr lang="en-GB" b="0" dirty="0" smtClean="0"/>
              <a:t>DC Quality features have gone – however, still 48 requirements and 151 expectations to work through!</a:t>
            </a:r>
          </a:p>
          <a:p>
            <a:pPr marL="230400" indent="-230400">
              <a:buClr>
                <a:schemeClr val="accent1"/>
              </a:buClr>
              <a:buFont typeface="Wingdings" charset="2"/>
              <a:buChar char="§"/>
            </a:pPr>
            <a:r>
              <a:rPr lang="en-GB" b="0" dirty="0" smtClean="0"/>
              <a:t>Less prescriptive – tPR acknowledges scheme specific approach is acceptable</a:t>
            </a:r>
          </a:p>
          <a:p>
            <a:pPr marL="230400" indent="-230400">
              <a:buClr>
                <a:schemeClr val="accent1"/>
              </a:buClr>
              <a:buFont typeface="Wingdings" charset="2"/>
              <a:buChar char="§"/>
            </a:pPr>
            <a:r>
              <a:rPr lang="en-GB" b="0" dirty="0" smtClean="0"/>
              <a:t>Governance Statement – voluntary Governance Statement no longer required – focus on producing a ‘meaningful’ Chair’s Statement</a:t>
            </a:r>
          </a:p>
          <a:p>
            <a:pPr marL="230400" indent="-230400">
              <a:buClr>
                <a:schemeClr val="accent1"/>
              </a:buClr>
              <a:buFont typeface="Wingdings" charset="2"/>
              <a:buChar char="§"/>
            </a:pPr>
            <a:r>
              <a:rPr lang="en-GB" b="0" dirty="0" smtClean="0"/>
              <a:t>Continuous improvement – theme of not standing still, adopt new technologies and regularly review processes and procedures</a:t>
            </a:r>
          </a:p>
          <a:p>
            <a:pPr marL="285750" indent="-285750">
              <a:buFont typeface="Arial" panose="020B0604020202020204" pitchFamily="34" charset="0"/>
              <a:buChar char="•"/>
            </a:pPr>
            <a:endParaRPr lang="en-GB" dirty="0"/>
          </a:p>
        </p:txBody>
      </p:sp>
      <p:sp>
        <p:nvSpPr>
          <p:cNvPr id="8" name="Rectangle 7"/>
          <p:cNvSpPr/>
          <p:nvPr/>
        </p:nvSpPr>
        <p:spPr>
          <a:xfrm>
            <a:off x="452476" y="5773729"/>
            <a:ext cx="8244000" cy="360000"/>
          </a:xfrm>
          <a:prstGeom prst="rect">
            <a:avLst/>
          </a:prstGeom>
          <a:solidFill>
            <a:schemeClr val="accent6"/>
          </a:solidFill>
        </p:spPr>
        <p:txBody>
          <a:bodyPr wrap="square">
            <a:spAutoFit/>
          </a:bodyPr>
          <a:lstStyle/>
          <a:p>
            <a:pPr marL="228600" lvl="2" algn="ctr">
              <a:spcAft>
                <a:spcPts val="350"/>
              </a:spcAft>
              <a:buClr>
                <a:srgbClr val="702082"/>
              </a:buClr>
              <a:defRPr/>
            </a:pPr>
            <a:r>
              <a:rPr lang="en-GB" sz="1400" dirty="0" smtClean="0">
                <a:solidFill>
                  <a:prstClr val="white"/>
                </a:solidFill>
              </a:rPr>
              <a:t>Question:  How to undertake a comprehensive, yet streamlined assessment? </a:t>
            </a:r>
            <a:endParaRPr lang="en-GB" sz="1400" dirty="0">
              <a:solidFill>
                <a:prstClr val="white"/>
              </a:solidFill>
            </a:endParaRPr>
          </a:p>
        </p:txBody>
      </p:sp>
    </p:spTree>
    <p:extLst>
      <p:ext uri="{BB962C8B-B14F-4D97-AF65-F5344CB8AC3E}">
        <p14:creationId xmlns:p14="http://schemas.microsoft.com/office/powerpoint/2010/main" val="1938775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does the new Code apply to AVC arrangements?</a:t>
            </a:r>
            <a:endParaRPr lang="en-GB" dirty="0"/>
          </a:p>
        </p:txBody>
      </p:sp>
      <p:sp>
        <p:nvSpPr>
          <p:cNvPr id="3" name="Footer Placeholder 2"/>
          <p:cNvSpPr>
            <a:spLocks noGrp="1"/>
          </p:cNvSpPr>
          <p:nvPr>
            <p:ph type="ftr" sz="quarter" idx="11"/>
          </p:nvPr>
        </p:nvSpPr>
        <p:spPr/>
        <p:txBody>
          <a:bodyPr/>
          <a:lstStyle/>
          <a:p>
            <a:r>
              <a:rPr lang="en-GB" dirty="0" smtClean="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2083E393-C0BF-4ED8-8545-7E4C90AFF831}" type="slidenum">
              <a:rPr lang="en-US" smtClean="0">
                <a:solidFill>
                  <a:prstClr val="black"/>
                </a:solidFill>
              </a:rPr>
              <a:pPr/>
              <a:t>9</a:t>
            </a:fld>
            <a:endParaRPr lang="en-US">
              <a:solidFill>
                <a:prstClr val="black"/>
              </a:solidFill>
            </a:endParaRPr>
          </a:p>
        </p:txBody>
      </p:sp>
      <p:sp>
        <p:nvSpPr>
          <p:cNvPr id="6" name="Content Placeholder 5"/>
          <p:cNvSpPr>
            <a:spLocks noGrp="1"/>
          </p:cNvSpPr>
          <p:nvPr>
            <p:ph idx="1"/>
          </p:nvPr>
        </p:nvSpPr>
        <p:spPr>
          <a:xfrm>
            <a:off x="449263" y="1068194"/>
            <a:ext cx="8229600" cy="2174736"/>
          </a:xfrm>
        </p:spPr>
        <p:txBody>
          <a:bodyPr/>
          <a:lstStyle/>
          <a:p>
            <a:pPr marL="230400" indent="-230400">
              <a:buClr>
                <a:schemeClr val="accent1"/>
              </a:buClr>
              <a:buFont typeface="Wingdings" charset="2"/>
              <a:buChar char="§"/>
            </a:pPr>
            <a:r>
              <a:rPr lang="en-GB" b="0" dirty="0" smtClean="0"/>
              <a:t>Defined benefit schemes where the scheme provides no DC benefits other than AVCs are </a:t>
            </a:r>
            <a:r>
              <a:rPr lang="en-GB" dirty="0" smtClean="0"/>
              <a:t>not</a:t>
            </a:r>
            <a:r>
              <a:rPr lang="en-GB" b="0" dirty="0" smtClean="0"/>
              <a:t> required to produce a Chair’s statement (or meet the associated quality standards) or to comply with the DWP charge cap.</a:t>
            </a:r>
          </a:p>
          <a:p>
            <a:pPr marL="230400" indent="-230400">
              <a:buClr>
                <a:schemeClr val="accent1"/>
              </a:buClr>
              <a:buFont typeface="Wingdings" charset="2"/>
              <a:buChar char="§"/>
            </a:pPr>
            <a:r>
              <a:rPr lang="en-GB" b="0" dirty="0"/>
              <a:t>However, beware of cases where AVCs hold not only voluntary contributions – "For the purposes of the guides, AVC arrangements are defined as arrangements which receive only voluntary contributions paid in addition to those due under the scheme rules, whether paid by the member or the employer (for example through salary sacrifice). Monies arising from a transfer in from another non-AVC arrangement in order to secure money purchase benefits do not fall into this category” (The Pensions Regulator</a:t>
            </a:r>
            <a:r>
              <a:rPr lang="en-GB" b="0" dirty="0" smtClean="0"/>
              <a:t>). </a:t>
            </a:r>
            <a:endParaRPr lang="en-GB" b="0" dirty="0"/>
          </a:p>
          <a:p>
            <a:pPr marL="230400" indent="-230400">
              <a:buClr>
                <a:schemeClr val="accent1"/>
              </a:buClr>
              <a:buFont typeface="Wingdings" charset="2"/>
              <a:buChar char="§"/>
            </a:pPr>
            <a:endParaRPr lang="en-GB" b="0" dirty="0" smtClean="0"/>
          </a:p>
        </p:txBody>
      </p:sp>
      <p:sp>
        <p:nvSpPr>
          <p:cNvPr id="8" name="Rectangle 7"/>
          <p:cNvSpPr/>
          <p:nvPr/>
        </p:nvSpPr>
        <p:spPr>
          <a:xfrm>
            <a:off x="457199" y="4147862"/>
            <a:ext cx="8244000" cy="1703030"/>
          </a:xfrm>
          <a:prstGeom prst="rect">
            <a:avLst/>
          </a:prstGeom>
          <a:solidFill>
            <a:schemeClr val="accent3"/>
          </a:solidFill>
        </p:spPr>
        <p:txBody>
          <a:bodyPr wrap="square">
            <a:spAutoFit/>
          </a:bodyPr>
          <a:lstStyle/>
          <a:p>
            <a:pPr marL="228600" lvl="2">
              <a:spcAft>
                <a:spcPts val="350"/>
              </a:spcAft>
              <a:buClr>
                <a:srgbClr val="702082"/>
              </a:buClr>
              <a:defRPr/>
            </a:pPr>
            <a:r>
              <a:rPr lang="en-GB" sz="1400" dirty="0" smtClean="0">
                <a:solidFill>
                  <a:prstClr val="white"/>
                </a:solidFill>
              </a:rPr>
              <a:t>“</a:t>
            </a:r>
            <a:r>
              <a:rPr lang="en-GB" sz="1400" i="1" dirty="0" smtClean="0">
                <a:solidFill>
                  <a:prstClr val="white"/>
                </a:solidFill>
              </a:rPr>
              <a:t>Though some specific legal obligations do not apply where the only money purchase benefits are provided are AVCs, other requirements do apply to AVCs.  Trustee boards of schemes in this category should consider the risks to members in the context of the significance of the value of AVCs relative to the members’ overall benefits in the scheme, and where the law applies to AVCs, apply a proportionate approach to meeting the relevant standards in our DC Code”</a:t>
            </a:r>
            <a:endParaRPr lang="en-GB" sz="1400" i="1" dirty="0">
              <a:solidFill>
                <a:prstClr val="white"/>
              </a:solidFill>
            </a:endParaRPr>
          </a:p>
          <a:p>
            <a:pPr marL="228600" lvl="2">
              <a:spcAft>
                <a:spcPts val="350"/>
              </a:spcAft>
              <a:buClr>
                <a:srgbClr val="702082"/>
              </a:buClr>
              <a:defRPr/>
            </a:pPr>
            <a:endParaRPr lang="en-GB" sz="1400" dirty="0" smtClean="0">
              <a:solidFill>
                <a:prstClr val="white"/>
              </a:solidFill>
            </a:endParaRPr>
          </a:p>
          <a:p>
            <a:pPr marL="228600" lvl="2" algn="r">
              <a:spcAft>
                <a:spcPts val="350"/>
              </a:spcAft>
              <a:buClr>
                <a:srgbClr val="702082"/>
              </a:buClr>
              <a:defRPr/>
            </a:pPr>
            <a:r>
              <a:rPr lang="en-GB" sz="1400" b="1" dirty="0" smtClean="0">
                <a:solidFill>
                  <a:prstClr val="white"/>
                </a:solidFill>
              </a:rPr>
              <a:t>The Pensions Regulator</a:t>
            </a:r>
            <a:endParaRPr lang="en-GB" sz="1400" b="1" dirty="0">
              <a:solidFill>
                <a:prstClr val="white"/>
              </a:solidFill>
            </a:endParaRPr>
          </a:p>
        </p:txBody>
      </p:sp>
    </p:spTree>
    <p:extLst>
      <p:ext uri="{BB962C8B-B14F-4D97-AF65-F5344CB8AC3E}">
        <p14:creationId xmlns:p14="http://schemas.microsoft.com/office/powerpoint/2010/main" val="7145649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T_FOOTER" val="Watermark"/>
  <p:tag name="TAGPREFIX" val="WT_"/>
  <p:tag name="WT_TEMPLATENAME" val="WTW.pptx"/>
  <p:tag name="WT_CREATEDATE" val="08 February 2016"/>
  <p:tag name="WT_DPI" val=""/>
  <p:tag name="PRESGUID" val="0e87e37b-a243-4064-8ae6-7fb6c4c850b9"/>
</p:tagLst>
</file>

<file path=ppt/tags/tag10.xml><?xml version="1.0" encoding="utf-8"?>
<p:tagLst xmlns:a="http://schemas.openxmlformats.org/drawingml/2006/main" xmlns:r="http://schemas.openxmlformats.org/officeDocument/2006/relationships" xmlns:p="http://schemas.openxmlformats.org/presentationml/2006/main">
  <p:tag name="TW_DELETETEXT" val="YES"/>
</p:tagLst>
</file>

<file path=ppt/tags/tag11.xml><?xml version="1.0" encoding="utf-8"?>
<p:tagLst xmlns:a="http://schemas.openxmlformats.org/drawingml/2006/main" xmlns:r="http://schemas.openxmlformats.org/officeDocument/2006/relationships" xmlns:p="http://schemas.openxmlformats.org/presentationml/2006/main">
  <p:tag name="WT_DIALOGNAME" val="One-Column Slide with Basic Bullets"/>
  <p:tag name="WT_SHORTNAME" val="BASIC"/>
  <p:tag name="WT_ASSOCIATEDSLIDES" val=""/>
  <p:tag name="WT_INNEWPRESENTATION" val="YES"/>
  <p:tag name="WT_ONINSERTSLIDEDLG" val="YES"/>
</p:tagLst>
</file>

<file path=ppt/tags/tag12.xml><?xml version="1.0" encoding="utf-8"?>
<p:tagLst xmlns:a="http://schemas.openxmlformats.org/drawingml/2006/main" xmlns:r="http://schemas.openxmlformats.org/officeDocument/2006/relationships" xmlns:p="http://schemas.openxmlformats.org/presentationml/2006/main">
  <p:tag name="WT_DELETETEXT" val="YES"/>
</p:tagLst>
</file>

<file path=ppt/tags/tag13.xml><?xml version="1.0" encoding="utf-8"?>
<p:tagLst xmlns:a="http://schemas.openxmlformats.org/drawingml/2006/main" xmlns:r="http://schemas.openxmlformats.org/officeDocument/2006/relationships" xmlns:p="http://schemas.openxmlformats.org/presentationml/2006/main">
  <p:tag name="WT_DIALOGNAME" val="One-Column Slide with Basic Bullets"/>
  <p:tag name="WT_SHORTNAME" val="BASIC"/>
  <p:tag name="WT_ASSOCIATEDSLIDES" val=""/>
  <p:tag name="WT_INNEWPRESENTATION" val="YES"/>
  <p:tag name="WT_ONINSERTSLIDEDLG" val="YES"/>
</p:tagLst>
</file>

<file path=ppt/tags/tag14.xml><?xml version="1.0" encoding="utf-8"?>
<p:tagLst xmlns:a="http://schemas.openxmlformats.org/drawingml/2006/main" xmlns:r="http://schemas.openxmlformats.org/officeDocument/2006/relationships" xmlns:p="http://schemas.openxmlformats.org/presentationml/2006/main">
  <p:tag name="WT_DELETETEXT" val="YES"/>
</p:tagLst>
</file>

<file path=ppt/tags/tag15.xml><?xml version="1.0" encoding="utf-8"?>
<p:tagLst xmlns:a="http://schemas.openxmlformats.org/drawingml/2006/main" xmlns:r="http://schemas.openxmlformats.org/officeDocument/2006/relationships" xmlns:p="http://schemas.openxmlformats.org/presentationml/2006/main">
  <p:tag name="WT_DELETETEXT" val="YES"/>
</p:tagLst>
</file>

<file path=ppt/tags/tag16.xml><?xml version="1.0" encoding="utf-8"?>
<p:tagLst xmlns:a="http://schemas.openxmlformats.org/drawingml/2006/main" xmlns:r="http://schemas.openxmlformats.org/officeDocument/2006/relationships" xmlns:p="http://schemas.openxmlformats.org/presentationml/2006/main">
  <p:tag name="WT_DIALOGNAME" val="Image Title Slide"/>
  <p:tag name="WT_SHORTNAME" val="BASIC"/>
  <p:tag name="WT_ASSOCIATEDSLIDES" val=""/>
  <p:tag name="WT_INNEWPRESENTATION" val="NO"/>
  <p:tag name="WT_ONINSERTSLIDEDLG" val="YES"/>
</p:tagLst>
</file>

<file path=ppt/tags/tag17.xml><?xml version="1.0" encoding="utf-8"?>
<p:tagLst xmlns:a="http://schemas.openxmlformats.org/drawingml/2006/main" xmlns:r="http://schemas.openxmlformats.org/officeDocument/2006/relationships" xmlns:p="http://schemas.openxmlformats.org/presentationml/2006/main">
  <p:tag name="WT_DELETETEXT" val="YES"/>
</p:tagLst>
</file>

<file path=ppt/tags/tag18.xml><?xml version="1.0" encoding="utf-8"?>
<p:tagLst xmlns:a="http://schemas.openxmlformats.org/drawingml/2006/main" xmlns:r="http://schemas.openxmlformats.org/officeDocument/2006/relationships" xmlns:p="http://schemas.openxmlformats.org/presentationml/2006/main">
  <p:tag name="WT_DIALOGNAME" val="Title only"/>
  <p:tag name="WT_SHORTNAME" val="BASIC"/>
  <p:tag name="WT_ASSOCIATEDSLIDES" val=""/>
  <p:tag name="WT_INNEWPRESENTATION" val="NO"/>
  <p:tag name="WT_ONINSERTSLIDEDLG" val="YES"/>
</p:tagLst>
</file>

<file path=ppt/tags/tag19.xml><?xml version="1.0" encoding="utf-8"?>
<p:tagLst xmlns:a="http://schemas.openxmlformats.org/drawingml/2006/main" xmlns:r="http://schemas.openxmlformats.org/officeDocument/2006/relationships" xmlns:p="http://schemas.openxmlformats.org/presentationml/2006/main">
  <p:tag name="WT_UNGROUP" val="NO"/>
</p:tagLst>
</file>

<file path=ppt/tags/tag2.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20.xml><?xml version="1.0" encoding="utf-8"?>
<p:tagLst xmlns:a="http://schemas.openxmlformats.org/drawingml/2006/main" xmlns:r="http://schemas.openxmlformats.org/officeDocument/2006/relationships" xmlns:p="http://schemas.openxmlformats.org/presentationml/2006/main">
  <p:tag name="WT_DIALOGNAME" val="Title only"/>
  <p:tag name="WT_SHORTNAME" val="BASIC"/>
  <p:tag name="WT_ASSOCIATEDSLIDES" val=""/>
  <p:tag name="WT_INNEWPRESENTATION" val="NO"/>
  <p:tag name="WT_ONINSERTSLIDEDLG" val="YES"/>
</p:tagLst>
</file>

<file path=ppt/tags/tag21.xml><?xml version="1.0" encoding="utf-8"?>
<p:tagLst xmlns:a="http://schemas.openxmlformats.org/drawingml/2006/main" xmlns:r="http://schemas.openxmlformats.org/officeDocument/2006/relationships" xmlns:p="http://schemas.openxmlformats.org/presentationml/2006/main">
  <p:tag name="WT_UNGROUP" val="NO"/>
</p:tagLst>
</file>

<file path=ppt/tags/tag22.xml><?xml version="1.0" encoding="utf-8"?>
<p:tagLst xmlns:a="http://schemas.openxmlformats.org/drawingml/2006/main" xmlns:r="http://schemas.openxmlformats.org/officeDocument/2006/relationships" xmlns:p="http://schemas.openxmlformats.org/presentationml/2006/main">
  <p:tag name="WT_DIALOGNAME" val="One-Column Slide with Basic Bullets"/>
  <p:tag name="WT_SHORTNAME" val="BASIC"/>
  <p:tag name="WT_ASSOCIATEDSLIDES" val=""/>
  <p:tag name="WT_INNEWPRESENTATION" val="YES"/>
  <p:tag name="WT_ONINSERTSLIDEDLG" val="YES"/>
</p:tagLst>
</file>

<file path=ppt/tags/tag23.xml><?xml version="1.0" encoding="utf-8"?>
<p:tagLst xmlns:a="http://schemas.openxmlformats.org/drawingml/2006/main" xmlns:r="http://schemas.openxmlformats.org/officeDocument/2006/relationships" xmlns:p="http://schemas.openxmlformats.org/presentationml/2006/main">
  <p:tag name="WT_DELETETEXT" val="YES"/>
</p:tagLst>
</file>

<file path=ppt/tags/tag24.xml><?xml version="1.0" encoding="utf-8"?>
<p:tagLst xmlns:a="http://schemas.openxmlformats.org/drawingml/2006/main" xmlns:r="http://schemas.openxmlformats.org/officeDocument/2006/relationships" xmlns:p="http://schemas.openxmlformats.org/presentationml/2006/main">
  <p:tag name="WT_UNGROUP" val="NO"/>
</p:tagLst>
</file>

<file path=ppt/tags/tag25.xml><?xml version="1.0" encoding="utf-8"?>
<p:tagLst xmlns:a="http://schemas.openxmlformats.org/drawingml/2006/main" xmlns:r="http://schemas.openxmlformats.org/officeDocument/2006/relationships" xmlns:p="http://schemas.openxmlformats.org/presentationml/2006/main">
  <p:tag name="WT_UNGROUP" val="NO"/>
</p:tagLst>
</file>

<file path=ppt/tags/tag26.xml><?xml version="1.0" encoding="utf-8"?>
<p:tagLst xmlns:a="http://schemas.openxmlformats.org/drawingml/2006/main" xmlns:r="http://schemas.openxmlformats.org/officeDocument/2006/relationships" xmlns:p="http://schemas.openxmlformats.org/presentationml/2006/main">
  <p:tag name="WT_UNGROUP" val="NO"/>
</p:tagLst>
</file>

<file path=ppt/tags/tag27.xml><?xml version="1.0" encoding="utf-8"?>
<p:tagLst xmlns:a="http://schemas.openxmlformats.org/drawingml/2006/main" xmlns:r="http://schemas.openxmlformats.org/officeDocument/2006/relationships" xmlns:p="http://schemas.openxmlformats.org/presentationml/2006/main">
  <p:tag name="WT_DIALOGNAME" val="One-Column Slide with Basic Bullets"/>
  <p:tag name="WT_SHORTNAME" val="BASIC"/>
  <p:tag name="WT_ASSOCIATEDSLIDES" val=""/>
  <p:tag name="WT_INNEWPRESENTATION" val="YES"/>
  <p:tag name="WT_ONINSERTSLIDEDLG" val="YES"/>
</p:tagLst>
</file>

<file path=ppt/tags/tag28.xml><?xml version="1.0" encoding="utf-8"?>
<p:tagLst xmlns:a="http://schemas.openxmlformats.org/drawingml/2006/main" xmlns:r="http://schemas.openxmlformats.org/officeDocument/2006/relationships" xmlns:p="http://schemas.openxmlformats.org/presentationml/2006/main">
  <p:tag name="WT_DELETETEXT" val="YES"/>
</p:tagLst>
</file>

<file path=ppt/tags/tag29.xml><?xml version="1.0" encoding="utf-8"?>
<p:tagLst xmlns:a="http://schemas.openxmlformats.org/drawingml/2006/main" xmlns:r="http://schemas.openxmlformats.org/officeDocument/2006/relationships" xmlns:p="http://schemas.openxmlformats.org/presentationml/2006/main">
  <p:tag name="WT_UNGROUP" val="NO"/>
</p:tagLst>
</file>

<file path=ppt/tags/tag3.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30.xml><?xml version="1.0" encoding="utf-8"?>
<p:tagLst xmlns:a="http://schemas.openxmlformats.org/drawingml/2006/main" xmlns:r="http://schemas.openxmlformats.org/officeDocument/2006/relationships" xmlns:p="http://schemas.openxmlformats.org/presentationml/2006/main">
  <p:tag name="WT_UNGROUP" val="NO"/>
</p:tagLst>
</file>

<file path=ppt/tags/tag31.xml><?xml version="1.0" encoding="utf-8"?>
<p:tagLst xmlns:a="http://schemas.openxmlformats.org/drawingml/2006/main" xmlns:r="http://schemas.openxmlformats.org/officeDocument/2006/relationships" xmlns:p="http://schemas.openxmlformats.org/presentationml/2006/main">
  <p:tag name="WT_UNGROUP" val="NO"/>
</p:tagLst>
</file>

<file path=ppt/tags/tag32.xml><?xml version="1.0" encoding="utf-8"?>
<p:tagLst xmlns:a="http://schemas.openxmlformats.org/drawingml/2006/main" xmlns:r="http://schemas.openxmlformats.org/officeDocument/2006/relationships" xmlns:p="http://schemas.openxmlformats.org/presentationml/2006/main">
  <p:tag name="WT_DELETETEXT" val="YES"/>
</p:tagLst>
</file>

<file path=ppt/tags/tag33.xml><?xml version="1.0" encoding="utf-8"?>
<p:tagLst xmlns:a="http://schemas.openxmlformats.org/drawingml/2006/main" xmlns:r="http://schemas.openxmlformats.org/officeDocument/2006/relationships" xmlns:p="http://schemas.openxmlformats.org/presentationml/2006/main">
  <p:tag name="WT_DIALOGNAME" val="Title only"/>
  <p:tag name="WT_SHORTNAME" val="BASIC"/>
  <p:tag name="WT_ASSOCIATEDSLIDES" val=""/>
  <p:tag name="WT_INNEWPRESENTATION" val="NO"/>
  <p:tag name="WT_ONINSERTSLIDEDLG" val="YES"/>
</p:tagLst>
</file>

<file path=ppt/tags/tag34.xml><?xml version="1.0" encoding="utf-8"?>
<p:tagLst xmlns:a="http://schemas.openxmlformats.org/drawingml/2006/main" xmlns:r="http://schemas.openxmlformats.org/officeDocument/2006/relationships" xmlns:p="http://schemas.openxmlformats.org/presentationml/2006/main">
  <p:tag name="WT_DIALOGNAME" val="Title only"/>
  <p:tag name="WT_SHORTNAME" val="BASIC"/>
  <p:tag name="WT_ASSOCIATEDSLIDES" val=""/>
  <p:tag name="WT_INNEWPRESENTATION" val="NO"/>
  <p:tag name="WT_ONINSERTSLIDEDLG" val="YES"/>
</p:tagLst>
</file>

<file path=ppt/tags/tag35.xml><?xml version="1.0" encoding="utf-8"?>
<p:tagLst xmlns:a="http://schemas.openxmlformats.org/drawingml/2006/main" xmlns:r="http://schemas.openxmlformats.org/officeDocument/2006/relationships" xmlns:p="http://schemas.openxmlformats.org/presentationml/2006/main">
  <p:tag name="WT_DIALOGNAME" val="Title only"/>
  <p:tag name="WT_SHORTNAME" val="BASIC"/>
  <p:tag name="WT_ASSOCIATEDSLIDES" val=""/>
  <p:tag name="WT_INNEWPRESENTATION" val="NO"/>
  <p:tag name="WT_ONINSERTSLIDEDLG" val="YES"/>
</p:tagLst>
</file>

<file path=ppt/tags/tag4.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5.xml><?xml version="1.0" encoding="utf-8"?>
<p:tagLst xmlns:a="http://schemas.openxmlformats.org/drawingml/2006/main" xmlns:r="http://schemas.openxmlformats.org/officeDocument/2006/relationships" xmlns:p="http://schemas.openxmlformats.org/presentationml/2006/main">
  <p:tag name="WT_DIALOGNAME" val="Image Title Slide"/>
  <p:tag name="WT_SHORTNAME" val="BASIC"/>
  <p:tag name="WT_ASSOCIATEDSLIDES" val=""/>
  <p:tag name="WT_INNEWPRESENTATION" val="NO"/>
  <p:tag name="WT_ONINSERTSLIDEDLG" val="YES"/>
</p:tagLst>
</file>

<file path=ppt/tags/tag6.xml><?xml version="1.0" encoding="utf-8"?>
<p:tagLst xmlns:a="http://schemas.openxmlformats.org/drawingml/2006/main" xmlns:r="http://schemas.openxmlformats.org/officeDocument/2006/relationships" xmlns:p="http://schemas.openxmlformats.org/presentationml/2006/main">
  <p:tag name="WT_DELETETEXT" val="YES"/>
</p:tagLst>
</file>

<file path=ppt/tags/tag7.xml><?xml version="1.0" encoding="utf-8"?>
<p:tagLst xmlns:a="http://schemas.openxmlformats.org/drawingml/2006/main" xmlns:r="http://schemas.openxmlformats.org/officeDocument/2006/relationships" xmlns:p="http://schemas.openxmlformats.org/presentationml/2006/main">
  <p:tag name="WT_DELETETEXT" val="YES"/>
</p:tagLst>
</file>

<file path=ppt/tags/tag8.xml><?xml version="1.0" encoding="utf-8"?>
<p:tagLst xmlns:a="http://schemas.openxmlformats.org/drawingml/2006/main" xmlns:r="http://schemas.openxmlformats.org/officeDocument/2006/relationships" xmlns:p="http://schemas.openxmlformats.org/presentationml/2006/main">
  <p:tag name="WT_DELETETEXT" val="YES"/>
</p:tagLst>
</file>

<file path=ppt/tags/tag9.xml><?xml version="1.0" encoding="utf-8"?>
<p:tagLst xmlns:a="http://schemas.openxmlformats.org/drawingml/2006/main" xmlns:r="http://schemas.openxmlformats.org/officeDocument/2006/relationships" xmlns:p="http://schemas.openxmlformats.org/presentationml/2006/main">
  <p:tag name="TW_DIALOGNAME" val="Text"/>
  <p:tag name="TW_SHORTNAME" val="BASIC"/>
  <p:tag name="TW_ASSOCIATEDSLIDES" val=""/>
  <p:tag name="TW_INNEWPRESENTATION" val="YES"/>
  <p:tag name="TW_ONINSERTSLIDEDLG" val="YES"/>
</p:tagLst>
</file>

<file path=ppt/theme/theme1.xml><?xml version="1.0" encoding="utf-8"?>
<a:theme xmlns:a="http://schemas.openxmlformats.org/drawingml/2006/main" name="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Presentation2" id="{5369F1BB-92F3-4DB8-928C-34BCDF878BA6}" vid="{583519DF-748D-4E38-9BE0-66CD341BD85F}"/>
    </a:ext>
  </a:extLst>
</a:theme>
</file>

<file path=ppt/theme/theme2.xml><?xml version="1.0" encoding="utf-8"?>
<a:theme xmlns:a="http://schemas.openxmlformats.org/drawingml/2006/main" name="1_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Presentation2" id="{5369F1BB-92F3-4DB8-928C-34BCDF878BA6}" vid="{583519DF-748D-4E38-9BE0-66CD341BD85F}"/>
    </a:ext>
  </a:extLst>
</a:theme>
</file>

<file path=ppt/theme/theme3.xml><?xml version="1.0" encoding="utf-8"?>
<a:theme xmlns:a="http://schemas.openxmlformats.org/drawingml/2006/main" name="2_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Presentation2" id="{5369F1BB-92F3-4DB8-928C-34BCDF878BA6}" vid="{583519DF-748D-4E38-9BE0-66CD341BD85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TCT_Attachment xmlns="b6a90880-4d55-4aa8-a09c-16896a90cf94" xsi:nil="true"/>
    <TCT_SeniorPeerReviewerRequired xmlns="9736fae0-6796-47d9-a001-b7ed16eae5ae">false</TCT_SeniorPeerReviewerRequired>
    <TCT_Bcc_Address xmlns="9736fae0-6796-47d9-a001-b7ed16eae5ae" xsi:nil="true"/>
    <TCT_Cc_Type xmlns="9736fae0-6796-47d9-a001-b7ed16eae5ae" xsi:nil="true"/>
    <TCT_EditorialReviewerRequired xmlns="9736fae0-6796-47d9-a001-b7ed16eae5ae">false</TCT_EditorialReviewerRequired>
    <TCT_SeniorPeerReviewer xmlns="9736fae0-6796-47d9-a001-b7ed16eae5ae">
      <UserInfo>
        <DisplayName/>
        <AccountId xsi:nil="true"/>
        <AccountType/>
      </UserInfo>
    </TCT_SeniorPeerReviewer>
    <TCT_Email_Subject xmlns="9736fae0-6796-47d9-a001-b7ed16eae5ae" xsi:nil="true"/>
    <TCT_EditorialReviewer xmlns="9736fae0-6796-47d9-a001-b7ed16eae5ae">
      <UserInfo>
        <DisplayName/>
        <AccountId xsi:nil="true"/>
        <AccountType/>
      </UserInfo>
    </TCT_EditorialReviewer>
    <TCT_From xmlns="9736fae0-6796-47d9-a001-b7ed16eae5ae" xsi:nil="true"/>
    <TCT_WorkReviewComments xmlns="9736fae0-6796-47d9-a001-b7ed16eae5ae" xsi:nil="true"/>
    <TCT_Importance xmlns="9736fae0-6796-47d9-a001-b7ed16eae5ae" xsi:nil="true"/>
    <TCT_PersonallyIdentifiableInformation xmlns="9736fae0-6796-47d9-a001-b7ed16eae5ae">No</TCT_PersonallyIdentifiableInformation>
    <TCT_EditorialReviewApprovalDate xmlns="9736fae0-6796-47d9-a001-b7ed16eae5ae" xsi:nil="true"/>
    <TCT_Country xmlns="9736fae0-6796-47d9-a001-b7ed16eae5ae">United Kingdom</TCT_Country>
    <TCT_TechnicalReviewApprovalDate xmlns="9736fae0-6796-47d9-a001-b7ed16eae5ae" xsi:nil="true"/>
    <TCT_Received_UTC xmlns="9736fae0-6796-47d9-a001-b7ed16eae5ae" xsi:nil="true"/>
    <TCT_Office xmlns="9736fae0-6796-47d9-a001-b7ed16eae5ae">London - 71 High Holborn</TCT_Office>
    <TCT_ProjectStatus xmlns="9736fae0-6796-47d9-a001-b7ed16eae5ae">Active</TCT_ProjectStatus>
    <TCT_Received xmlns="9736fae0-6796-47d9-a001-b7ed16eae5ae" xsi:nil="true"/>
    <TCT_PreparedByRequired xmlns="9736fae0-6796-47d9-a001-b7ed16eae5ae">false</TCT_PreparedByRequired>
    <TCT_ProjectPhase xmlns="9736fae0-6796-47d9-a001-b7ed16eae5ae" xsi:nil="true"/>
    <TCT_To xmlns="9736fae0-6796-47d9-a001-b7ed16eae5ae" xsi:nil="true"/>
    <TCT_Bcc_Type xmlns="9736fae0-6796-47d9-a001-b7ed16eae5ae" xsi:nil="true"/>
    <TCT_PersonalHealthInformation xmlns="9736fae0-6796-47d9-a001-b7ed16eae5ae">No</TCT_PersonalHealthInformation>
    <TCT_LOB xmlns="9736fae0-6796-47d9-a001-b7ed16eae5ae">Retirement</TCT_LOB>
    <TCT_Region xmlns="9736fae0-6796-47d9-a001-b7ed16eae5ae">Europe, Middle East, Africa</TCT_Region>
    <TCT_ConsultingReviewerRequired xmlns="9736fae0-6796-47d9-a001-b7ed16eae5ae">false</TCT_ConsultingReviewerRequired>
    <TCT_ProjectYear xmlns="9736fae0-6796-47d9-a001-b7ed16eae5ae">2016</TCT_ProjectYear>
    <TCT_WorkDocumentReviewStatus xmlns="9736fae0-6796-47d9-a001-b7ed16eae5ae" xsi:nil="true"/>
    <TCT_Cc_Address xmlns="9736fae0-6796-47d9-a001-b7ed16eae5ae" xsi:nil="true"/>
    <TCT_TechnicalReviewer xmlns="9736fae0-6796-47d9-a001-b7ed16eae5ae">
      <UserInfo>
        <DisplayName/>
        <AccountId xsi:nil="true"/>
        <AccountType/>
      </UserInfo>
    </TCT_TechnicalReviewer>
    <TCT_PreparedBy xmlns="9736fae0-6796-47d9-a001-b7ed16eae5ae">
      <UserInfo>
        <DisplayName/>
        <AccountId xsi:nil="true"/>
        <AccountType/>
      </UserInfo>
    </TCT_PreparedBy>
    <TCT_Sent xmlns="9736fae0-6796-47d9-a001-b7ed16eae5ae" xsi:nil="true"/>
    <TCT_ProjectType xmlns="9736fae0-6796-47d9-a001-b7ed16eae5ae" xsi:nil="true"/>
    <TCT_ConsultingReviewer xmlns="9736fae0-6796-47d9-a001-b7ed16eae5ae">
      <UserInfo>
        <DisplayName/>
        <AccountId xsi:nil="true"/>
        <AccountType/>
      </UserInfo>
    </TCT_ConsultingReviewer>
    <TCT_To_Address xmlns="9736fae0-6796-47d9-a001-b7ed16eae5ae" xsi:nil="true"/>
    <TCT_PreparedDate xmlns="9736fae0-6796-47d9-a001-b7ed16eae5ae" xsi:nil="true"/>
    <TCT_Sensitivity xmlns="9736fae0-6796-47d9-a001-b7ed16eae5ae" xsi:nil="true"/>
    <TCT_To_Type xmlns="9736fae0-6796-47d9-a001-b7ed16eae5ae" xsi:nil="true"/>
    <TCT_ProjectName xmlns="9736fae0-6796-47d9-a001-b7ed16eae5ae">RET UK LON2 DB AMNT</TCT_ProjectName>
    <TCT_From_Type xmlns="9736fae0-6796-47d9-a001-b7ed16eae5ae" xsi:nil="true"/>
    <TCT_TechnicalReviewerRequired xmlns="9736fae0-6796-47d9-a001-b7ed16eae5ae">false</TCT_TechnicalReviewerRequired>
    <TCT_Bcc xmlns="9736fae0-6796-47d9-a001-b7ed16eae5ae" xsi:nil="true"/>
    <TCT_SeniorPeerReviewApprovalDate xmlns="9736fae0-6796-47d9-a001-b7ed16eae5ae" xsi:nil="true"/>
    <TCT_ConsultingReviewApprovalDate xmlns="9736fae0-6796-47d9-a001-b7ed16eae5ae" xsi:nil="true"/>
    <TCT_Cc xmlns="9736fae0-6796-47d9-a001-b7ed16eae5ae" xsi:nil="true"/>
    <TCT_Sent_UTC xmlns="9736fae0-6796-47d9-a001-b7ed16eae5ae" xsi:nil="true"/>
    <TCT_Conversation xmlns="9736fae0-6796-47d9-a001-b7ed16eae5ae" xsi:nil="true"/>
    <TCT_From_Address xmlns="9736fae0-6796-47d9-a001-b7ed16eae5ae" xsi:nil="true"/>
    <TCT_Email_Categories xmlns="9736fae0-6796-47d9-a001-b7ed16eae5ae" xsi:nil="true"/>
    <i02898e1ee924d66aea1aec77aa21d2a xmlns="7e282d35-c7de-4f16-83fe-d1274aa10483">
      <Terms xmlns="http://schemas.microsoft.com/office/infopath/2007/PartnerControls">
        <TermInfo xmlns="http://schemas.microsoft.com/office/infopath/2007/PartnerControls">
          <TermName>22 November 2016</TermName>
          <TermId>bd9098b5-0e6b-494a-b92d-3b14db539b8a</TermId>
        </TermInfo>
      </Terms>
    </i02898e1ee924d66aea1aec77aa21d2a>
    <p8cead368a1247c1ab5d56e282e9785f xmlns="7e282d35-c7de-4f16-83fe-d1274aa10483">
      <Terms xmlns="http://schemas.microsoft.com/office/infopath/2007/PartnerControls"/>
    </p8cead368a1247c1ab5d56e282e9785f>
    <e3628635522f42649b8bc872a22a55b8 xmlns="7e282d35-c7de-4f16-83fe-d1274aa10483">
      <Terms xmlns="http://schemas.microsoft.com/office/infopath/2007/PartnerControls">
        <TermInfo xmlns="http://schemas.microsoft.com/office/infopath/2007/PartnerControls">
          <TermName>Conferences</TermName>
          <TermId>91ccc499-17de-4d3c-9030-82fd66a27c40</TermId>
        </TermInfo>
      </Terms>
    </e3628635522f42649b8bc872a22a55b8>
    <TaxCatchAll xmlns="9736fae0-6796-47d9-a001-b7ed16eae5ae">
      <Value>5</Value>
      <Value>4</Value>
    </TaxCatchAll>
    <_dlc_ExpireDateSaved xmlns="http://schemas.microsoft.com/sharepoint/v3" xsi:nil="true"/>
    <_dlc_ExpireDate xmlns="http://schemas.microsoft.com/sharepoint/v3">2023-11-17T10:20:29+00:00</_dlc_ExpireDa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b921ac28-8646-473c-91fe-f89955a73f55" ContentTypeId="0x010100725E60EF2E824CBB9F9F6219DD094B09004AD37487D7784FA7873ECE559EE781DF" PreviousValue="false"/>
</file>

<file path=customXml/item4.xml><?xml version="1.0" encoding="utf-8"?>
<?mso-contentType ?>
<customXsn xmlns="http://schemas.microsoft.com/office/2006/metadata/customXsn">
  <xsnLocation/>
  <cached>True</cached>
  <openByDefault>True</openByDefault>
  <xsnScope/>
</customXsn>
</file>

<file path=customXml/item5.xml><?xml version="1.0" encoding="utf-8"?>
<ct:contentTypeSchema xmlns:ct="http://schemas.microsoft.com/office/2006/metadata/contentType" xmlns:ma="http://schemas.microsoft.com/office/2006/metadata/properties/metaAttributes" ct:_="" ma:_="" ma:contentTypeName="TCT Non-Client Project Document" ma:contentTypeID="0x010100725E60EF2E824CBB9F9F6219DD094B09004AD37487D7784FA7873ECE559EE781DF003019FD931DA6C44D9725A45D8AD13898" ma:contentTypeVersion="11" ma:contentTypeDescription="Create a new TCT Non-Client Project Document" ma:contentTypeScope="" ma:versionID="4754ae7899fd269e7e868c69274a67a6">
  <xsd:schema xmlns:xsd="http://www.w3.org/2001/XMLSchema" xmlns:xs="http://www.w3.org/2001/XMLSchema" xmlns:p="http://schemas.microsoft.com/office/2006/metadata/properties" xmlns:ns1="http://schemas.microsoft.com/sharepoint/v3" xmlns:ns2="7e282d35-c7de-4f16-83fe-d1274aa10483" xmlns:ns3="9736fae0-6796-47d9-a001-b7ed16eae5ae" xmlns:ns4="b6a90880-4d55-4aa8-a09c-16896a90cf94" targetNamespace="http://schemas.microsoft.com/office/2006/metadata/properties" ma:root="true" ma:fieldsID="e21d57d60b5ecbb6e53c4be9117853ca" ns1:_="" ns2:_="" ns3:_="" ns4:_="">
    <xsd:import namespace="http://schemas.microsoft.com/sharepoint/v3"/>
    <xsd:import namespace="7e282d35-c7de-4f16-83fe-d1274aa10483"/>
    <xsd:import namespace="9736fae0-6796-47d9-a001-b7ed16eae5ae"/>
    <xsd:import namespace="b6a90880-4d55-4aa8-a09c-16896a90cf94"/>
    <xsd:element name="properties">
      <xsd:complexType>
        <xsd:sequence>
          <xsd:element name="documentManagement">
            <xsd:complexType>
              <xsd:all>
                <xsd:element ref="ns3:TCT_WorkDocumentReviewStatus" minOccurs="0"/>
                <xsd:element ref="ns3:TCT_PreparedBy" minOccurs="0"/>
                <xsd:element ref="ns3:TCT_PreparedDate" minOccurs="0"/>
                <xsd:element ref="ns3:TCT_PreparedByRequired" minOccurs="0"/>
                <xsd:element ref="ns3:TCT_TechnicalReviewer" minOccurs="0"/>
                <xsd:element ref="ns3:TCT_TechnicalReviewApprovalDate" minOccurs="0"/>
                <xsd:element ref="ns3:TCT_TechnicalReviewerRequired" minOccurs="0"/>
                <xsd:element ref="ns3:TCT_EditorialReviewer" minOccurs="0"/>
                <xsd:element ref="ns3:TCT_EditorialReviewApprovalDate" minOccurs="0"/>
                <xsd:element ref="ns3:TCT_EditorialReviewerRequired" minOccurs="0"/>
                <xsd:element ref="ns3:TCT_ConsultingReviewer" minOccurs="0"/>
                <xsd:element ref="ns3:TCT_ConsultingReviewApprovalDate" minOccurs="0"/>
                <xsd:element ref="ns3:TCT_ConsultingReviewerRequired" minOccurs="0"/>
                <xsd:element ref="ns3:TCT_SeniorPeerReviewer" minOccurs="0"/>
                <xsd:element ref="ns3:TCT_SeniorPeerReviewApprovalDate" minOccurs="0"/>
                <xsd:element ref="ns3:TCT_SeniorPeerReviewerRequired" minOccurs="0"/>
                <xsd:element ref="ns3:TCT_WorkReviewComments" minOccurs="0"/>
                <xsd:element ref="ns3:TCT_PersonallyIdentifiableInformation" minOccurs="0"/>
                <xsd:element ref="ns3:TCT_PersonalHealthInformation" minOccurs="0"/>
                <xsd:element ref="ns3:TCT_ProjectPhase" minOccurs="0"/>
                <xsd:element ref="ns3:TCT_Received" minOccurs="0"/>
                <xsd:element ref="ns3:TCT_Received_UTC" minOccurs="0"/>
                <xsd:element ref="ns3:TCT_Sensitivity" minOccurs="0"/>
                <xsd:element ref="ns3:TCT_Sent" minOccurs="0"/>
                <xsd:element ref="ns3:TCT_Sent_UTC" minOccurs="0"/>
                <xsd:element ref="ns3:TCT_To" minOccurs="0"/>
                <xsd:element ref="ns3:TCT_To_Address" minOccurs="0"/>
                <xsd:element ref="ns3:TCT_To_Type" minOccurs="0"/>
                <xsd:element ref="ns4:TCT_Attachment" minOccurs="0"/>
                <xsd:element ref="ns3:TCT_Importance" minOccurs="0"/>
                <xsd:element ref="ns3:TCT_Bcc" minOccurs="0"/>
                <xsd:element ref="ns3:TCT_Bcc_Address" minOccurs="0"/>
                <xsd:element ref="ns3:TCT_Bcc_Type" minOccurs="0"/>
                <xsd:element ref="ns3:TCT_Cc" minOccurs="0"/>
                <xsd:element ref="ns3:TCT_Cc_Address" minOccurs="0"/>
                <xsd:element ref="ns3:TCT_Cc_Type" minOccurs="0"/>
                <xsd:element ref="ns3:TCT_Conversation" minOccurs="0"/>
                <xsd:element ref="ns3:TCT_Email_Categories" minOccurs="0"/>
                <xsd:element ref="ns3:TCT_Email_Subject" minOccurs="0"/>
                <xsd:element ref="ns3:TCT_From" minOccurs="0"/>
                <xsd:element ref="ns3:TCT_From_Address" minOccurs="0"/>
                <xsd:element ref="ns3:TCT_From_Type" minOccurs="0"/>
                <xsd:element ref="ns3:TCT_ProjectName" minOccurs="0"/>
                <xsd:element ref="ns3:TCT_ProjectStatus" minOccurs="0"/>
                <xsd:element ref="ns3:TCT_ProjectType" minOccurs="0"/>
                <xsd:element ref="ns3:TCT_ProjectYear" minOccurs="0"/>
                <xsd:element ref="ns3:TCT_Region" minOccurs="0"/>
                <xsd:element ref="ns3:TCT_Country" minOccurs="0"/>
                <xsd:element ref="ns3:TCT_SourceModifiedDate" minOccurs="0"/>
                <xsd:element ref="ns1:_dlc_ExpireDateSaved" minOccurs="0"/>
                <xsd:element ref="ns1:_dlc_ExpireDate" minOccurs="0"/>
                <xsd:element ref="ns1:_dlc_Exempt" minOccurs="0"/>
                <xsd:element ref="ns2:e3628635522f42649b8bc872a22a55b8" minOccurs="0"/>
                <xsd:element ref="ns3:TaxCatchAll" minOccurs="0"/>
                <xsd:element ref="ns3:TCT_LOB" minOccurs="0"/>
                <xsd:element ref="ns2:i02898e1ee924d66aea1aec77aa21d2a" minOccurs="0"/>
                <xsd:element ref="ns3:TCT_Office" minOccurs="0"/>
                <xsd:element ref="ns2:p8cead368a1247c1ab5d56e282e9785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pireDateSaved" ma:index="59" nillable="true" ma:displayName="Original Expiration Date" ma:hidden="true" ma:internalName="_dlc_ExpireDateSaved" ma:readOnly="true">
      <xsd:simpleType>
        <xsd:restriction base="dms:DateTime"/>
      </xsd:simpleType>
    </xsd:element>
    <xsd:element name="_dlc_ExpireDate" ma:index="60" nillable="true" ma:displayName="Expiration Date" ma:description="" ma:hidden="true" ma:indexed="true" ma:internalName="_dlc_ExpireDate" ma:readOnly="true">
      <xsd:simpleType>
        <xsd:restriction base="dms:DateTime"/>
      </xsd:simpleType>
    </xsd:element>
    <xsd:element name="_dlc_Exempt" ma:index="61"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e282d35-c7de-4f16-83fe-d1274aa10483" elementFormDefault="qualified">
    <xsd:import namespace="http://schemas.microsoft.com/office/2006/documentManagement/types"/>
    <xsd:import namespace="http://schemas.microsoft.com/office/infopath/2007/PartnerControls"/>
    <xsd:element name="e3628635522f42649b8bc872a22a55b8" ma:index="63" ma:taxonomy="true" ma:internalName="e3628635522f42649b8bc872a22a55b8" ma:taxonomyFieldName="Topic" ma:displayName="Topic" ma:indexed="true" ma:default="" ma:fieldId="{e3628635-522f-4264-9b8b-c872a22a55b8}" ma:sspId="6216122f-b696-4259-8300-9f55b47e2f5b" ma:termSetId="093e836c-897f-4e60-9f5a-d2df820e7f70" ma:anchorId="00000000-0000-0000-0000-000000000000" ma:open="true" ma:isKeyword="false">
      <xsd:complexType>
        <xsd:sequence>
          <xsd:element ref="pc:Terms" minOccurs="0" maxOccurs="1"/>
        </xsd:sequence>
      </xsd:complexType>
    </xsd:element>
    <xsd:element name="i02898e1ee924d66aea1aec77aa21d2a" ma:index="66" nillable="true" ma:taxonomy="true" ma:internalName="i02898e1ee924d66aea1aec77aa21d2a" ma:taxonomyFieldName="Tag" ma:displayName="Tag" ma:indexed="true" ma:default="" ma:fieldId="{202898e1-ee92-4d66-aea1-aec77aa21d2a}" ma:sspId="6216122f-b696-4259-8300-9f55b47e2f5b" ma:termSetId="56638c4d-071a-4351-9a74-3161a45d93f6" ma:anchorId="00000000-0000-0000-0000-000000000000" ma:open="true" ma:isKeyword="false">
      <xsd:complexType>
        <xsd:sequence>
          <xsd:element ref="pc:Terms" minOccurs="0" maxOccurs="1"/>
        </xsd:sequence>
      </xsd:complexType>
    </xsd:element>
    <xsd:element name="p8cead368a1247c1ab5d56e282e9785f" ma:index="68" nillable="true" ma:taxonomy="true" ma:internalName="p8cead368a1247c1ab5d56e282e9785f" ma:taxonomyFieldName="Other" ma:displayName="Other" ma:default="" ma:fieldId="{98cead36-8a12-47c1-ab5d-56e282e9785f}" ma:taxonomyMulti="true" ma:sspId="6216122f-b696-4259-8300-9f55b47e2f5b" ma:termSetId="a43b713f-f555-45e0-b922-f408016c9877"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736fae0-6796-47d9-a001-b7ed16eae5ae" elementFormDefault="qualified">
    <xsd:import namespace="http://schemas.microsoft.com/office/2006/documentManagement/types"/>
    <xsd:import namespace="http://schemas.microsoft.com/office/infopath/2007/PartnerControls"/>
    <xsd:element name="TCT_WorkDocumentReviewStatus" ma:index="4" nillable="true" ma:displayName="WR Required?" ma:default="" ma:internalName="TCT_WorkDocumentReviewStatus">
      <xsd:simpleType>
        <xsd:restriction base="dms:Choice">
          <xsd:enumeration value="Yes"/>
          <xsd:enumeration value="No"/>
        </xsd:restriction>
      </xsd:simpleType>
    </xsd:element>
    <xsd:element name="TCT_PreparedBy" ma:index="5" nillable="true" ma:displayName="Doer" ma:list="{021be3d5-bff8-4a6c-a709-2e7a89b24dd8}" ma:internalName="TCT_PreparedBy" ma:showField="ImnName" ma:web="9736fae0-6796-47d9-a001-b7ed16eae5a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CT_PreparedDate" ma:index="6" nillable="true" ma:displayName="Doer Date" ma:format="DateOnly" ma:internalName="TCT_PreparedDate">
      <xsd:simpleType>
        <xsd:restriction base="dms:DateTime"/>
      </xsd:simpleType>
    </xsd:element>
    <xsd:element name="TCT_PreparedByRequired" ma:index="7" nillable="true" ma:displayName="Doer Not Req" ma:internalName="TCT_PreparedByRequired">
      <xsd:simpleType>
        <xsd:restriction base="dms:Boolean"/>
      </xsd:simpleType>
    </xsd:element>
    <xsd:element name="TCT_TechnicalReviewer" ma:index="8" nillable="true" ma:displayName="TR" ma:list="{021be3d5-bff8-4a6c-a709-2e7a89b24dd8}" ma:internalName="TCT_TechnicalReviewer" ma:showField="ImnName" ma:web="9736fae0-6796-47d9-a001-b7ed16eae5a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CT_TechnicalReviewApprovalDate" ma:index="9" nillable="true" ma:displayName="TR Date" ma:format="DateOnly" ma:internalName="TCT_TechnicalReviewApprovalDate">
      <xsd:simpleType>
        <xsd:restriction base="dms:DateTime"/>
      </xsd:simpleType>
    </xsd:element>
    <xsd:element name="TCT_TechnicalReviewerRequired" ma:index="10" nillable="true" ma:displayName="TR Not Req" ma:internalName="TCT_TechnicalReviewerRequired">
      <xsd:simpleType>
        <xsd:restriction base="dms:Boolean"/>
      </xsd:simpleType>
    </xsd:element>
    <xsd:element name="TCT_EditorialReviewer" ma:index="11" nillable="true" ma:displayName="ER" ma:list="{021be3d5-bff8-4a6c-a709-2e7a89b24dd8}" ma:internalName="TCT_EditorialReviewer" ma:showField="ImnName" ma:web="9736fae0-6796-47d9-a001-b7ed16eae5a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CT_EditorialReviewApprovalDate" ma:index="12" nillable="true" ma:displayName="ER Date" ma:format="DateOnly" ma:internalName="TCT_EditorialReviewApprovalDate">
      <xsd:simpleType>
        <xsd:restriction base="dms:DateTime"/>
      </xsd:simpleType>
    </xsd:element>
    <xsd:element name="TCT_EditorialReviewerRequired" ma:index="13" nillable="true" ma:displayName="ER Not Req" ma:internalName="TCT_EditorialReviewerRequired">
      <xsd:simpleType>
        <xsd:restriction base="dms:Boolean"/>
      </xsd:simpleType>
    </xsd:element>
    <xsd:element name="TCT_ConsultingReviewer" ma:index="14" nillable="true" ma:displayName="CR" ma:list="{021be3d5-bff8-4a6c-a709-2e7a89b24dd8}" ma:internalName="TCT_ConsultingReviewer" ma:showField="ImnName" ma:web="9736fae0-6796-47d9-a001-b7ed16eae5a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CT_ConsultingReviewApprovalDate" ma:index="15" nillable="true" ma:displayName="CR Date" ma:format="DateOnly" ma:internalName="TCT_ConsultingReviewApprovalDate">
      <xsd:simpleType>
        <xsd:restriction base="dms:DateTime"/>
      </xsd:simpleType>
    </xsd:element>
    <xsd:element name="TCT_ConsultingReviewerRequired" ma:index="16" nillable="true" ma:displayName="CR Not Req" ma:internalName="TCT_ConsultingReviewerRequired">
      <xsd:simpleType>
        <xsd:restriction base="dms:Boolean"/>
      </xsd:simpleType>
    </xsd:element>
    <xsd:element name="TCT_SeniorPeerReviewer" ma:index="17" nillable="true" ma:displayName="SPR" ma:list="{021be3d5-bff8-4a6c-a709-2e7a89b24dd8}" ma:internalName="TCT_SeniorPeerReviewer" ma:showField="ImnName" ma:web="9736fae0-6796-47d9-a001-b7ed16eae5a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CT_SeniorPeerReviewApprovalDate" ma:index="18" nillable="true" ma:displayName="SPR Date" ma:format="DateOnly" ma:internalName="TCT_SeniorPeerReviewApprovalDate">
      <xsd:simpleType>
        <xsd:restriction base="dms:DateTime"/>
      </xsd:simpleType>
    </xsd:element>
    <xsd:element name="TCT_SeniorPeerReviewerRequired" ma:index="19" nillable="true" ma:displayName="SPR Not Req" ma:internalName="TCT_SeniorPeerReviewerRequired">
      <xsd:simpleType>
        <xsd:restriction base="dms:Boolean"/>
      </xsd:simpleType>
    </xsd:element>
    <xsd:element name="TCT_WorkReviewComments" ma:index="20" nillable="true" ma:displayName="WR Comments" ma:internalName="TCT_WorkReviewComments">
      <xsd:simpleType>
        <xsd:restriction base="dms:Note">
          <xsd:maxLength value="255"/>
        </xsd:restriction>
      </xsd:simpleType>
    </xsd:element>
    <xsd:element name="TCT_PersonallyIdentifiableInformation" ma:index="22" nillable="true" ma:displayName="PII" ma:default="No" ma:description="Any data about an identifiable individual (such as date of birth or unique ID number)" ma:internalName="TCT_PersonallyIdentifiableInformation" ma:readOnly="false">
      <xsd:simpleType>
        <xsd:restriction base="dms:Choice">
          <xsd:enumeration value="Yes"/>
          <xsd:enumeration value="No"/>
        </xsd:restriction>
      </xsd:simpleType>
    </xsd:element>
    <xsd:element name="TCT_PersonalHealthInformation" ma:index="23" nillable="true" ma:displayName="PHI(US Only)" ma:default="No" ma:description="For US Projects Only.  Any information from a covered entity about health, coverage, benefits, or payments that can be linked to a specific individual.  For details, please see the FAQ section within the Resources site" ma:internalName="TCT_PersonalHealthInformation" ma:readOnly="false">
      <xsd:simpleType>
        <xsd:restriction base="dms:Choice">
          <xsd:enumeration value="Yes"/>
          <xsd:enumeration value="No"/>
        </xsd:restriction>
      </xsd:simpleType>
    </xsd:element>
    <xsd:element name="TCT_ProjectPhase" ma:index="24" nillable="true" ma:displayName="Project Phase" ma:internalName="TCT_ProjectPhase" ma:readOnly="false">
      <xsd:simpleType>
        <xsd:restriction base="dms:Choice">
          <xsd:enumeration value="Pursue"/>
          <xsd:enumeration value="Plan, incl. Project Mgmt"/>
          <xsd:enumeration value="Deliver - Data"/>
          <xsd:enumeration value="Deliver - Internal Work"/>
          <xsd:enumeration value="Deliver - Deliverables"/>
          <xsd:enumeration value="Assess and Close"/>
        </xsd:restriction>
      </xsd:simpleType>
    </xsd:element>
    <xsd:element name="TCT_Received" ma:index="25" nillable="true" ma:displayName="Received" ma:format="DateOnly" ma:hidden="true" ma:internalName="TCT_Received">
      <xsd:simpleType>
        <xsd:restriction base="dms:DateTime"/>
      </xsd:simpleType>
    </xsd:element>
    <xsd:element name="TCT_Received_UTC" ma:index="26" nillable="true" ma:displayName="Received-UTC" ma:format="DateOnly" ma:hidden="true" ma:internalName="TCT_Received_UTC">
      <xsd:simpleType>
        <xsd:restriction base="dms:DateTime"/>
      </xsd:simpleType>
    </xsd:element>
    <xsd:element name="TCT_Sensitivity" ma:index="27" nillable="true" ma:displayName="Sensitivity" ma:hidden="true" ma:internalName="TCT_Sensitivity">
      <xsd:simpleType>
        <xsd:restriction base="dms:Number"/>
      </xsd:simpleType>
    </xsd:element>
    <xsd:element name="TCT_Sent" ma:index="28" nillable="true" ma:displayName="Sent" ma:format="DateOnly" ma:hidden="true" ma:internalName="TCT_Sent">
      <xsd:simpleType>
        <xsd:restriction base="dms:DateTime"/>
      </xsd:simpleType>
    </xsd:element>
    <xsd:element name="TCT_Sent_UTC" ma:index="29" nillable="true" ma:displayName="Sent-UTC" ma:format="DateOnly" ma:hidden="true" ma:internalName="TCT_Sent_UTC">
      <xsd:simpleType>
        <xsd:restriction base="dms:DateTime"/>
      </xsd:simpleType>
    </xsd:element>
    <xsd:element name="TCT_To" ma:index="30" nillable="true" ma:displayName="To" ma:hidden="true" ma:internalName="TCT_To">
      <xsd:simpleType>
        <xsd:restriction base="dms:Text"/>
      </xsd:simpleType>
    </xsd:element>
    <xsd:element name="TCT_To_Address" ma:index="31" nillable="true" ma:displayName="To-Address" ma:hidden="true" ma:internalName="TCT_To_Address">
      <xsd:simpleType>
        <xsd:restriction base="dms:Note">
          <xsd:maxLength value="255"/>
        </xsd:restriction>
      </xsd:simpleType>
    </xsd:element>
    <xsd:element name="TCT_To_Type" ma:index="32" nillable="true" ma:displayName="To-Type" ma:hidden="true" ma:internalName="TCT_To_Type">
      <xsd:simpleType>
        <xsd:restriction base="dms:Text"/>
      </xsd:simpleType>
    </xsd:element>
    <xsd:element name="TCT_Importance" ma:index="34" nillable="true" ma:displayName="Importance" ma:hidden="true" ma:internalName="TCT_Importance">
      <xsd:simpleType>
        <xsd:restriction base="dms:Number"/>
      </xsd:simpleType>
    </xsd:element>
    <xsd:element name="TCT_Bcc" ma:index="35" nillable="true" ma:displayName="Bcc" ma:hidden="true" ma:internalName="TCT_Bcc">
      <xsd:simpleType>
        <xsd:restriction base="dms:Text"/>
      </xsd:simpleType>
    </xsd:element>
    <xsd:element name="TCT_Bcc_Address" ma:index="36" nillable="true" ma:displayName="Bcc Address" ma:hidden="true" ma:internalName="TCT_Bcc_Address">
      <xsd:simpleType>
        <xsd:restriction base="dms:Note">
          <xsd:maxLength value="255"/>
        </xsd:restriction>
      </xsd:simpleType>
    </xsd:element>
    <xsd:element name="TCT_Bcc_Type" ma:index="37" nillable="true" ma:displayName="Bcc-Type" ma:hidden="true" ma:internalName="TCT_Bcc_Type">
      <xsd:simpleType>
        <xsd:restriction base="dms:Text"/>
      </xsd:simpleType>
    </xsd:element>
    <xsd:element name="TCT_Cc" ma:index="38" nillable="true" ma:displayName="Cc" ma:hidden="true" ma:internalName="TCT_Cc">
      <xsd:simpleType>
        <xsd:restriction base="dms:Text"/>
      </xsd:simpleType>
    </xsd:element>
    <xsd:element name="TCT_Cc_Address" ma:index="39" nillable="true" ma:displayName="Cc-Address" ma:hidden="true" ma:internalName="TCT_Cc_Address">
      <xsd:simpleType>
        <xsd:restriction base="dms:Note">
          <xsd:maxLength value="255"/>
        </xsd:restriction>
      </xsd:simpleType>
    </xsd:element>
    <xsd:element name="TCT_Cc_Type" ma:index="40" nillable="true" ma:displayName="Cc-Type" ma:hidden="true" ma:internalName="TCT_Cc_Type">
      <xsd:simpleType>
        <xsd:restriction base="dms:Text"/>
      </xsd:simpleType>
    </xsd:element>
    <xsd:element name="TCT_Conversation" ma:index="41" nillable="true" ma:displayName="Conversation" ma:hidden="true" ma:internalName="TCT_Conversation">
      <xsd:simpleType>
        <xsd:restriction base="dms:Text"/>
      </xsd:simpleType>
    </xsd:element>
    <xsd:element name="TCT_Email_Categories" ma:index="42" nillable="true" ma:displayName="Email Categories" ma:hidden="true" ma:internalName="TCT_Email_Categories">
      <xsd:simpleType>
        <xsd:restriction base="dms:Text"/>
      </xsd:simpleType>
    </xsd:element>
    <xsd:element name="TCT_Email_Subject" ma:index="43" nillable="true" ma:displayName="Email Subject" ma:hidden="true" ma:internalName="TCT_Email_Subject">
      <xsd:simpleType>
        <xsd:restriction base="dms:Text"/>
      </xsd:simpleType>
    </xsd:element>
    <xsd:element name="TCT_From" ma:index="44" nillable="true" ma:displayName="From" ma:hidden="true" ma:internalName="TCT_From">
      <xsd:simpleType>
        <xsd:restriction base="dms:Text"/>
      </xsd:simpleType>
    </xsd:element>
    <xsd:element name="TCT_From_Address" ma:index="45" nillable="true" ma:displayName="From-Address" ma:hidden="true" ma:internalName="TCT_From_Address">
      <xsd:simpleType>
        <xsd:restriction base="dms:Note">
          <xsd:maxLength value="255"/>
        </xsd:restriction>
      </xsd:simpleType>
    </xsd:element>
    <xsd:element name="TCT_From_Type" ma:index="46" nillable="true" ma:displayName="From-Type" ma:hidden="true" ma:internalName="TCT_From_Type">
      <xsd:simpleType>
        <xsd:restriction base="dms:Text"/>
      </xsd:simpleType>
    </xsd:element>
    <xsd:element name="TCT_ProjectName" ma:index="47" nillable="true" ma:displayName="Project Name" ma:internalName="TCT_ProjectName" ma:readOnly="true">
      <xsd:simpleType>
        <xsd:restriction base="dms:Text"/>
      </xsd:simpleType>
    </xsd:element>
    <xsd:element name="TCT_ProjectStatus" ma:index="49" nillable="true" ma:displayName="Project Status" ma:default="" ma:hidden="true" ma:internalName="TCT_ProjectStatus" ma:readOnly="true">
      <xsd:simpleType>
        <xsd:restriction base="dms:Choice">
          <xsd:enumeration value="Active"/>
          <xsd:enumeration value="Closed"/>
          <xsd:enumeration value="Canceled"/>
          <xsd:enumeration value="Archived"/>
        </xsd:restriction>
      </xsd:simpleType>
    </xsd:element>
    <xsd:element name="TCT_ProjectType" ma:index="50" nillable="true" ma:displayName="Project Type" ma:internalName="TCT_ProjectType" ma:readOnly="true">
      <xsd:simpleType>
        <xsd:restriction base="dms:Choice">
          <xsd:enumeration value="Project"/>
          <xsd:enumeration value="Reference"/>
          <xsd:enumeration value="Account Management"/>
          <xsd:enumeration value="Plan Administration"/>
        </xsd:restriction>
      </xsd:simpleType>
    </xsd:element>
    <xsd:element name="TCT_ProjectYear" ma:index="51" nillable="true" ma:displayName="Project Year" ma:internalName="TCT_ProjectYear" ma:readOnly="true">
      <xsd:simpleType>
        <xsd:restriction base="dms:Text"/>
      </xsd:simpleType>
    </xsd:element>
    <xsd:element name="TCT_Region" ma:index="52" nillable="true" ma:displayName="Region" ma:hidden="true" ma:internalName="TCT_Region" ma:readOnly="true">
      <xsd:simpleType>
        <xsd:restriction base="dms:Text"/>
      </xsd:simpleType>
    </xsd:element>
    <xsd:element name="TCT_Country" ma:index="53" nillable="true" ma:displayName="Country" ma:hidden="true" ma:internalName="TCT_Country" ma:readOnly="true">
      <xsd:simpleType>
        <xsd:restriction base="dms:Text"/>
      </xsd:simpleType>
    </xsd:element>
    <xsd:element name="TCT_SourceModifiedDate" ma:index="58" nillable="true" ma:displayName="Source Modified Date" ma:format="DateOnly" ma:internalName="TCT_SourceModifiedDate" ma:readOnly="true">
      <xsd:simpleType>
        <xsd:restriction base="dms:DateTime"/>
      </xsd:simpleType>
    </xsd:element>
    <xsd:element name="TaxCatchAll" ma:index="64" nillable="true" ma:displayName="Taxonomy Catch All Column" ma:hidden="true" ma:list="{b9fe63ae-c00e-4dbc-ab68-4213b14eb7fa}" ma:internalName="TaxCatchAll" ma:showField="CatchAllData" ma:web="9736fae0-6796-47d9-a001-b7ed16eae5ae">
      <xsd:complexType>
        <xsd:complexContent>
          <xsd:extension base="dms:MultiChoiceLookup">
            <xsd:sequence>
              <xsd:element name="Value" type="dms:Lookup" maxOccurs="unbounded" minOccurs="0" nillable="true"/>
            </xsd:sequence>
          </xsd:extension>
        </xsd:complexContent>
      </xsd:complexType>
    </xsd:element>
    <xsd:element name="TCT_LOB" ma:index="65" nillable="true" ma:displayName="Line of Business" ma:hidden="true" ma:internalName="TCT_LOB" ma:readOnly="true">
      <xsd:simpleType>
        <xsd:restriction base="dms:Text"/>
      </xsd:simpleType>
    </xsd:element>
    <xsd:element name="TCT_Office" ma:index="67" nillable="true" ma:displayName="Office" ma:hidden="true" ma:internalName="TCT_Offic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a90880-4d55-4aa8-a09c-16896a90cf94" elementFormDefault="qualified">
    <xsd:import namespace="http://schemas.microsoft.com/office/2006/documentManagement/types"/>
    <xsd:import namespace="http://schemas.microsoft.com/office/infopath/2007/PartnerControls"/>
    <xsd:element name="TCT_Attachment" ma:index="33" nillable="true" ma:displayName="Attachment" ma:hidden="true" ma:internalName="TCT_Attachment">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2" ma:displayName="Content Type"/>
        <xsd:element ref="dc:title" minOccurs="0" maxOccurs="1" ma:index="2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7CB4F1-808F-4E83-B566-933AD5656250}"/>
</file>

<file path=customXml/itemProps2.xml><?xml version="1.0" encoding="utf-8"?>
<ds:datastoreItem xmlns:ds="http://schemas.openxmlformats.org/officeDocument/2006/customXml" ds:itemID="{9D6D3BA2-E610-461C-9B98-2CDA23126C68}"/>
</file>

<file path=customXml/itemProps3.xml><?xml version="1.0" encoding="utf-8"?>
<ds:datastoreItem xmlns:ds="http://schemas.openxmlformats.org/officeDocument/2006/customXml" ds:itemID="{022CB0BA-6AFF-4982-A4EB-5CD9EFA7B2D4}"/>
</file>

<file path=customXml/itemProps4.xml><?xml version="1.0" encoding="utf-8"?>
<ds:datastoreItem xmlns:ds="http://schemas.openxmlformats.org/officeDocument/2006/customXml" ds:itemID="{4A5517EE-9AE8-498F-986D-65306CE3EF64}"/>
</file>

<file path=customXml/itemProps5.xml><?xml version="1.0" encoding="utf-8"?>
<ds:datastoreItem xmlns:ds="http://schemas.openxmlformats.org/officeDocument/2006/customXml" ds:itemID="{66A5C4C4-60B1-4525-8B78-96815F077B35}"/>
</file>

<file path=docProps/app.xml><?xml version="1.0" encoding="utf-8"?>
<Properties xmlns="http://schemas.openxmlformats.org/officeDocument/2006/extended-properties" xmlns:vt="http://schemas.openxmlformats.org/officeDocument/2006/docPropsVTypes">
  <Template>WTW</Template>
  <TotalTime>2611</TotalTime>
  <Words>2545</Words>
  <Application>Microsoft Office PowerPoint</Application>
  <PresentationFormat>On-screen Show (4:3)</PresentationFormat>
  <Paragraphs>372</Paragraphs>
  <Slides>24</Slides>
  <Notes>22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24</vt:i4>
      </vt:variant>
    </vt:vector>
  </HeadingPairs>
  <TitlesOfParts>
    <vt:vector size="31" baseType="lpstr">
      <vt:lpstr>Arial</vt:lpstr>
      <vt:lpstr>Calibri</vt:lpstr>
      <vt:lpstr>Times New Roman</vt:lpstr>
      <vt:lpstr>Wingdings</vt:lpstr>
      <vt:lpstr>WTW</vt:lpstr>
      <vt:lpstr>1_WTW</vt:lpstr>
      <vt:lpstr>2_WTW</vt:lpstr>
      <vt:lpstr>DC schemes and DC AVCs: meeting the Regulator's challenge</vt:lpstr>
      <vt:lpstr>Limitations of reliance</vt:lpstr>
      <vt:lpstr>Agenda</vt:lpstr>
      <vt:lpstr>The revised DC Code of Practice</vt:lpstr>
      <vt:lpstr>Revised DC Code </vt:lpstr>
      <vt:lpstr>Six sections of the updated Code</vt:lpstr>
      <vt:lpstr>Chair’s statement</vt:lpstr>
      <vt:lpstr>Differences to the original Code</vt:lpstr>
      <vt:lpstr>How does the new Code apply to AVC arrangements?</vt:lpstr>
      <vt:lpstr>Next steps</vt:lpstr>
      <vt:lpstr>Your views and experiences</vt:lpstr>
      <vt:lpstr>Supplementary material</vt:lpstr>
      <vt:lpstr>DC Code of Practice 13 – original version</vt:lpstr>
      <vt:lpstr>Now, the law requires…</vt:lpstr>
      <vt:lpstr>Now, the Regulator expects…</vt:lpstr>
      <vt:lpstr>The Guides – points of interest</vt:lpstr>
      <vt:lpstr>The Guides – points of interest (cont)</vt:lpstr>
      <vt:lpstr>Willis Towers Watson GovernanceFit approach </vt:lpstr>
      <vt:lpstr>Willis Towers Watson GovernanceFit approach </vt:lpstr>
      <vt:lpstr>Willis Towers Watson GovernanceFit approach </vt:lpstr>
      <vt:lpstr>GovernanceFit summary - example </vt:lpstr>
      <vt:lpstr>What we’ve seen so far</vt:lpstr>
      <vt:lpstr>What we’ve seen so far</vt:lpstr>
      <vt:lpstr>What we’ve seen so far</vt:lpstr>
    </vt:vector>
  </TitlesOfParts>
  <Company>Willis Towers Watson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Client slides</dc:subject>
  <dc:creator>Becky Baldry (Ben/Ret/DC, Reigate)</dc:creator>
  <cp:lastModifiedBy>Danielle Avital (Ben/Ret, London (High Holborn))</cp:lastModifiedBy>
  <cp:revision>180</cp:revision>
  <cp:lastPrinted>2016-11-17T08:00:20Z</cp:lastPrinted>
  <dcterms:created xsi:type="dcterms:W3CDTF">2016-07-04T15:50:53Z</dcterms:created>
  <dcterms:modified xsi:type="dcterms:W3CDTF">2016-11-17T10:18:56Z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atermark">
    <vt:lpwstr/>
  </property>
  <property fmtid="{D5CDD505-2E9C-101B-9397-08002B2CF9AE}" pid="3" name="ContentTypeId">
    <vt:lpwstr>0x010100725E60EF2E824CBB9F9F6219DD094B09004AD37487D7784FA7873ECE559EE781DF003019FD931DA6C44D9725A45D8AD13898</vt:lpwstr>
  </property>
  <property fmtid="{D5CDD505-2E9C-101B-9397-08002B2CF9AE}" pid="4" name="Topic">
    <vt:lpwstr>4;#Conferences|91ccc499-17de-4d3c-9030-82fd66a27c40</vt:lpwstr>
  </property>
  <property fmtid="{D5CDD505-2E9C-101B-9397-08002B2CF9AE}" pid="5" name="Tag">
    <vt:lpwstr>5;#22 November 2016|bd9098b5-0e6b-494a-b92d-3b14db539b8a</vt:lpwstr>
  </property>
  <property fmtid="{D5CDD505-2E9C-101B-9397-08002B2CF9AE}" pid="6" name="Other">
    <vt:lpwstr/>
  </property>
  <property fmtid="{D5CDD505-2E9C-101B-9397-08002B2CF9AE}" pid="7" name="_dlc_policyId">
    <vt:lpwstr>/nonclients/RETUKLON2DBAMNT/Documents</vt:lpwstr>
  </property>
  <property fmtid="{D5CDD505-2E9C-101B-9397-08002B2CF9AE}" pid="8" name="ItemRetentionFormula">
    <vt:lpwstr>&lt;formula id="Microsoft.Office.RecordsManagement.PolicyFeatures.Expiration.Formula.BuiltIn"&gt;&lt;number&gt;7&lt;/number&gt;&lt;property&gt;Modified&lt;/property&gt;&lt;propertyId&gt;28cf69c5-fa48-462a-b5cd-27b6f9d2bd5f&lt;/propertyId&gt;&lt;period&gt;years&lt;/period&gt;&lt;/formula&gt;</vt:lpwstr>
  </property>
</Properties>
</file>