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375" r:id="rId2"/>
    <p:sldId id="393" r:id="rId3"/>
    <p:sldId id="376" r:id="rId4"/>
    <p:sldId id="386" r:id="rId5"/>
    <p:sldId id="387" r:id="rId6"/>
    <p:sldId id="388" r:id="rId7"/>
    <p:sldId id="394" r:id="rId8"/>
    <p:sldId id="389" r:id="rId9"/>
    <p:sldId id="390" r:id="rId10"/>
    <p:sldId id="391" r:id="rId11"/>
    <p:sldId id="392" r:id="rId12"/>
    <p:sldId id="342" r:id="rId13"/>
  </p:sldIdLst>
  <p:sldSz cx="10693400" cy="7561263"/>
  <p:notesSz cx="6797675" cy="9874250"/>
  <p:defaultTextStyle>
    <a:defPPr>
      <a:defRPr lang="en-US"/>
    </a:defPPr>
    <a:lvl1pPr marL="0" algn="l" defTabSz="1167886" rtl="0" eaLnBrk="1" latinLnBrk="0" hangingPunct="1">
      <a:defRPr sz="2000" kern="1200">
        <a:solidFill>
          <a:schemeClr val="tx1"/>
        </a:solidFill>
        <a:latin typeface="+mn-lt"/>
        <a:ea typeface="+mn-ea"/>
        <a:cs typeface="+mn-cs"/>
      </a:defRPr>
    </a:lvl1pPr>
    <a:lvl2pPr marL="583944" algn="l" defTabSz="1167886" rtl="0" eaLnBrk="1" latinLnBrk="0" hangingPunct="1">
      <a:defRPr sz="2000" kern="1200">
        <a:solidFill>
          <a:schemeClr val="tx1"/>
        </a:solidFill>
        <a:latin typeface="+mn-lt"/>
        <a:ea typeface="+mn-ea"/>
        <a:cs typeface="+mn-cs"/>
      </a:defRPr>
    </a:lvl2pPr>
    <a:lvl3pPr marL="1167886" algn="l" defTabSz="1167886" rtl="0" eaLnBrk="1" latinLnBrk="0" hangingPunct="1">
      <a:defRPr sz="2000" kern="1200">
        <a:solidFill>
          <a:schemeClr val="tx1"/>
        </a:solidFill>
        <a:latin typeface="+mn-lt"/>
        <a:ea typeface="+mn-ea"/>
        <a:cs typeface="+mn-cs"/>
      </a:defRPr>
    </a:lvl3pPr>
    <a:lvl4pPr marL="1751830" algn="l" defTabSz="1167886" rtl="0" eaLnBrk="1" latinLnBrk="0" hangingPunct="1">
      <a:defRPr sz="2000" kern="1200">
        <a:solidFill>
          <a:schemeClr val="tx1"/>
        </a:solidFill>
        <a:latin typeface="+mn-lt"/>
        <a:ea typeface="+mn-ea"/>
        <a:cs typeface="+mn-cs"/>
      </a:defRPr>
    </a:lvl4pPr>
    <a:lvl5pPr marL="2335773" algn="l" defTabSz="1167886" rtl="0" eaLnBrk="1" latinLnBrk="0" hangingPunct="1">
      <a:defRPr sz="2000" kern="1200">
        <a:solidFill>
          <a:schemeClr val="tx1"/>
        </a:solidFill>
        <a:latin typeface="+mn-lt"/>
        <a:ea typeface="+mn-ea"/>
        <a:cs typeface="+mn-cs"/>
      </a:defRPr>
    </a:lvl5pPr>
    <a:lvl6pPr marL="2919716" algn="l" defTabSz="1167886" rtl="0" eaLnBrk="1" latinLnBrk="0" hangingPunct="1">
      <a:defRPr sz="2000" kern="1200">
        <a:solidFill>
          <a:schemeClr val="tx1"/>
        </a:solidFill>
        <a:latin typeface="+mn-lt"/>
        <a:ea typeface="+mn-ea"/>
        <a:cs typeface="+mn-cs"/>
      </a:defRPr>
    </a:lvl6pPr>
    <a:lvl7pPr marL="3503660" algn="l" defTabSz="1167886" rtl="0" eaLnBrk="1" latinLnBrk="0" hangingPunct="1">
      <a:defRPr sz="2000" kern="1200">
        <a:solidFill>
          <a:schemeClr val="tx1"/>
        </a:solidFill>
        <a:latin typeface="+mn-lt"/>
        <a:ea typeface="+mn-ea"/>
        <a:cs typeface="+mn-cs"/>
      </a:defRPr>
    </a:lvl7pPr>
    <a:lvl8pPr marL="4087603" algn="l" defTabSz="1167886" rtl="0" eaLnBrk="1" latinLnBrk="0" hangingPunct="1">
      <a:defRPr sz="2000" kern="1200">
        <a:solidFill>
          <a:schemeClr val="tx1"/>
        </a:solidFill>
        <a:latin typeface="+mn-lt"/>
        <a:ea typeface="+mn-ea"/>
        <a:cs typeface="+mn-cs"/>
      </a:defRPr>
    </a:lvl8pPr>
    <a:lvl9pPr marL="4671546" algn="l" defTabSz="1167886"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2">
          <p15:clr>
            <a:srgbClr val="A4A3A4"/>
          </p15:clr>
        </p15:guide>
        <p15:guide id="2" pos="3368">
          <p15:clr>
            <a:srgbClr val="A4A3A4"/>
          </p15:clr>
        </p15:guide>
      </p15:sldGuideLst>
    </p:ext>
    <p:ext uri="{2D200454-40CA-4A62-9FC3-DE9A4176ACB9}">
      <p15:notesGuideLst xmlns:p15="http://schemas.microsoft.com/office/powerpoint/2012/main">
        <p15:guide id="1" orient="horz" pos="3110">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3C7"/>
    <a:srgbClr val="F7A600"/>
    <a:srgbClr val="002F5F"/>
    <a:srgbClr val="8DA8AD"/>
    <a:srgbClr val="E93F6F"/>
    <a:srgbClr val="DBE4E6"/>
    <a:srgbClr val="B8CACE"/>
    <a:srgbClr val="F299A9"/>
    <a:srgbClr val="F9D0D6"/>
    <a:srgbClr val="A7AD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67" autoAdjust="0"/>
    <p:restoredTop sz="97368" autoAdjust="0"/>
  </p:normalViewPr>
  <p:slideViewPr>
    <p:cSldViewPr>
      <p:cViewPr varScale="1">
        <p:scale>
          <a:sx n="66" d="100"/>
          <a:sy n="66" d="100"/>
        </p:scale>
        <p:origin x="1566" y="60"/>
      </p:cViewPr>
      <p:guideLst>
        <p:guide orient="horz" pos="2382"/>
        <p:guide pos="33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3912" y="-96"/>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3713"/>
          </a:xfrm>
          <a:prstGeom prst="rect">
            <a:avLst/>
          </a:prstGeom>
        </p:spPr>
        <p:txBody>
          <a:bodyPr vert="horz" lIns="91838" tIns="45919" rIns="91838" bIns="45919" rtlCol="0"/>
          <a:lstStyle>
            <a:lvl1pPr algn="l">
              <a:defRPr sz="1200"/>
            </a:lvl1pPr>
          </a:lstStyle>
          <a:p>
            <a:endParaRPr lang="en-GB"/>
          </a:p>
        </p:txBody>
      </p:sp>
      <p:sp>
        <p:nvSpPr>
          <p:cNvPr id="3" name="Date Placeholder 2"/>
          <p:cNvSpPr>
            <a:spLocks noGrp="1"/>
          </p:cNvSpPr>
          <p:nvPr>
            <p:ph type="dt" sz="quarter" idx="1"/>
          </p:nvPr>
        </p:nvSpPr>
        <p:spPr>
          <a:xfrm>
            <a:off x="3850446" y="2"/>
            <a:ext cx="2945659" cy="493713"/>
          </a:xfrm>
          <a:prstGeom prst="rect">
            <a:avLst/>
          </a:prstGeom>
        </p:spPr>
        <p:txBody>
          <a:bodyPr vert="horz" lIns="91838" tIns="45919" rIns="91838" bIns="45919" rtlCol="0"/>
          <a:lstStyle>
            <a:lvl1pPr algn="r">
              <a:defRPr sz="1200"/>
            </a:lvl1pPr>
          </a:lstStyle>
          <a:p>
            <a:fld id="{13A81894-BE09-4236-9EB0-8C4223B919EA}" type="datetimeFigureOut">
              <a:rPr lang="en-GB" smtClean="0"/>
              <a:t>19/09/2018</a:t>
            </a:fld>
            <a:endParaRPr lang="en-GB"/>
          </a:p>
        </p:txBody>
      </p:sp>
      <p:sp>
        <p:nvSpPr>
          <p:cNvPr id="4" name="Footer Placeholder 3"/>
          <p:cNvSpPr>
            <a:spLocks noGrp="1"/>
          </p:cNvSpPr>
          <p:nvPr>
            <p:ph type="ftr" sz="quarter" idx="2"/>
          </p:nvPr>
        </p:nvSpPr>
        <p:spPr>
          <a:xfrm>
            <a:off x="3" y="9378826"/>
            <a:ext cx="2945659" cy="493713"/>
          </a:xfrm>
          <a:prstGeom prst="rect">
            <a:avLst/>
          </a:prstGeom>
        </p:spPr>
        <p:txBody>
          <a:bodyPr vert="horz" lIns="91838" tIns="45919" rIns="91838" bIns="45919" rtlCol="0" anchor="b"/>
          <a:lstStyle>
            <a:lvl1pPr algn="l">
              <a:defRPr sz="1200"/>
            </a:lvl1pPr>
          </a:lstStyle>
          <a:p>
            <a:endParaRPr lang="en-GB"/>
          </a:p>
        </p:txBody>
      </p:sp>
      <p:sp>
        <p:nvSpPr>
          <p:cNvPr id="5" name="Slide Number Placeholder 4"/>
          <p:cNvSpPr>
            <a:spLocks noGrp="1"/>
          </p:cNvSpPr>
          <p:nvPr>
            <p:ph type="sldNum" sz="quarter" idx="3"/>
          </p:nvPr>
        </p:nvSpPr>
        <p:spPr>
          <a:xfrm>
            <a:off x="3850446" y="9378826"/>
            <a:ext cx="2945659" cy="493713"/>
          </a:xfrm>
          <a:prstGeom prst="rect">
            <a:avLst/>
          </a:prstGeom>
        </p:spPr>
        <p:txBody>
          <a:bodyPr vert="horz" lIns="91838" tIns="45919" rIns="91838" bIns="45919" rtlCol="0" anchor="b"/>
          <a:lstStyle>
            <a:lvl1pPr algn="r">
              <a:defRPr sz="1200"/>
            </a:lvl1pPr>
          </a:lstStyle>
          <a:p>
            <a:fld id="{70D8578C-49A3-4B4F-82FA-97D4DBCE06D7}" type="slidenum">
              <a:rPr lang="en-GB" smtClean="0"/>
              <a:t>‹#›</a:t>
            </a:fld>
            <a:endParaRPr lang="en-GB"/>
          </a:p>
        </p:txBody>
      </p:sp>
    </p:spTree>
    <p:extLst>
      <p:ext uri="{BB962C8B-B14F-4D97-AF65-F5344CB8AC3E}">
        <p14:creationId xmlns:p14="http://schemas.microsoft.com/office/powerpoint/2010/main" val="97475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2945659" cy="493713"/>
          </a:xfrm>
          <a:prstGeom prst="rect">
            <a:avLst/>
          </a:prstGeom>
        </p:spPr>
        <p:txBody>
          <a:bodyPr vert="horz" lIns="91838" tIns="45919" rIns="91838" bIns="45919" rtlCol="0"/>
          <a:lstStyle>
            <a:lvl1pPr algn="l">
              <a:defRPr sz="1200"/>
            </a:lvl1pPr>
          </a:lstStyle>
          <a:p>
            <a:endParaRPr lang="en-GB"/>
          </a:p>
        </p:txBody>
      </p:sp>
      <p:sp>
        <p:nvSpPr>
          <p:cNvPr id="3" name="Date Placeholder 2"/>
          <p:cNvSpPr>
            <a:spLocks noGrp="1"/>
          </p:cNvSpPr>
          <p:nvPr>
            <p:ph type="dt" idx="1"/>
          </p:nvPr>
        </p:nvSpPr>
        <p:spPr>
          <a:xfrm>
            <a:off x="3850446" y="2"/>
            <a:ext cx="2945659" cy="493713"/>
          </a:xfrm>
          <a:prstGeom prst="rect">
            <a:avLst/>
          </a:prstGeom>
        </p:spPr>
        <p:txBody>
          <a:bodyPr vert="horz" lIns="91838" tIns="45919" rIns="91838" bIns="45919" rtlCol="0"/>
          <a:lstStyle>
            <a:lvl1pPr algn="r">
              <a:defRPr sz="1200"/>
            </a:lvl1pPr>
          </a:lstStyle>
          <a:p>
            <a:fld id="{F1D0DA0F-2314-4AC3-B13C-3BCBA6447A5A}" type="datetimeFigureOut">
              <a:rPr lang="en-GB" smtClean="0"/>
              <a:t>19/09/2018</a:t>
            </a:fld>
            <a:endParaRPr lang="en-GB"/>
          </a:p>
        </p:txBody>
      </p:sp>
      <p:sp>
        <p:nvSpPr>
          <p:cNvPr id="4" name="Slide Image Placeholder 3"/>
          <p:cNvSpPr>
            <a:spLocks noGrp="1" noRot="1" noChangeAspect="1"/>
          </p:cNvSpPr>
          <p:nvPr>
            <p:ph type="sldImg" idx="2"/>
          </p:nvPr>
        </p:nvSpPr>
        <p:spPr>
          <a:xfrm>
            <a:off x="782638" y="742950"/>
            <a:ext cx="5232400" cy="3698875"/>
          </a:xfrm>
          <a:prstGeom prst="rect">
            <a:avLst/>
          </a:prstGeom>
          <a:noFill/>
          <a:ln w="12700">
            <a:solidFill>
              <a:prstClr val="black"/>
            </a:solidFill>
          </a:ln>
        </p:spPr>
        <p:txBody>
          <a:bodyPr vert="horz" lIns="91838" tIns="45919" rIns="91838" bIns="45919" rtlCol="0" anchor="ctr"/>
          <a:lstStyle/>
          <a:p>
            <a:endParaRPr lang="en-GB"/>
          </a:p>
        </p:txBody>
      </p:sp>
      <p:sp>
        <p:nvSpPr>
          <p:cNvPr id="5" name="Notes Placeholder 4"/>
          <p:cNvSpPr>
            <a:spLocks noGrp="1"/>
          </p:cNvSpPr>
          <p:nvPr>
            <p:ph type="body" sz="quarter" idx="3"/>
          </p:nvPr>
        </p:nvSpPr>
        <p:spPr>
          <a:xfrm>
            <a:off x="679768" y="4690272"/>
            <a:ext cx="5438140" cy="4443413"/>
          </a:xfrm>
          <a:prstGeom prst="rect">
            <a:avLst/>
          </a:prstGeom>
        </p:spPr>
        <p:txBody>
          <a:bodyPr vert="horz" lIns="91838" tIns="45919" rIns="91838" bIns="459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3" y="9378826"/>
            <a:ext cx="2945659" cy="493713"/>
          </a:xfrm>
          <a:prstGeom prst="rect">
            <a:avLst/>
          </a:prstGeom>
        </p:spPr>
        <p:txBody>
          <a:bodyPr vert="horz" lIns="91838" tIns="45919" rIns="91838" bIns="45919" rtlCol="0" anchor="b"/>
          <a:lstStyle>
            <a:lvl1pPr algn="l">
              <a:defRPr sz="1200"/>
            </a:lvl1pPr>
          </a:lstStyle>
          <a:p>
            <a:endParaRPr lang="en-GB"/>
          </a:p>
        </p:txBody>
      </p:sp>
      <p:sp>
        <p:nvSpPr>
          <p:cNvPr id="7" name="Slide Number Placeholder 6"/>
          <p:cNvSpPr>
            <a:spLocks noGrp="1"/>
          </p:cNvSpPr>
          <p:nvPr>
            <p:ph type="sldNum" sz="quarter" idx="5"/>
          </p:nvPr>
        </p:nvSpPr>
        <p:spPr>
          <a:xfrm>
            <a:off x="3850446" y="9378826"/>
            <a:ext cx="2945659" cy="493713"/>
          </a:xfrm>
          <a:prstGeom prst="rect">
            <a:avLst/>
          </a:prstGeom>
        </p:spPr>
        <p:txBody>
          <a:bodyPr vert="horz" lIns="91838" tIns="45919" rIns="91838" bIns="45919" rtlCol="0" anchor="b"/>
          <a:lstStyle>
            <a:lvl1pPr algn="r">
              <a:defRPr sz="1200"/>
            </a:lvl1pPr>
          </a:lstStyle>
          <a:p>
            <a:fld id="{A4636A59-CCB7-48CB-AB5D-138C76B1E71C}" type="slidenum">
              <a:rPr lang="en-GB" smtClean="0"/>
              <a:t>‹#›</a:t>
            </a:fld>
            <a:endParaRPr lang="en-GB"/>
          </a:p>
        </p:txBody>
      </p:sp>
    </p:spTree>
    <p:extLst>
      <p:ext uri="{BB962C8B-B14F-4D97-AF65-F5344CB8AC3E}">
        <p14:creationId xmlns:p14="http://schemas.microsoft.com/office/powerpoint/2010/main" val="1384428722"/>
      </p:ext>
    </p:extLst>
  </p:cSld>
  <p:clrMap bg1="lt1" tx1="dk1" bg2="lt2" tx2="dk2" accent1="accent1" accent2="accent2" accent3="accent3" accent4="accent4" accent5="accent5" accent6="accent6" hlink="hlink" folHlink="folHlink"/>
  <p:notesStyle>
    <a:lvl1pPr marL="0" algn="l" defTabSz="1167886" rtl="0" eaLnBrk="1" latinLnBrk="0" hangingPunct="1">
      <a:defRPr sz="1500" kern="1200">
        <a:solidFill>
          <a:schemeClr val="tx1"/>
        </a:solidFill>
        <a:latin typeface="+mn-lt"/>
        <a:ea typeface="+mn-ea"/>
        <a:cs typeface="+mn-cs"/>
      </a:defRPr>
    </a:lvl1pPr>
    <a:lvl2pPr marL="583944" algn="l" defTabSz="1167886" rtl="0" eaLnBrk="1" latinLnBrk="0" hangingPunct="1">
      <a:defRPr sz="1500" kern="1200">
        <a:solidFill>
          <a:schemeClr val="tx1"/>
        </a:solidFill>
        <a:latin typeface="+mn-lt"/>
        <a:ea typeface="+mn-ea"/>
        <a:cs typeface="+mn-cs"/>
      </a:defRPr>
    </a:lvl2pPr>
    <a:lvl3pPr marL="1167886" algn="l" defTabSz="1167886" rtl="0" eaLnBrk="1" latinLnBrk="0" hangingPunct="1">
      <a:defRPr sz="1500" kern="1200">
        <a:solidFill>
          <a:schemeClr val="tx1"/>
        </a:solidFill>
        <a:latin typeface="+mn-lt"/>
        <a:ea typeface="+mn-ea"/>
        <a:cs typeface="+mn-cs"/>
      </a:defRPr>
    </a:lvl3pPr>
    <a:lvl4pPr marL="1751830" algn="l" defTabSz="1167886" rtl="0" eaLnBrk="1" latinLnBrk="0" hangingPunct="1">
      <a:defRPr sz="1500" kern="1200">
        <a:solidFill>
          <a:schemeClr val="tx1"/>
        </a:solidFill>
        <a:latin typeface="+mn-lt"/>
        <a:ea typeface="+mn-ea"/>
        <a:cs typeface="+mn-cs"/>
      </a:defRPr>
    </a:lvl4pPr>
    <a:lvl5pPr marL="2335773" algn="l" defTabSz="1167886" rtl="0" eaLnBrk="1" latinLnBrk="0" hangingPunct="1">
      <a:defRPr sz="1500" kern="1200">
        <a:solidFill>
          <a:schemeClr val="tx1"/>
        </a:solidFill>
        <a:latin typeface="+mn-lt"/>
        <a:ea typeface="+mn-ea"/>
        <a:cs typeface="+mn-cs"/>
      </a:defRPr>
    </a:lvl5pPr>
    <a:lvl6pPr marL="2919716" algn="l" defTabSz="1167886" rtl="0" eaLnBrk="1" latinLnBrk="0" hangingPunct="1">
      <a:defRPr sz="1500" kern="1200">
        <a:solidFill>
          <a:schemeClr val="tx1"/>
        </a:solidFill>
        <a:latin typeface="+mn-lt"/>
        <a:ea typeface="+mn-ea"/>
        <a:cs typeface="+mn-cs"/>
      </a:defRPr>
    </a:lvl6pPr>
    <a:lvl7pPr marL="3503660" algn="l" defTabSz="1167886" rtl="0" eaLnBrk="1" latinLnBrk="0" hangingPunct="1">
      <a:defRPr sz="1500" kern="1200">
        <a:solidFill>
          <a:schemeClr val="tx1"/>
        </a:solidFill>
        <a:latin typeface="+mn-lt"/>
        <a:ea typeface="+mn-ea"/>
        <a:cs typeface="+mn-cs"/>
      </a:defRPr>
    </a:lvl7pPr>
    <a:lvl8pPr marL="4087603" algn="l" defTabSz="1167886" rtl="0" eaLnBrk="1" latinLnBrk="0" hangingPunct="1">
      <a:defRPr sz="1500" kern="1200">
        <a:solidFill>
          <a:schemeClr val="tx1"/>
        </a:solidFill>
        <a:latin typeface="+mn-lt"/>
        <a:ea typeface="+mn-ea"/>
        <a:cs typeface="+mn-cs"/>
      </a:defRPr>
    </a:lvl8pPr>
    <a:lvl9pPr marL="4671546" algn="l" defTabSz="1167886" rtl="0" eaLnBrk="1" latinLnBrk="0" hangingPunct="1">
      <a:defRPr sz="15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B2D2D-6E8B-4FA9-9113-364D6BB02980}" type="slidenum">
              <a:rPr lang="en-GB"/>
              <a:pPr/>
              <a:t>4</a:t>
            </a:fld>
            <a:endParaRPr lang="en-GB" dirty="0"/>
          </a:p>
        </p:txBody>
      </p:sp>
      <p:sp>
        <p:nvSpPr>
          <p:cNvPr id="191490" name="Rectangle 2"/>
          <p:cNvSpPr>
            <a:spLocks noGrp="1" noRot="1" noChangeAspect="1" noChangeArrowheads="1" noTextEdit="1"/>
          </p:cNvSpPr>
          <p:nvPr>
            <p:ph type="sldImg"/>
          </p:nvPr>
        </p:nvSpPr>
        <p:spPr>
          <a:xfrm>
            <a:off x="781050" y="741363"/>
            <a:ext cx="5235575" cy="3702050"/>
          </a:xfrm>
          <a:ln/>
        </p:spPr>
      </p:sp>
      <p:sp>
        <p:nvSpPr>
          <p:cNvPr id="191491" name="Rectangle 3"/>
          <p:cNvSpPr>
            <a:spLocks noGrp="1" noChangeArrowheads="1"/>
          </p:cNvSpPr>
          <p:nvPr>
            <p:ph type="body" idx="1"/>
          </p:nvPr>
        </p:nvSpPr>
        <p:spPr/>
        <p:txBody>
          <a:bodyPr/>
          <a:lstStyle/>
          <a:p>
            <a:r>
              <a:rPr lang="en-US" b="1" dirty="0"/>
              <a:t>Martin or</a:t>
            </a:r>
            <a:r>
              <a:rPr lang="en-US" b="1" baseline="0" dirty="0"/>
              <a:t> Claire</a:t>
            </a:r>
          </a:p>
          <a:p>
            <a:endParaRPr lang="en-US" baseline="0" dirty="0"/>
          </a:p>
          <a:p>
            <a:r>
              <a:rPr lang="en-US" baseline="0" dirty="0"/>
              <a:t>The chart here shows the relationships that exist for the 300 current investment clients.</a:t>
            </a:r>
          </a:p>
          <a:p>
            <a:endParaRPr lang="en-US" baseline="0" dirty="0"/>
          </a:p>
          <a:p>
            <a:r>
              <a:rPr lang="en-US" baseline="0" dirty="0"/>
              <a:t>We, as consultants, advise our clients regarding their investment strategy and which managers may be appropriate.</a:t>
            </a:r>
          </a:p>
          <a:p>
            <a:endParaRPr lang="en-US" baseline="0" dirty="0"/>
          </a:p>
          <a:p>
            <a:r>
              <a:rPr lang="en-US" baseline="0" dirty="0"/>
              <a:t>Importantly, it is the trustees decision to implement these strategies and to appoint managers.</a:t>
            </a:r>
          </a:p>
          <a:p>
            <a:endParaRPr lang="en-US" baseline="0" dirty="0"/>
          </a:p>
          <a:p>
            <a:r>
              <a:rPr lang="en-US" baseline="0" dirty="0"/>
              <a:t>The trustees then have a separate legal relationship with each of the managers that they appoint.</a:t>
            </a:r>
          </a:p>
          <a:p>
            <a:endParaRPr lang="en-US" baseline="0" dirty="0"/>
          </a:p>
          <a:p>
            <a:r>
              <a:rPr lang="en-US" baseline="0" dirty="0"/>
              <a:t>Some of our clients find the governance required to maintain this model, onerous.  They must undergo documentation reviews for each manager they appoint and transferring assets between managers can be a complicated process.</a:t>
            </a:r>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B2D2D-6E8B-4FA9-9113-364D6BB02980}" type="slidenum">
              <a:rPr lang="en-GB"/>
              <a:pPr/>
              <a:t>5</a:t>
            </a:fld>
            <a:endParaRPr lang="en-GB" dirty="0"/>
          </a:p>
        </p:txBody>
      </p:sp>
      <p:sp>
        <p:nvSpPr>
          <p:cNvPr id="191490" name="Rectangle 2"/>
          <p:cNvSpPr>
            <a:spLocks noGrp="1" noRot="1" noChangeAspect="1" noChangeArrowheads="1" noTextEdit="1"/>
          </p:cNvSpPr>
          <p:nvPr>
            <p:ph type="sldImg"/>
          </p:nvPr>
        </p:nvSpPr>
        <p:spPr>
          <a:xfrm>
            <a:off x="781050" y="741363"/>
            <a:ext cx="5235575" cy="3702050"/>
          </a:xfrm>
          <a:ln/>
        </p:spPr>
      </p:sp>
      <p:sp>
        <p:nvSpPr>
          <p:cNvPr id="191491" name="Rectangle 3"/>
          <p:cNvSpPr>
            <a:spLocks noGrp="1" noChangeArrowheads="1"/>
          </p:cNvSpPr>
          <p:nvPr>
            <p:ph type="body" idx="1"/>
          </p:nvPr>
        </p:nvSpPr>
        <p:spPr/>
        <p:txBody>
          <a:bodyPr/>
          <a:lstStyle/>
          <a:p>
            <a:pPr defTabSz="880842"/>
            <a:r>
              <a:rPr lang="en-US" b="1" dirty="0"/>
              <a:t>Martin or</a:t>
            </a:r>
            <a:r>
              <a:rPr lang="en-US" b="1" baseline="0" dirty="0"/>
              <a:t> Claire</a:t>
            </a:r>
            <a:endParaRPr lang="en-US" b="1" dirty="0"/>
          </a:p>
          <a:p>
            <a:endParaRPr lang="en-US" dirty="0"/>
          </a:p>
          <a:p>
            <a:r>
              <a:rPr lang="en-US" dirty="0"/>
              <a:t>When we introduce</a:t>
            </a:r>
            <a:r>
              <a:rPr lang="en-US" baseline="0" dirty="0"/>
              <a:t> a DB platform to the diagram, we can see that there is no change in the relationship between the consultant and the trustee.</a:t>
            </a:r>
          </a:p>
          <a:p>
            <a:endParaRPr lang="en-US" baseline="0" dirty="0"/>
          </a:p>
          <a:p>
            <a:r>
              <a:rPr lang="en-US" baseline="0" dirty="0"/>
              <a:t>The trustee is still responsible for deciding the investment strategy and for choosing asset managers.</a:t>
            </a:r>
          </a:p>
          <a:p>
            <a:endParaRPr lang="en-US" baseline="0" dirty="0"/>
          </a:p>
          <a:p>
            <a:r>
              <a:rPr lang="en-US" baseline="0" dirty="0"/>
              <a:t>This is a key difference between the DB platform method of investing that we are discussing and fiduciary management.</a:t>
            </a:r>
          </a:p>
          <a:p>
            <a:endParaRPr lang="en-US" baseline="0" dirty="0"/>
          </a:p>
          <a:p>
            <a:r>
              <a:rPr lang="en-US" baseline="0" dirty="0"/>
              <a:t>In a fiduciary management model, the investment consultant would be placed in between the trustee and the platform provider and would be responsible for making the strategy and appointment decisions.</a:t>
            </a:r>
          </a:p>
          <a:p>
            <a:endParaRPr lang="en-US" baseline="0" dirty="0"/>
          </a:p>
          <a:p>
            <a:r>
              <a:rPr lang="en-US" baseline="0" dirty="0"/>
              <a:t>We are describing a different way to access funds, not a delegation of responsibility.</a:t>
            </a:r>
          </a:p>
          <a:p>
            <a:endParaRPr lang="en-US" baseline="0" dirty="0"/>
          </a:p>
          <a:p>
            <a:r>
              <a:rPr lang="en-US" baseline="0" dirty="0"/>
              <a:t>As you can from the slide, the trustee now has a single relationship with the platform provider and it is the platform provider who has the relationships with the many managers.</a:t>
            </a:r>
          </a:p>
          <a:p>
            <a:endParaRPr lang="en-US" baseline="0" dirty="0"/>
          </a:p>
          <a:p>
            <a:endParaRPr lang="en-US" baseline="0" dirty="0"/>
          </a:p>
          <a:p>
            <a:endParaRPr lang="en-US" baseline="0" dirty="0"/>
          </a:p>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0842"/>
            <a:r>
              <a:rPr lang="en-US" b="1" dirty="0"/>
              <a:t>Martin or</a:t>
            </a:r>
            <a:r>
              <a:rPr lang="en-US" b="1" baseline="0" dirty="0"/>
              <a:t> Claire</a:t>
            </a:r>
            <a:endParaRPr lang="en-US" b="1" dirty="0"/>
          </a:p>
          <a:p>
            <a:endParaRPr lang="en-GB" dirty="0"/>
          </a:p>
          <a:p>
            <a:r>
              <a:rPr lang="en-GB" dirty="0"/>
              <a:t>As you can see from</a:t>
            </a:r>
            <a:r>
              <a:rPr lang="en-GB" baseline="0" dirty="0"/>
              <a:t> this slide, we believe that there are a number of benefits available to DB schemes in using an investment platform.</a:t>
            </a:r>
          </a:p>
          <a:p>
            <a:endParaRPr lang="en-GB" baseline="0" dirty="0"/>
          </a:p>
          <a:p>
            <a:r>
              <a:rPr lang="en-GB" baseline="0" dirty="0"/>
              <a:t>We will talk through a number of these in a bit more detail throughout this presentation but I would highlight a couple of other benefits that we wont go on to discuss.</a:t>
            </a:r>
          </a:p>
          <a:p>
            <a:endParaRPr lang="en-GB" baseline="0" dirty="0"/>
          </a:p>
          <a:p>
            <a:r>
              <a:rPr lang="en-GB" baseline="0" dirty="0"/>
              <a:t>Easy rebalancing</a:t>
            </a:r>
          </a:p>
          <a:p>
            <a:endParaRPr lang="en-GB" baseline="0" dirty="0"/>
          </a:p>
          <a:p>
            <a:r>
              <a:rPr lang="en-GB" baseline="0" dirty="0"/>
              <a:t>As all the funds that a scheme might be invested in are accessed via a platform, the act of rebalancing towards a strategic benchmark becomes very straightforward.  Whereas in the past this might require a complicated asset transfer plan, with several instructions investing and disinvesting from various funds, using a platform can turn this whole process into a single instruction form, obviously the trades still need to be carried out, but it is the platform provider that undergoes that work.</a:t>
            </a:r>
          </a:p>
          <a:p>
            <a:endParaRPr lang="en-GB" baseline="0" dirty="0"/>
          </a:p>
          <a:p>
            <a:endParaRPr lang="en-GB" baseline="0" dirty="0"/>
          </a:p>
          <a:p>
            <a:r>
              <a:rPr lang="en-GB" baseline="0" dirty="0"/>
              <a:t>Less paperwork</a:t>
            </a:r>
          </a:p>
          <a:p>
            <a:endParaRPr lang="en-GB" baseline="0" dirty="0"/>
          </a:p>
          <a:p>
            <a:r>
              <a:rPr lang="en-GB" baseline="0" dirty="0"/>
              <a:t>As mentioned earlier, there can be a lot of paperwork required in running the more traditional model of consulting, manager appointment documents, asset transfer documents, any changes to the legal structure of the underlying funds.  When investing via a platform, the majority of that becomes the responsibility of the platform provider, rather than the trustee as it is the platform that has the legal relationship with the managers.</a:t>
            </a:r>
          </a:p>
          <a:p>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BEB2BA3F-3681-44D2-BE76-EBC07F70D41C}" type="slidenum">
              <a:rPr lang="en-GB" smtClean="0"/>
              <a:pPr/>
              <a:t>6</a:t>
            </a:fld>
            <a:endParaRPr lang="en-GB" dirty="0"/>
          </a:p>
        </p:txBody>
      </p:sp>
    </p:spTree>
    <p:extLst>
      <p:ext uri="{BB962C8B-B14F-4D97-AF65-F5344CB8AC3E}">
        <p14:creationId xmlns:p14="http://schemas.microsoft.com/office/powerpoint/2010/main" val="2719929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0842"/>
            <a:r>
              <a:rPr lang="en-US" b="1" dirty="0"/>
              <a:t>Martin or</a:t>
            </a:r>
            <a:r>
              <a:rPr lang="en-US" b="1" baseline="0" dirty="0"/>
              <a:t> Claire</a:t>
            </a:r>
            <a:endParaRPr lang="en-US" b="1" dirty="0"/>
          </a:p>
          <a:p>
            <a:endParaRPr lang="en-GB" dirty="0"/>
          </a:p>
          <a:p>
            <a:r>
              <a:rPr lang="en-GB" dirty="0"/>
              <a:t>Platform fee</a:t>
            </a:r>
          </a:p>
          <a:p>
            <a:endParaRPr lang="en-GB" dirty="0"/>
          </a:p>
          <a:p>
            <a:r>
              <a:rPr lang="en-GB" dirty="0"/>
              <a:t>I think it goes without saying that the service that platforms</a:t>
            </a:r>
            <a:r>
              <a:rPr lang="en-GB" baseline="0" dirty="0"/>
              <a:t> provide will not come for free, we typically see a platform fee in the region of 0.02% - 0.04%.  Mark and Andrew will be discussing that even with this additional cost, some clients will see their overall investment related fees will be lower when investing via a platform</a:t>
            </a:r>
          </a:p>
          <a:p>
            <a:endParaRPr lang="en-GB" baseline="0" dirty="0"/>
          </a:p>
          <a:p>
            <a:r>
              <a:rPr lang="en-GB" baseline="0" dirty="0"/>
              <a:t>Set-up costs</a:t>
            </a:r>
          </a:p>
          <a:p>
            <a:endParaRPr lang="en-GB" baseline="0" dirty="0"/>
          </a:p>
          <a:p>
            <a:r>
              <a:rPr lang="en-GB" baseline="0" dirty="0"/>
              <a:t>There will be set-up costs involved in appointing a platform provider, in much the same way that a client requires advice to appoint and transfer assets to a new manager.</a:t>
            </a:r>
          </a:p>
          <a:p>
            <a:endParaRPr lang="en-GB" baseline="0" dirty="0"/>
          </a:p>
          <a:p>
            <a:r>
              <a:rPr lang="en-GB" baseline="0" dirty="0"/>
              <a:t>Leaving platform</a:t>
            </a:r>
          </a:p>
          <a:p>
            <a:endParaRPr lang="en-GB" baseline="0" dirty="0"/>
          </a:p>
          <a:p>
            <a:r>
              <a:rPr lang="en-GB" baseline="0" dirty="0"/>
              <a:t>We are aware that there could be concerns around leaving an investment platform, would clients feel “locked-in” to their current provider? I don’t think that they should, in practice in order to disinvest from a platform provider, the client would need to put in place a legal agreement with the underlying managers and simply reregister the funds.</a:t>
            </a:r>
          </a:p>
          <a:p>
            <a:endParaRPr lang="en-GB" baseline="0" dirty="0"/>
          </a:p>
          <a:p>
            <a:r>
              <a:rPr lang="en-GB" baseline="0" dirty="0"/>
              <a:t>FCSC</a:t>
            </a:r>
          </a:p>
          <a:p>
            <a:endParaRPr lang="en-GB" baseline="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baseline="0" dirty="0"/>
              <a:t>The eligibility to claim against the financial services compensation scheme may change when investing via a platform.  However, this is not something that we see as a big issue or a reason not to consider investing via a platform.  The chance of events occurring that would lead to a claim are very small, we think the </a:t>
            </a:r>
            <a:r>
              <a:rPr lang="en-GB" sz="1400" dirty="0">
                <a:solidFill>
                  <a:srgbClr val="000000"/>
                </a:solidFill>
              </a:rPr>
              <a:t>only circumstances would appear to be if a provider or manager acts dishonestly, fraudulently or negligently AND has insufficient assets to meet a claim.</a:t>
            </a:r>
            <a:endParaRPr lang="en-GB" dirty="0"/>
          </a:p>
        </p:txBody>
      </p:sp>
      <p:sp>
        <p:nvSpPr>
          <p:cNvPr id="4" name="Slide Number Placeholder 3"/>
          <p:cNvSpPr>
            <a:spLocks noGrp="1"/>
          </p:cNvSpPr>
          <p:nvPr>
            <p:ph type="sldNum" sz="quarter" idx="10"/>
          </p:nvPr>
        </p:nvSpPr>
        <p:spPr/>
        <p:txBody>
          <a:bodyPr/>
          <a:lstStyle/>
          <a:p>
            <a:fld id="{BEB2BA3F-3681-44D2-BE76-EBC07F70D41C}" type="slidenum">
              <a:rPr lang="en-GB" smtClean="0"/>
              <a:pPr/>
              <a:t>8</a:t>
            </a:fld>
            <a:endParaRPr lang="en-GB" dirty="0"/>
          </a:p>
        </p:txBody>
      </p:sp>
    </p:spTree>
    <p:extLst>
      <p:ext uri="{BB962C8B-B14F-4D97-AF65-F5344CB8AC3E}">
        <p14:creationId xmlns:p14="http://schemas.microsoft.com/office/powerpoint/2010/main" val="2474973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3B2D2D-6E8B-4FA9-9113-364D6BB02980}" type="slidenum">
              <a:rPr lang="en-GB">
                <a:solidFill>
                  <a:prstClr val="black"/>
                </a:solidFill>
              </a:rPr>
              <a:pPr/>
              <a:t>9</a:t>
            </a:fld>
            <a:endParaRPr lang="en-GB" dirty="0">
              <a:solidFill>
                <a:prstClr val="black"/>
              </a:solidFill>
            </a:endParaRPr>
          </a:p>
        </p:txBody>
      </p:sp>
      <p:sp>
        <p:nvSpPr>
          <p:cNvPr id="191490" name="Rectangle 2"/>
          <p:cNvSpPr>
            <a:spLocks noGrp="1" noRot="1" noChangeAspect="1" noChangeArrowheads="1" noTextEdit="1"/>
          </p:cNvSpPr>
          <p:nvPr>
            <p:ph type="sldImg"/>
          </p:nvPr>
        </p:nvSpPr>
        <p:spPr>
          <a:xfrm>
            <a:off x="779463" y="739775"/>
            <a:ext cx="5238750" cy="3703638"/>
          </a:xfrm>
          <a:ln/>
        </p:spPr>
      </p:sp>
      <p:sp>
        <p:nvSpPr>
          <p:cNvPr id="191491" name="Rectangle 3"/>
          <p:cNvSpPr>
            <a:spLocks noGrp="1" noChangeArrowheads="1"/>
          </p:cNvSpPr>
          <p:nvPr>
            <p:ph type="body" idx="1"/>
          </p:nvPr>
        </p:nvSpPr>
        <p:spPr/>
        <p:txBody>
          <a:bodyPr/>
          <a:lstStyle/>
          <a:p>
            <a:pPr>
              <a:spcBef>
                <a:spcPts val="0"/>
              </a:spcBef>
            </a:pPr>
            <a:r>
              <a:rPr lang="en-US" sz="800" b="1" dirty="0"/>
              <a:t>Andrew</a:t>
            </a:r>
          </a:p>
          <a:p>
            <a:pPr>
              <a:spcBef>
                <a:spcPts val="0"/>
              </a:spcBef>
            </a:pPr>
            <a:endParaRPr lang="en-US" sz="800" dirty="0"/>
          </a:p>
          <a:p>
            <a:pPr marL="285750" indent="-285750">
              <a:spcBef>
                <a:spcPts val="0"/>
              </a:spcBef>
              <a:buFont typeface="Arial" panose="020B0604020202020204" pitchFamily="34" charset="0"/>
              <a:buChar char="•"/>
            </a:pPr>
            <a:r>
              <a:rPr lang="en-US" sz="800" dirty="0"/>
              <a:t>Most of our work the same – investment strategy, choosing investment managers and day-to-day</a:t>
            </a:r>
            <a:r>
              <a:rPr lang="en-US" sz="800" baseline="0" dirty="0"/>
              <a:t> </a:t>
            </a:r>
            <a:r>
              <a:rPr lang="en-US" sz="800" baseline="0" dirty="0" err="1"/>
              <a:t>eg</a:t>
            </a:r>
            <a:r>
              <a:rPr lang="en-US" sz="800" baseline="0" dirty="0"/>
              <a:t> monitoring performance, SIPs, other investment work</a:t>
            </a:r>
          </a:p>
          <a:p>
            <a:pPr marL="285750" indent="-285750">
              <a:spcBef>
                <a:spcPts val="0"/>
              </a:spcBef>
              <a:buFont typeface="Arial" panose="020B0604020202020204" pitchFamily="34" charset="0"/>
              <a:buChar char="•"/>
            </a:pPr>
            <a:endParaRPr lang="en-US" sz="800" baseline="0" dirty="0"/>
          </a:p>
          <a:p>
            <a:pPr marL="742870" lvl="1" indent="-285750">
              <a:spcBef>
                <a:spcPts val="0"/>
              </a:spcBef>
              <a:buFont typeface="+mj-lt"/>
              <a:buAutoNum type="arabicPeriod"/>
            </a:pPr>
            <a:r>
              <a:rPr lang="en-US" sz="800" b="1" dirty="0"/>
              <a:t>Advice on platform provider</a:t>
            </a:r>
            <a:r>
              <a:rPr lang="en-US" sz="800" b="1" baseline="0" dirty="0"/>
              <a:t> – as any other provider</a:t>
            </a:r>
            <a:endParaRPr lang="en-US" sz="800" b="1" dirty="0"/>
          </a:p>
          <a:p>
            <a:pPr marL="742870" lvl="1" indent="-285750">
              <a:spcBef>
                <a:spcPts val="0"/>
              </a:spcBef>
              <a:buFont typeface="+mj-lt"/>
              <a:buAutoNum type="arabicPeriod"/>
            </a:pPr>
            <a:endParaRPr lang="en-US" sz="800" b="1" dirty="0"/>
          </a:p>
          <a:p>
            <a:pPr marL="742870" lvl="1" indent="-285750">
              <a:spcBef>
                <a:spcPts val="0"/>
              </a:spcBef>
              <a:buFont typeface="+mj-lt"/>
              <a:buAutoNum type="arabicPeriod"/>
            </a:pPr>
            <a:r>
              <a:rPr lang="en-US" sz="800" b="1" dirty="0"/>
              <a:t>Making</a:t>
            </a:r>
            <a:r>
              <a:rPr lang="en-US" sz="800" b="1" baseline="0" dirty="0"/>
              <a:t> changes to investments – work with platform rather than managers:</a:t>
            </a:r>
          </a:p>
          <a:p>
            <a:pPr marL="742870" lvl="1" indent="-285750">
              <a:spcBef>
                <a:spcPts val="0"/>
              </a:spcBef>
              <a:buFont typeface="+mj-lt"/>
              <a:buAutoNum type="arabicPeriod"/>
            </a:pPr>
            <a:endParaRPr lang="en-US" sz="800" b="1" baseline="0" dirty="0"/>
          </a:p>
          <a:p>
            <a:pPr marL="1199989" marR="0" lvl="2" indent="-285750" algn="l" defTabSz="914400" rtl="0" eaLnBrk="1" fontAlgn="base" latinLnBrk="0" hangingPunct="1">
              <a:lnSpc>
                <a:spcPct val="100000"/>
              </a:lnSpc>
              <a:spcBef>
                <a:spcPts val="0"/>
              </a:spcBef>
              <a:spcAft>
                <a:spcPct val="0"/>
              </a:spcAft>
              <a:buClrTx/>
              <a:buSzTx/>
              <a:buFont typeface="+mj-lt"/>
              <a:buAutoNum type="romanLcPeriod"/>
              <a:tabLst/>
              <a:defRPr/>
            </a:pPr>
            <a:r>
              <a:rPr lang="en-US" sz="800" baseline="0" dirty="0"/>
              <a:t>After sign agreement with platform access all of the funds available on the platform</a:t>
            </a:r>
          </a:p>
          <a:p>
            <a:pPr marL="1199989" lvl="2" indent="-285750">
              <a:spcBef>
                <a:spcPts val="0"/>
              </a:spcBef>
              <a:buFont typeface="+mj-lt"/>
              <a:buAutoNum type="romanLcPeriod"/>
            </a:pPr>
            <a:r>
              <a:rPr lang="en-US" sz="800" baseline="0" dirty="0"/>
              <a:t>LCP advice on suitability</a:t>
            </a:r>
          </a:p>
          <a:p>
            <a:pPr marL="1199989" lvl="2" indent="-285750">
              <a:spcBef>
                <a:spcPts val="0"/>
              </a:spcBef>
              <a:buFont typeface="+mj-lt"/>
              <a:buAutoNum type="romanLcPeriod"/>
            </a:pPr>
            <a:r>
              <a:rPr lang="en-US" sz="800" baseline="0" dirty="0"/>
              <a:t>Appointing new managers: platform provider agrees fund arrangements other than the fees so switching manager simply selecting the fund rather than new manager agreement</a:t>
            </a:r>
          </a:p>
          <a:p>
            <a:pPr marL="1199989" lvl="2" indent="-285750">
              <a:spcBef>
                <a:spcPts val="0"/>
              </a:spcBef>
              <a:buFont typeface="+mj-lt"/>
              <a:buAutoNum type="romanLcPeriod"/>
            </a:pPr>
            <a:r>
              <a:rPr lang="en-US" sz="800" dirty="0"/>
              <a:t>Transferring</a:t>
            </a:r>
            <a:r>
              <a:rPr lang="en-US" sz="800" baseline="0" dirty="0"/>
              <a:t> assets from A to B – platform does planning rather than LCP:</a:t>
            </a:r>
          </a:p>
          <a:p>
            <a:pPr marL="1542808" lvl="3" indent="-171450">
              <a:spcBef>
                <a:spcPts val="0"/>
              </a:spcBef>
              <a:buFont typeface="Arial" panose="020B0604020202020204" pitchFamily="34" charset="0"/>
              <a:buChar char="•"/>
            </a:pPr>
            <a:r>
              <a:rPr lang="en-US" sz="800" baseline="0" dirty="0"/>
              <a:t>Standardized and repeatable process to switch assets between funds – less planning and paperwork required </a:t>
            </a:r>
            <a:r>
              <a:rPr lang="en-US" sz="800" baseline="0" dirty="0" err="1"/>
              <a:t>eg</a:t>
            </a:r>
            <a:r>
              <a:rPr lang="en-US" sz="800" baseline="0" dirty="0"/>
              <a:t> not need to manage out-of market</a:t>
            </a:r>
          </a:p>
          <a:p>
            <a:pPr marL="1542808" lvl="3" indent="-171450">
              <a:spcBef>
                <a:spcPts val="0"/>
              </a:spcBef>
              <a:buFont typeface="Arial" panose="020B0604020202020204" pitchFamily="34" charset="0"/>
              <a:buChar char="•"/>
            </a:pPr>
            <a:r>
              <a:rPr lang="en-US" sz="800" baseline="0" dirty="0"/>
              <a:t>Some transfers involve more work </a:t>
            </a:r>
            <a:r>
              <a:rPr lang="en-US" sz="800" baseline="0" dirty="0" err="1"/>
              <a:t>eg</a:t>
            </a:r>
            <a:r>
              <a:rPr lang="en-US" sz="800" baseline="0" dirty="0"/>
              <a:t> </a:t>
            </a:r>
            <a:r>
              <a:rPr lang="en-US" sz="800" i="1" baseline="0" dirty="0"/>
              <a:t>in-specie.  </a:t>
            </a:r>
            <a:r>
              <a:rPr lang="en-US" sz="800" i="0" baseline="0" dirty="0"/>
              <a:t>LCP provide oversight in these cases.</a:t>
            </a:r>
          </a:p>
          <a:p>
            <a:pPr marL="1542808" lvl="3" indent="-171450">
              <a:spcBef>
                <a:spcPts val="0"/>
              </a:spcBef>
              <a:buFont typeface="Arial" panose="020B0604020202020204" pitchFamily="34" charset="0"/>
              <a:buChar char="•"/>
            </a:pPr>
            <a:endParaRPr lang="en-US" sz="800" i="0" baseline="0" dirty="0"/>
          </a:p>
          <a:p>
            <a:pPr marL="685720" lvl="1" indent="-228600">
              <a:spcBef>
                <a:spcPts val="0"/>
              </a:spcBef>
              <a:buFont typeface="+mj-lt"/>
              <a:buAutoNum type="arabicPeriod"/>
            </a:pPr>
            <a:r>
              <a:rPr lang="en-US" sz="800" b="1" i="0" baseline="0" dirty="0"/>
              <a:t>Re-balancing is a big advantage – simple to do across whole portfolio.</a:t>
            </a:r>
          </a:p>
          <a:p>
            <a:pPr marL="1085689" lvl="2" indent="-171450">
              <a:spcBef>
                <a:spcPts val="0"/>
              </a:spcBef>
              <a:buFont typeface="Arial" panose="020B0604020202020204" pitchFamily="34" charset="0"/>
              <a:buChar char="•"/>
            </a:pPr>
            <a:r>
              <a:rPr lang="en-US" sz="800" i="0" baseline="0" dirty="0"/>
              <a:t>For example LDI – with recent interest rates falls a lot of clients have seen cash released from LDI funds which needed advice and oversight by LCP.  Platforms do  this automatically!</a:t>
            </a:r>
          </a:p>
          <a:p>
            <a:pPr marL="1542808" lvl="3" indent="-171450">
              <a:spcBef>
                <a:spcPts val="0"/>
              </a:spcBef>
              <a:buFont typeface="Arial" panose="020B0604020202020204" pitchFamily="34" charset="0"/>
              <a:buChar char="•"/>
            </a:pPr>
            <a:endParaRPr lang="en-US" sz="800" i="0" baseline="0" dirty="0"/>
          </a:p>
          <a:p>
            <a:pPr marL="685720" lvl="1" indent="-228600">
              <a:spcBef>
                <a:spcPts val="0"/>
              </a:spcBef>
              <a:buFont typeface="+mj-lt"/>
              <a:buAutoNum type="arabicPeriod"/>
            </a:pPr>
            <a:r>
              <a:rPr lang="en-US" sz="800" b="1" i="0" baseline="0" dirty="0"/>
              <a:t>Negotiate better fees with managers</a:t>
            </a:r>
          </a:p>
          <a:p>
            <a:pPr marL="1199989" lvl="2" indent="-285750">
              <a:spcBef>
                <a:spcPts val="0"/>
              </a:spcBef>
              <a:buFont typeface="+mj-lt"/>
              <a:buAutoNum type="romanLcPeriod"/>
            </a:pPr>
            <a:r>
              <a:rPr lang="en-US" sz="800" b="0" i="0" baseline="0" dirty="0"/>
              <a:t>Platform provider is one client from platform perspective – therefore less admin for the managers </a:t>
            </a:r>
          </a:p>
          <a:p>
            <a:pPr marL="1199989" lvl="2" indent="-285750">
              <a:spcBef>
                <a:spcPts val="0"/>
              </a:spcBef>
              <a:buFont typeface="+mj-lt"/>
              <a:buAutoNum type="romanLcPeriod"/>
            </a:pPr>
            <a:r>
              <a:rPr lang="en-US" sz="800" b="0" i="0" baseline="0" dirty="0"/>
              <a:t>Pass on fee savings to clients</a:t>
            </a:r>
          </a:p>
          <a:p>
            <a:pPr marL="1199989" lvl="2" indent="-285750">
              <a:spcBef>
                <a:spcPts val="0"/>
              </a:spcBef>
              <a:buFont typeface="+mj-lt"/>
              <a:buAutoNum type="romanLcPeriod"/>
            </a:pPr>
            <a:r>
              <a:rPr lang="en-US" sz="800" b="0" i="0" baseline="0" dirty="0"/>
              <a:t>Example BMO – reduced fees by between 2-5bps for clients if access through the platforms</a:t>
            </a:r>
          </a:p>
          <a:p>
            <a:pPr marL="1542808" lvl="3" indent="-171450">
              <a:spcBef>
                <a:spcPts val="0"/>
              </a:spcBef>
              <a:buFont typeface="Arial" panose="020B0604020202020204" pitchFamily="34" charset="0"/>
              <a:buChar char="•"/>
            </a:pPr>
            <a:r>
              <a:rPr lang="en-US" sz="800" dirty="0"/>
              <a:t>For</a:t>
            </a:r>
            <a:r>
              <a:rPr lang="en-US" sz="800" baseline="0" dirty="0"/>
              <a:t> lower fee will do less modeling of clients cash flows – LCP can pick up more of this work (therefore important to communicate this)</a:t>
            </a:r>
          </a:p>
          <a:p>
            <a:pPr marL="1199989" lvl="2" indent="-285750">
              <a:spcBef>
                <a:spcPts val="0"/>
              </a:spcBef>
              <a:buFont typeface="+mj-lt"/>
              <a:buAutoNum type="romanLcPeriod"/>
            </a:pPr>
            <a:r>
              <a:rPr lang="en-US" sz="800" baseline="0" dirty="0"/>
              <a:t>Other managers like SL GARS for example</a:t>
            </a:r>
          </a:p>
          <a:p>
            <a:pPr marL="1542808" lvl="3" indent="-171450">
              <a:spcBef>
                <a:spcPts val="0"/>
              </a:spcBef>
              <a:buFont typeface="Arial" panose="020B0604020202020204" pitchFamily="34" charset="0"/>
              <a:buChar char="•"/>
            </a:pPr>
            <a:endParaRPr lang="en-US" sz="800" baseline="0" dirty="0"/>
          </a:p>
          <a:p>
            <a:pPr marL="171450" lvl="0" indent="-171450">
              <a:spcBef>
                <a:spcPts val="0"/>
              </a:spcBef>
              <a:buFont typeface="Arial" panose="020B0604020202020204" pitchFamily="34" charset="0"/>
              <a:buChar char="•"/>
            </a:pPr>
            <a:r>
              <a:rPr lang="en-US" sz="800" baseline="0" dirty="0"/>
              <a:t>Managers will have much the same role:  </a:t>
            </a:r>
          </a:p>
          <a:p>
            <a:pPr marL="628570" lvl="1" indent="-171450">
              <a:spcBef>
                <a:spcPts val="0"/>
              </a:spcBef>
              <a:buFont typeface="Arial" panose="020B0604020202020204" pitchFamily="34" charset="0"/>
              <a:buChar char="•"/>
            </a:pPr>
            <a:r>
              <a:rPr lang="en-US" sz="800" baseline="0" dirty="0"/>
              <a:t>Most would rather be able to see clients directly so still attend meetings if client wants.  </a:t>
            </a:r>
          </a:p>
          <a:p>
            <a:pPr marL="628570" lvl="1" indent="-171450">
              <a:spcBef>
                <a:spcPts val="0"/>
              </a:spcBef>
              <a:buFont typeface="Arial" panose="020B0604020202020204" pitchFamily="34" charset="0"/>
              <a:buChar char="•"/>
            </a:pPr>
            <a:r>
              <a:rPr lang="en-US" sz="800" baseline="0" dirty="0"/>
              <a:t>Less reporting – LCP will agree what they provide us so that can provide info in our reports.</a:t>
            </a:r>
          </a:p>
          <a:p>
            <a:pPr marL="628570" lvl="1" indent="-171450">
              <a:spcBef>
                <a:spcPts val="0"/>
              </a:spcBef>
              <a:buFont typeface="Arial" panose="020B0604020202020204" pitchFamily="34" charset="0"/>
              <a:buChar char="•"/>
            </a:pPr>
            <a:endParaRPr lang="en-US" sz="800" baseline="0" dirty="0"/>
          </a:p>
          <a:p>
            <a:pPr marL="171450" lvl="0" indent="-171450">
              <a:spcBef>
                <a:spcPts val="0"/>
              </a:spcBef>
              <a:buFont typeface="Arial" panose="020B0604020202020204" pitchFamily="34" charset="0"/>
              <a:buChar char="•"/>
            </a:pPr>
            <a:r>
              <a:rPr lang="en-US" sz="800" baseline="0" dirty="0"/>
              <a:t>Less work from lawyers – after appointment not need to involve when client switches to a new manager:</a:t>
            </a:r>
          </a:p>
          <a:p>
            <a:pPr marL="628570" lvl="1" indent="-171450">
              <a:spcBef>
                <a:spcPts val="0"/>
              </a:spcBef>
              <a:buFont typeface="Arial" panose="020B0604020202020204" pitchFamily="34" charset="0"/>
              <a:buChar char="•"/>
            </a:pPr>
            <a:r>
              <a:rPr lang="en-US" sz="800" baseline="0" dirty="0"/>
              <a:t>Our experience is that generally add very little.</a:t>
            </a:r>
          </a:p>
          <a:p>
            <a:pPr marL="628570" lvl="1" indent="-171450">
              <a:spcBef>
                <a:spcPts val="0"/>
              </a:spcBef>
              <a:buFont typeface="Arial" panose="020B0604020202020204" pitchFamily="34" charset="0"/>
              <a:buChar char="•"/>
            </a:pPr>
            <a:r>
              <a:rPr lang="en-US" sz="800" baseline="0" dirty="0"/>
              <a:t>Only fee negotiations on fees.</a:t>
            </a:r>
          </a:p>
          <a:p>
            <a:pPr marL="171450" lvl="0" indent="-171450">
              <a:spcBef>
                <a:spcPts val="0"/>
              </a:spcBef>
              <a:buFont typeface="Arial" panose="020B0604020202020204" pitchFamily="34" charset="0"/>
              <a:buChar char="•"/>
            </a:pPr>
            <a:endParaRPr lang="en-US" sz="8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buClr>
                <a:schemeClr val="bg1"/>
              </a:buClr>
            </a:pPr>
            <a:r>
              <a:rPr lang="en-GB" sz="800" b="1" dirty="0">
                <a:solidFill>
                  <a:schemeClr val="tx1"/>
                </a:solidFill>
              </a:rPr>
              <a:t>Andrew</a:t>
            </a:r>
          </a:p>
          <a:p>
            <a:pPr>
              <a:spcBef>
                <a:spcPts val="0"/>
              </a:spcBef>
              <a:buClr>
                <a:schemeClr val="bg1"/>
              </a:buClr>
            </a:pPr>
            <a:endParaRPr lang="en-GB" sz="800" b="1" dirty="0">
              <a:solidFill>
                <a:schemeClr val="tx1"/>
              </a:solidFill>
            </a:endParaRPr>
          </a:p>
          <a:p>
            <a:pPr marL="0" indent="0">
              <a:spcBef>
                <a:spcPts val="0"/>
              </a:spcBef>
              <a:buClr>
                <a:schemeClr val="bg1"/>
              </a:buClr>
              <a:buFont typeface="Arial" panose="020B0604020202020204" pitchFamily="34" charset="0"/>
              <a:buNone/>
            </a:pPr>
            <a:r>
              <a:rPr lang="en-GB" sz="800" b="0" dirty="0">
                <a:solidFill>
                  <a:schemeClr val="tx1"/>
                </a:solidFill>
              </a:rPr>
              <a:t>To bring out how platform will</a:t>
            </a:r>
            <a:r>
              <a:rPr lang="en-GB" sz="800" b="0" baseline="0" dirty="0">
                <a:solidFill>
                  <a:schemeClr val="tx1"/>
                </a:solidFill>
              </a:rPr>
              <a:t> make it easier to make changes – example of a client switching assets from a current to an new fund:</a:t>
            </a:r>
            <a:endParaRPr lang="en-GB" sz="800" b="0" dirty="0">
              <a:solidFill>
                <a:schemeClr val="tx1"/>
              </a:solidFill>
            </a:endParaRPr>
          </a:p>
          <a:p>
            <a:pPr marL="0" indent="0">
              <a:spcBef>
                <a:spcPts val="0"/>
              </a:spcBef>
              <a:buClr>
                <a:schemeClr val="bg1"/>
              </a:buClr>
              <a:buFont typeface="Arial" panose="020B0604020202020204" pitchFamily="34" charset="0"/>
              <a:buNone/>
            </a:pPr>
            <a:endParaRPr lang="en-GB" sz="800" b="1" dirty="0">
              <a:solidFill>
                <a:schemeClr val="tx1"/>
              </a:solidFill>
            </a:endParaRPr>
          </a:p>
          <a:p>
            <a:pPr>
              <a:lnSpc>
                <a:spcPct val="100000"/>
              </a:lnSpc>
              <a:spcBef>
                <a:spcPts val="0"/>
              </a:spcBef>
              <a:buClr>
                <a:schemeClr val="bg1"/>
              </a:buClr>
            </a:pPr>
            <a:endParaRPr lang="en-GB" sz="800" dirty="0">
              <a:solidFill>
                <a:schemeClr val="tx1"/>
              </a:solidFill>
            </a:endParaRPr>
          </a:p>
          <a:p>
            <a:pPr marL="330316" indent="-330316">
              <a:spcBef>
                <a:spcPts val="0"/>
              </a:spcBef>
              <a:buClr>
                <a:schemeClr val="bg1"/>
              </a:buClr>
              <a:buFont typeface="Arial" panose="020B0604020202020204" pitchFamily="34" charset="0"/>
              <a:buChar char="•"/>
            </a:pPr>
            <a:r>
              <a:rPr lang="en-GB" sz="800" dirty="0">
                <a:solidFill>
                  <a:schemeClr val="tx1"/>
                </a:solidFill>
              </a:rPr>
              <a:t>At the moment Trustee agree decision:</a:t>
            </a:r>
          </a:p>
          <a:p>
            <a:pPr marL="857170" lvl="1" indent="-400050">
              <a:spcBef>
                <a:spcPts val="0"/>
              </a:spcBef>
              <a:buClr>
                <a:schemeClr val="bg1"/>
              </a:buClr>
              <a:buFont typeface="+mj-lt"/>
              <a:buAutoNum type="romanLcPeriod"/>
            </a:pPr>
            <a:r>
              <a:rPr lang="en-GB" sz="800" dirty="0">
                <a:solidFill>
                  <a:schemeClr val="tx1"/>
                </a:solidFill>
              </a:rPr>
              <a:t>We</a:t>
            </a:r>
            <a:r>
              <a:rPr lang="en-GB" sz="800" baseline="0" dirty="0">
                <a:solidFill>
                  <a:schemeClr val="tx1"/>
                </a:solidFill>
              </a:rPr>
              <a:t> would gather the documentation and prepare wedge of AML, signatory lists and tax forms</a:t>
            </a:r>
          </a:p>
          <a:p>
            <a:pPr marL="857170" lvl="1" indent="-400050">
              <a:spcBef>
                <a:spcPts val="0"/>
              </a:spcBef>
              <a:buClr>
                <a:schemeClr val="bg1"/>
              </a:buClr>
              <a:buFont typeface="+mj-lt"/>
              <a:buAutoNum type="romanLcPeriod"/>
            </a:pPr>
            <a:r>
              <a:rPr lang="en-GB" sz="800" baseline="0" dirty="0">
                <a:solidFill>
                  <a:schemeClr val="tx1"/>
                </a:solidFill>
              </a:rPr>
              <a:t>Investment and legal review of the documentation forming relationship with manager</a:t>
            </a:r>
          </a:p>
          <a:p>
            <a:pPr marL="857170" lvl="1" indent="-400050">
              <a:spcBef>
                <a:spcPts val="0"/>
              </a:spcBef>
              <a:buClr>
                <a:schemeClr val="bg1"/>
              </a:buClr>
              <a:buFont typeface="+mj-lt"/>
              <a:buAutoNum type="romanLcPeriod"/>
            </a:pPr>
            <a:r>
              <a:rPr lang="en-GB" sz="800" baseline="0" dirty="0">
                <a:solidFill>
                  <a:schemeClr val="tx1"/>
                </a:solidFill>
              </a:rPr>
              <a:t>Once signed plan the asset transfer:</a:t>
            </a:r>
          </a:p>
          <a:p>
            <a:pPr marL="1314289" lvl="2" indent="-400050">
              <a:spcBef>
                <a:spcPts val="0"/>
              </a:spcBef>
              <a:buClr>
                <a:schemeClr val="bg1"/>
              </a:buClr>
              <a:buFont typeface="+mj-lt"/>
              <a:buAutoNum type="romanLcPeriod"/>
            </a:pPr>
            <a:r>
              <a:rPr lang="en-GB" sz="800" baseline="0" dirty="0">
                <a:solidFill>
                  <a:schemeClr val="tx1"/>
                </a:solidFill>
              </a:rPr>
              <a:t>Advice to reduce out of market exposure and manage transaction costs</a:t>
            </a:r>
          </a:p>
          <a:p>
            <a:pPr marL="1314289" lvl="2" indent="-400050">
              <a:spcBef>
                <a:spcPts val="0"/>
              </a:spcBef>
              <a:buClr>
                <a:schemeClr val="bg1"/>
              </a:buClr>
              <a:buFont typeface="+mj-lt"/>
              <a:buAutoNum type="romanLcPeriod"/>
            </a:pPr>
            <a:r>
              <a:rPr lang="en-GB" sz="800" baseline="0" dirty="0">
                <a:solidFill>
                  <a:schemeClr val="tx1"/>
                </a:solidFill>
              </a:rPr>
              <a:t>Given risk to LCP involves number of internal checking processes and oversight by our </a:t>
            </a:r>
            <a:r>
              <a:rPr lang="en-GB" sz="800" b="1" i="1" baseline="0" dirty="0">
                <a:solidFill>
                  <a:schemeClr val="tx1"/>
                </a:solidFill>
              </a:rPr>
              <a:t>Asset transfer team</a:t>
            </a:r>
            <a:r>
              <a:rPr lang="en-GB" sz="800" b="0" i="1" baseline="0" dirty="0">
                <a:solidFill>
                  <a:schemeClr val="tx1"/>
                </a:solidFill>
              </a:rPr>
              <a:t> – </a:t>
            </a:r>
            <a:r>
              <a:rPr lang="en-GB" sz="800" b="0" i="0" baseline="0" dirty="0">
                <a:solidFill>
                  <a:schemeClr val="tx1"/>
                </a:solidFill>
              </a:rPr>
              <a:t>minimise risk of an error that attributable to LCP</a:t>
            </a:r>
          </a:p>
          <a:p>
            <a:pPr marL="1314289" lvl="2" indent="-400050">
              <a:spcBef>
                <a:spcPts val="0"/>
              </a:spcBef>
              <a:buClr>
                <a:schemeClr val="bg1"/>
              </a:buClr>
              <a:buFont typeface="+mj-lt"/>
              <a:buAutoNum type="romanLcPeriod"/>
            </a:pPr>
            <a:endParaRPr lang="en-GB" sz="800" b="0" i="0" baseline="0" dirty="0">
              <a:solidFill>
                <a:schemeClr val="tx1"/>
              </a:solidFill>
            </a:endParaRPr>
          </a:p>
          <a:p>
            <a:pPr marL="400050" lvl="0" indent="-400050">
              <a:spcBef>
                <a:spcPts val="0"/>
              </a:spcBef>
              <a:buClr>
                <a:schemeClr val="bg1"/>
              </a:buClr>
              <a:buFont typeface="Arial" panose="020B0604020202020204" pitchFamily="34" charset="0"/>
              <a:buChar char="•"/>
            </a:pPr>
            <a:r>
              <a:rPr lang="en-GB" sz="800" b="1" i="0" baseline="0" dirty="0">
                <a:solidFill>
                  <a:schemeClr val="tx1"/>
                </a:solidFill>
              </a:rPr>
              <a:t>Depending on the managers involved this process can take one or two months to complete</a:t>
            </a:r>
          </a:p>
          <a:p>
            <a:pPr marL="400050" lvl="0" indent="-400050">
              <a:spcBef>
                <a:spcPts val="0"/>
              </a:spcBef>
              <a:buClr>
                <a:schemeClr val="bg1"/>
              </a:buClr>
              <a:buFont typeface="Arial" panose="020B0604020202020204" pitchFamily="34" charset="0"/>
              <a:buChar char="•"/>
            </a:pPr>
            <a:endParaRPr lang="en-GB" sz="800" b="1" i="0" baseline="0" dirty="0">
              <a:solidFill>
                <a:schemeClr val="tx1"/>
              </a:solidFill>
            </a:endParaRPr>
          </a:p>
          <a:p>
            <a:pPr marL="400050" lvl="0" indent="-400050">
              <a:spcBef>
                <a:spcPts val="0"/>
              </a:spcBef>
              <a:buClr>
                <a:schemeClr val="bg1"/>
              </a:buClr>
              <a:buFont typeface="Arial" panose="020B0604020202020204" pitchFamily="34" charset="0"/>
              <a:buChar char="•"/>
            </a:pPr>
            <a:r>
              <a:rPr lang="en-GB" sz="800" b="1" i="0" dirty="0">
                <a:solidFill>
                  <a:schemeClr val="tx1"/>
                </a:solidFill>
              </a:rPr>
              <a:t>On a platform process can be cut down to a few days as illustrated by my time chart</a:t>
            </a:r>
          </a:p>
          <a:p>
            <a:pPr marL="400050" lvl="0" indent="-400050">
              <a:spcBef>
                <a:spcPts val="0"/>
              </a:spcBef>
              <a:buClr>
                <a:schemeClr val="bg1"/>
              </a:buClr>
              <a:buFont typeface="Arial" panose="020B0604020202020204" pitchFamily="34" charset="0"/>
              <a:buChar char="•"/>
            </a:pPr>
            <a:endParaRPr lang="en-GB" sz="800" b="1" i="0" dirty="0">
              <a:solidFill>
                <a:schemeClr val="tx1"/>
              </a:solidFill>
            </a:endParaRPr>
          </a:p>
          <a:p>
            <a:pPr marL="400050" marR="0" lvl="0" indent="-400050" algn="l" defTabSz="914400" rtl="0" eaLnBrk="1" fontAlgn="base" latinLnBrk="0" hangingPunct="1">
              <a:lnSpc>
                <a:spcPct val="100000"/>
              </a:lnSpc>
              <a:spcBef>
                <a:spcPts val="0"/>
              </a:spcBef>
              <a:spcAft>
                <a:spcPct val="0"/>
              </a:spcAft>
              <a:buClr>
                <a:schemeClr val="bg1"/>
              </a:buClr>
              <a:buSzTx/>
              <a:buFont typeface="Arial" panose="020B0604020202020204" pitchFamily="34" charset="0"/>
              <a:buChar char="•"/>
              <a:tabLst/>
              <a:defRPr/>
            </a:pPr>
            <a:r>
              <a:rPr lang="en-GB" sz="800" dirty="0">
                <a:solidFill>
                  <a:schemeClr val="tx1"/>
                </a:solidFill>
              </a:rPr>
              <a:t>Straightforward, standardised and repeatable processes to make asset changes</a:t>
            </a:r>
          </a:p>
          <a:p>
            <a:pPr marL="400050" marR="0" lvl="0" indent="-400050" algn="l" defTabSz="914400" rtl="0" eaLnBrk="1" fontAlgn="base" latinLnBrk="0" hangingPunct="1">
              <a:lnSpc>
                <a:spcPct val="100000"/>
              </a:lnSpc>
              <a:spcBef>
                <a:spcPts val="0"/>
              </a:spcBef>
              <a:spcAft>
                <a:spcPct val="0"/>
              </a:spcAft>
              <a:buClr>
                <a:schemeClr val="bg1"/>
              </a:buClr>
              <a:buSzTx/>
              <a:buFont typeface="Arial" panose="020B0604020202020204" pitchFamily="34" charset="0"/>
              <a:buChar char="•"/>
              <a:tabLst/>
              <a:defRPr/>
            </a:pPr>
            <a:r>
              <a:rPr lang="en-GB" sz="800" dirty="0">
                <a:solidFill>
                  <a:schemeClr val="tx1"/>
                </a:solidFill>
              </a:rPr>
              <a:t>As</a:t>
            </a:r>
            <a:r>
              <a:rPr lang="en-GB" sz="800" baseline="0" dirty="0">
                <a:solidFill>
                  <a:schemeClr val="tx1"/>
                </a:solidFill>
              </a:rPr>
              <a:t> simple as completing and signing a new dealing forms</a:t>
            </a:r>
          </a:p>
          <a:p>
            <a:pPr marL="400050" marR="0" lvl="0" indent="-400050" algn="l" defTabSz="914400" rtl="0" eaLnBrk="1" fontAlgn="base" latinLnBrk="0" hangingPunct="1">
              <a:lnSpc>
                <a:spcPct val="100000"/>
              </a:lnSpc>
              <a:spcBef>
                <a:spcPts val="0"/>
              </a:spcBef>
              <a:spcAft>
                <a:spcPct val="0"/>
              </a:spcAft>
              <a:buClr>
                <a:schemeClr val="bg1"/>
              </a:buClr>
              <a:buSzTx/>
              <a:buFont typeface="Arial" panose="020B0604020202020204" pitchFamily="34" charset="0"/>
              <a:buChar char="•"/>
              <a:tabLst/>
              <a:defRPr/>
            </a:pPr>
            <a:r>
              <a:rPr lang="en-GB" sz="800" dirty="0">
                <a:solidFill>
                  <a:schemeClr val="tx1"/>
                </a:solidFill>
              </a:rPr>
              <a:t>No</a:t>
            </a:r>
            <a:r>
              <a:rPr lang="en-GB" sz="800" baseline="0" dirty="0">
                <a:solidFill>
                  <a:schemeClr val="tx1"/>
                </a:solidFill>
              </a:rPr>
              <a:t> need for a new manager agreement to be laboured over</a:t>
            </a:r>
            <a:endParaRPr lang="en-GB" sz="800" dirty="0">
              <a:solidFill>
                <a:schemeClr val="tx1"/>
              </a:solidFill>
            </a:endParaRPr>
          </a:p>
          <a:p>
            <a:pPr marL="400050" marR="0" lvl="0" indent="-400050" algn="l" defTabSz="914400" rtl="0" eaLnBrk="1" fontAlgn="base" latinLnBrk="0" hangingPunct="1">
              <a:lnSpc>
                <a:spcPct val="100000"/>
              </a:lnSpc>
              <a:spcBef>
                <a:spcPts val="0"/>
              </a:spcBef>
              <a:spcAft>
                <a:spcPct val="0"/>
              </a:spcAft>
              <a:buClr>
                <a:schemeClr val="bg1"/>
              </a:buClr>
              <a:buSzTx/>
              <a:buFont typeface="Arial" panose="020B0604020202020204" pitchFamily="34" charset="0"/>
              <a:buChar char="•"/>
              <a:tabLst/>
              <a:defRPr/>
            </a:pPr>
            <a:r>
              <a:rPr lang="en-GB" sz="800" dirty="0">
                <a:solidFill>
                  <a:schemeClr val="tx1"/>
                </a:solidFill>
              </a:rPr>
              <a:t>Platform provider plan transfer and match settlements</a:t>
            </a:r>
          </a:p>
          <a:p>
            <a:pPr marL="400050" lvl="0" indent="-400050">
              <a:spcBef>
                <a:spcPts val="0"/>
              </a:spcBef>
              <a:buClr>
                <a:schemeClr val="bg1"/>
              </a:buClr>
              <a:buFont typeface="Arial" panose="020B0604020202020204" pitchFamily="34" charset="0"/>
              <a:buChar char="•"/>
            </a:pPr>
            <a:endParaRPr lang="en-GB" sz="800" b="0" i="0" dirty="0">
              <a:solidFill>
                <a:schemeClr val="tx1"/>
              </a:solidFill>
            </a:endParaRPr>
          </a:p>
          <a:p>
            <a:pPr marL="0" indent="0">
              <a:spcBef>
                <a:spcPts val="0"/>
              </a:spcBef>
              <a:buClr>
                <a:schemeClr val="bg1"/>
              </a:buClr>
              <a:buFont typeface="+mj-lt"/>
              <a:buNone/>
            </a:pPr>
            <a:endParaRPr lang="en-GB" sz="800" dirty="0">
              <a:solidFill>
                <a:schemeClr val="tx1"/>
              </a:solidFill>
            </a:endParaRPr>
          </a:p>
          <a:p>
            <a:pPr marL="330316" indent="-330316">
              <a:spcBef>
                <a:spcPts val="0"/>
              </a:spcBef>
              <a:buClr>
                <a:schemeClr val="bg1"/>
              </a:buClr>
              <a:buFont typeface="Arial" panose="020B0604020202020204" pitchFamily="34" charset="0"/>
              <a:buChar char="•"/>
            </a:pPr>
            <a:r>
              <a:rPr lang="en-GB" sz="800" dirty="0">
                <a:solidFill>
                  <a:schemeClr val="tx1"/>
                </a:solidFill>
              </a:rPr>
              <a:t>Same approach to switch cash between funds, invest contributions or make disinvestments</a:t>
            </a:r>
          </a:p>
          <a:p>
            <a:pPr marL="330316" indent="-330316">
              <a:spcBef>
                <a:spcPts val="0"/>
              </a:spcBef>
              <a:buClr>
                <a:schemeClr val="bg1"/>
              </a:buClr>
              <a:buFont typeface="Arial" panose="020B0604020202020204" pitchFamily="34" charset="0"/>
              <a:buChar char="•"/>
            </a:pPr>
            <a:r>
              <a:rPr lang="en-GB" sz="800" dirty="0">
                <a:solidFill>
                  <a:schemeClr val="tx1"/>
                </a:solidFill>
              </a:rPr>
              <a:t>In-specie transfers will require more planning although platform will do most of the work – potentially more oversight needed</a:t>
            </a:r>
            <a:r>
              <a:rPr lang="en-GB" sz="800" baseline="0" dirty="0">
                <a:solidFill>
                  <a:schemeClr val="tx1"/>
                </a:solidFill>
              </a:rPr>
              <a:t> by LCP</a:t>
            </a:r>
            <a:endParaRPr lang="en-GB" sz="800" dirty="0">
              <a:solidFill>
                <a:schemeClr val="tx1"/>
              </a:solidFill>
            </a:endParaRPr>
          </a:p>
          <a:p>
            <a:pPr marL="330316" indent="-330316">
              <a:spcBef>
                <a:spcPts val="0"/>
              </a:spcBef>
              <a:buClr>
                <a:schemeClr val="bg1"/>
              </a:buClr>
              <a:buFont typeface="Arial" panose="020B0604020202020204" pitchFamily="34" charset="0"/>
              <a:buChar char="•"/>
            </a:pPr>
            <a:endParaRPr lang="en-GB" sz="800" b="0" dirty="0"/>
          </a:p>
          <a:p>
            <a:pPr marL="0" indent="0">
              <a:spcBef>
                <a:spcPts val="0"/>
              </a:spcBef>
              <a:buClr>
                <a:schemeClr val="bg1"/>
              </a:buClr>
              <a:buFont typeface="Arial" panose="020B0604020202020204" pitchFamily="34" charset="0"/>
              <a:buNone/>
            </a:pPr>
            <a:endParaRPr lang="en-GB" sz="800" b="0" dirty="0"/>
          </a:p>
        </p:txBody>
      </p:sp>
      <p:sp>
        <p:nvSpPr>
          <p:cNvPr id="4" name="Slide Number Placeholder 3"/>
          <p:cNvSpPr>
            <a:spLocks noGrp="1"/>
          </p:cNvSpPr>
          <p:nvPr>
            <p:ph type="sldNum" sz="quarter" idx="10"/>
          </p:nvPr>
        </p:nvSpPr>
        <p:spPr/>
        <p:txBody>
          <a:bodyPr/>
          <a:lstStyle/>
          <a:p>
            <a:fld id="{BEB2BA3F-3681-44D2-BE76-EBC07F70D41C}" type="slidenum">
              <a:rPr lang="en-GB" smtClean="0"/>
              <a:pPr/>
              <a:t>10</a:t>
            </a:fld>
            <a:endParaRPr lang="en-GB" dirty="0"/>
          </a:p>
        </p:txBody>
      </p:sp>
    </p:spTree>
    <p:extLst>
      <p:ext uri="{BB962C8B-B14F-4D97-AF65-F5344CB8AC3E}">
        <p14:creationId xmlns:p14="http://schemas.microsoft.com/office/powerpoint/2010/main" val="863485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b="1" dirty="0"/>
              <a:t>Mark</a:t>
            </a:r>
          </a:p>
          <a:p>
            <a:pPr lvl="0"/>
            <a:endParaRPr lang="en-GB" dirty="0"/>
          </a:p>
          <a:p>
            <a:pPr lvl="0"/>
            <a:r>
              <a:rPr lang="en-GB" dirty="0"/>
              <a:t>Currently clients pay directly for:</a:t>
            </a:r>
          </a:p>
          <a:p>
            <a:pPr lvl="1"/>
            <a:r>
              <a:rPr lang="en-GB" dirty="0"/>
              <a:t>Manager fees</a:t>
            </a:r>
          </a:p>
          <a:p>
            <a:pPr lvl="1"/>
            <a:r>
              <a:rPr lang="en-GB" dirty="0"/>
              <a:t>Advisory fees to us for manager selections, reviewing new manager appointment documents, planning the asset transfer, implementing the transfer, </a:t>
            </a:r>
            <a:r>
              <a:rPr lang="en-GB" dirty="0" err="1"/>
              <a:t>ongoing</a:t>
            </a:r>
            <a:r>
              <a:rPr lang="en-GB" dirty="0"/>
              <a:t> changes to assets and managers’ terms and conditions</a:t>
            </a:r>
          </a:p>
          <a:p>
            <a:pPr lvl="1"/>
            <a:r>
              <a:rPr lang="en-GB" dirty="0"/>
              <a:t>Advisory fees to lawyers for reviewing new manager appointment documentation and changes to terms and conditions</a:t>
            </a:r>
          </a:p>
          <a:p>
            <a:pPr lvl="0"/>
            <a:r>
              <a:rPr lang="en-GB" dirty="0"/>
              <a:t>In future (once a client is established on a platform) they would pay directly for:</a:t>
            </a:r>
          </a:p>
          <a:p>
            <a:pPr lvl="1"/>
            <a:r>
              <a:rPr lang="en-GB" dirty="0"/>
              <a:t>A single platform fee that would cover all of elements being delegated to the platform.</a:t>
            </a:r>
          </a:p>
          <a:p>
            <a:pPr lvl="1"/>
            <a:r>
              <a:rPr lang="en-GB" dirty="0"/>
              <a:t>A fee to LCP to cover manager selections and possibly our involvement on complex asset restructurings</a:t>
            </a:r>
          </a:p>
          <a:p>
            <a:pPr lvl="1"/>
            <a:r>
              <a:rPr lang="en-GB" dirty="0"/>
              <a:t>A fee to us for monitoring the platforms and negotiating manager fees and terms for all LCP clients.</a:t>
            </a:r>
          </a:p>
          <a:p>
            <a:endParaRPr lang="en-US" dirty="0"/>
          </a:p>
          <a:p>
            <a:pPr rtl="0" eaLnBrk="1" fontAlgn="t" latinLnBrk="0" hangingPunct="1"/>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1" i="0" u="none" strike="noStrike" kern="1200" dirty="0">
                <a:solidFill>
                  <a:schemeClr val="tx1"/>
                </a:solidFill>
                <a:effectLst/>
                <a:latin typeface="Arial" charset="0"/>
                <a:ea typeface="+mn-ea"/>
                <a:cs typeface="+mn-cs"/>
              </a:rPr>
              <a:t>Current </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1" i="0" u="none" strike="noStrike" kern="1200" dirty="0">
                <a:solidFill>
                  <a:schemeClr val="tx1"/>
                </a:solidFill>
                <a:effectLst/>
                <a:latin typeface="Arial" charset="0"/>
                <a:ea typeface="+mn-ea"/>
                <a:cs typeface="+mn-cs"/>
              </a:rPr>
              <a:t>Platform</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1" i="0" u="none" strike="noStrike" kern="1200" dirty="0">
                <a:solidFill>
                  <a:schemeClr val="tx1"/>
                </a:solidFill>
                <a:effectLst/>
                <a:latin typeface="Arial" charset="0"/>
                <a:ea typeface="+mn-ea"/>
                <a:cs typeface="+mn-cs"/>
              </a:rPr>
              <a:t>Manager fees</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0" i="0" u="none" strike="noStrike" kern="1200" dirty="0">
                <a:solidFill>
                  <a:schemeClr val="tx1"/>
                </a:solidFill>
                <a:effectLst/>
                <a:latin typeface="Arial" charset="0"/>
                <a:ea typeface="+mn-ea"/>
                <a:cs typeface="+mn-cs"/>
              </a:rPr>
              <a:t>Negotiated by LCP</a:t>
            </a:r>
          </a:p>
          <a:p>
            <a:pPr rtl="0" eaLnBrk="1" fontAlgn="t" latinLnBrk="0" hangingPunct="1"/>
            <a:r>
              <a:rPr lang="en-GB" sz="1300" b="0" i="0" u="none" strike="noStrike" kern="1200" dirty="0">
                <a:solidFill>
                  <a:schemeClr val="tx1"/>
                </a:solidFill>
                <a:effectLst/>
                <a:latin typeface="Arial" charset="0"/>
                <a:ea typeface="+mn-ea"/>
                <a:cs typeface="+mn-cs"/>
              </a:rPr>
              <a:t>Lower of LCP or platform negotiated fee</a:t>
            </a:r>
          </a:p>
          <a:p>
            <a:pPr rtl="0" eaLnBrk="1" fontAlgn="t" latinLnBrk="0" hangingPunct="1"/>
            <a:r>
              <a:rPr lang="en-GB" sz="1300" b="0" i="0" u="none" strike="noStrike" kern="1200" dirty="0">
                <a:solidFill>
                  <a:schemeClr val="tx1"/>
                </a:solidFill>
                <a:effectLst/>
                <a:latin typeface="Arial" charset="0"/>
                <a:ea typeface="+mn-ea"/>
                <a:cs typeface="+mn-cs"/>
              </a:rPr>
              <a:t>Significant</a:t>
            </a:r>
            <a:r>
              <a:rPr lang="en-GB" sz="1300" b="0" i="0" u="none" strike="noStrike" kern="1200" baseline="0" dirty="0">
                <a:solidFill>
                  <a:schemeClr val="tx1"/>
                </a:solidFill>
                <a:effectLst/>
                <a:latin typeface="Arial" charset="0"/>
                <a:ea typeface="+mn-ea"/>
                <a:cs typeface="+mn-cs"/>
              </a:rPr>
              <a:t> savings for passive managers</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0" i="0" u="none" strike="noStrike" kern="1200" baseline="0" dirty="0">
                <a:solidFill>
                  <a:schemeClr val="tx1"/>
                </a:solidFill>
                <a:effectLst/>
                <a:latin typeface="Arial" charset="0"/>
                <a:ea typeface="+mn-ea"/>
                <a:cs typeface="+mn-cs"/>
              </a:rPr>
              <a:t>Savings for some active managers:</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0" i="0" u="none" strike="noStrike" kern="1200" baseline="0" dirty="0">
                <a:solidFill>
                  <a:schemeClr val="tx1"/>
                </a:solidFill>
                <a:effectLst/>
                <a:latin typeface="Arial" charset="0"/>
                <a:ea typeface="+mn-ea"/>
                <a:cs typeface="+mn-cs"/>
              </a:rPr>
              <a:t>BMO LDI funds</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1" i="0" u="none" strike="noStrike" kern="1200" dirty="0">
                <a:solidFill>
                  <a:schemeClr val="tx1"/>
                </a:solidFill>
                <a:effectLst/>
                <a:latin typeface="Arial" charset="0"/>
                <a:ea typeface="+mn-ea"/>
                <a:cs typeface="+mn-cs"/>
              </a:rPr>
              <a:t>Platform fee</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0" i="0" u="none" strike="noStrike" kern="1200" dirty="0">
                <a:solidFill>
                  <a:schemeClr val="tx1"/>
                </a:solidFill>
                <a:effectLst/>
                <a:latin typeface="Arial" charset="0"/>
                <a:ea typeface="+mn-ea"/>
                <a:cs typeface="+mn-cs"/>
              </a:rPr>
              <a:t>-</a:t>
            </a:r>
          </a:p>
          <a:p>
            <a:pPr rtl="0" eaLnBrk="1" fontAlgn="t" latinLnBrk="0" hangingPunct="1"/>
            <a:r>
              <a:rPr lang="en-GB" sz="1300" b="0" i="0" u="none" strike="noStrike" kern="1200" dirty="0">
                <a:solidFill>
                  <a:schemeClr val="tx1"/>
                </a:solidFill>
                <a:effectLst/>
                <a:latin typeface="Arial" charset="0"/>
                <a:ea typeface="+mn-ea"/>
                <a:cs typeface="+mn-cs"/>
              </a:rPr>
              <a:t>Platform fee of 0.02%</a:t>
            </a:r>
            <a:r>
              <a:rPr lang="en-GB" sz="1300" b="0" i="0" u="none" strike="noStrike" kern="1200" baseline="0" dirty="0">
                <a:solidFill>
                  <a:schemeClr val="tx1"/>
                </a:solidFill>
                <a:effectLst/>
                <a:latin typeface="Arial" charset="0"/>
                <a:ea typeface="+mn-ea"/>
                <a:cs typeface="+mn-cs"/>
              </a:rPr>
              <a:t> to 0.04%</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1" i="0" u="none" strike="noStrike" kern="1200" dirty="0">
                <a:solidFill>
                  <a:schemeClr val="tx1"/>
                </a:solidFill>
                <a:effectLst/>
                <a:latin typeface="Arial" charset="0"/>
                <a:ea typeface="+mn-ea"/>
                <a:cs typeface="+mn-cs"/>
              </a:rPr>
              <a:t>LCP advisory fees</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0" i="0" u="none" strike="noStrike" kern="1200" dirty="0">
                <a:solidFill>
                  <a:schemeClr val="tx1"/>
                </a:solidFill>
                <a:effectLst/>
                <a:latin typeface="Arial" charset="0"/>
                <a:ea typeface="+mn-ea"/>
                <a:cs typeface="+mn-cs"/>
              </a:rPr>
              <a:t>Investment strategy and de-risking</a:t>
            </a:r>
          </a:p>
          <a:p>
            <a:pPr rtl="0" eaLnBrk="1" fontAlgn="t" latinLnBrk="0" hangingPunct="1"/>
            <a:r>
              <a:rPr lang="en-GB" sz="1300" b="0" i="0" u="none" strike="noStrike" kern="1200" dirty="0">
                <a:solidFill>
                  <a:schemeClr val="tx1"/>
                </a:solidFill>
                <a:effectLst/>
                <a:latin typeface="Arial" charset="0"/>
                <a:ea typeface="+mn-ea"/>
                <a:cs typeface="+mn-cs"/>
              </a:rPr>
              <a:t>Manager selections</a:t>
            </a:r>
          </a:p>
          <a:p>
            <a:pPr rtl="0" eaLnBrk="1" fontAlgn="t" latinLnBrk="0" hangingPunct="1"/>
            <a:r>
              <a:rPr lang="en-GB" sz="1300" b="0" i="0" u="none" strike="noStrike" kern="1200" dirty="0">
                <a:solidFill>
                  <a:schemeClr val="tx1"/>
                </a:solidFill>
                <a:effectLst/>
                <a:latin typeface="Arial" charset="0"/>
                <a:ea typeface="+mn-ea"/>
                <a:cs typeface="+mn-cs"/>
              </a:rPr>
              <a:t>New manager appointment documents</a:t>
            </a:r>
          </a:p>
          <a:p>
            <a:pPr rtl="0" eaLnBrk="1" fontAlgn="t" latinLnBrk="0" hangingPunct="1"/>
            <a:r>
              <a:rPr lang="en-GB" sz="1300" b="0" i="0" u="none" strike="noStrike" kern="1200" dirty="0">
                <a:solidFill>
                  <a:schemeClr val="tx1"/>
                </a:solidFill>
                <a:effectLst/>
                <a:latin typeface="Arial" charset="0"/>
                <a:ea typeface="+mn-ea"/>
                <a:cs typeface="+mn-cs"/>
              </a:rPr>
              <a:t>Asset transfers </a:t>
            </a:r>
            <a:br>
              <a:rPr lang="en-GB" sz="1300" b="0" i="0" u="none" strike="noStrike" kern="1200" dirty="0">
                <a:solidFill>
                  <a:schemeClr val="tx1"/>
                </a:solidFill>
                <a:effectLst/>
                <a:latin typeface="Arial" charset="0"/>
                <a:ea typeface="+mn-ea"/>
                <a:cs typeface="+mn-cs"/>
              </a:rPr>
            </a:br>
            <a:r>
              <a:rPr lang="en-GB" sz="1300" b="0" i="0" u="none" strike="noStrike" kern="1200" dirty="0">
                <a:solidFill>
                  <a:schemeClr val="tx1"/>
                </a:solidFill>
                <a:effectLst/>
                <a:latin typeface="Arial" charset="0"/>
                <a:ea typeface="+mn-ea"/>
                <a:cs typeface="+mn-cs"/>
              </a:rPr>
              <a:t>(planning and implementing)</a:t>
            </a:r>
          </a:p>
          <a:p>
            <a:pPr rtl="0" eaLnBrk="1" fontAlgn="t" latinLnBrk="0" hangingPunct="1"/>
            <a:r>
              <a:rPr lang="en-GB" sz="1300" b="0" i="0" u="none" strike="noStrike" kern="1200" dirty="0">
                <a:solidFill>
                  <a:schemeClr val="tx1"/>
                </a:solidFill>
                <a:effectLst/>
                <a:latin typeface="Arial" charset="0"/>
                <a:ea typeface="+mn-ea"/>
                <a:cs typeface="+mn-cs"/>
              </a:rPr>
              <a:t>Ongoing changes to assets</a:t>
            </a:r>
          </a:p>
          <a:p>
            <a:pPr rtl="0" eaLnBrk="1" fontAlgn="t" latinLnBrk="0" hangingPunct="1"/>
            <a:r>
              <a:rPr lang="en-GB" sz="1300" b="0" i="0" u="none" strike="noStrike" kern="1200" dirty="0">
                <a:solidFill>
                  <a:schemeClr val="tx1"/>
                </a:solidFill>
                <a:effectLst/>
                <a:latin typeface="Arial" charset="0"/>
                <a:ea typeface="+mn-ea"/>
                <a:cs typeface="+mn-cs"/>
              </a:rPr>
              <a:t>Changes</a:t>
            </a:r>
            <a:r>
              <a:rPr lang="en-GB" sz="1300" b="0" i="0" u="none" strike="noStrike" kern="1200" baseline="0" dirty="0">
                <a:solidFill>
                  <a:schemeClr val="tx1"/>
                </a:solidFill>
                <a:effectLst/>
                <a:latin typeface="Arial" charset="0"/>
                <a:ea typeface="+mn-ea"/>
                <a:cs typeface="+mn-cs"/>
              </a:rPr>
              <a:t> to fund terms and conditions</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0" i="0" u="none" strike="noStrike" kern="1200" dirty="0">
                <a:solidFill>
                  <a:schemeClr val="tx1"/>
                </a:solidFill>
                <a:effectLst/>
                <a:latin typeface="Arial" charset="0"/>
                <a:ea typeface="+mn-ea"/>
                <a:cs typeface="+mn-cs"/>
              </a:rPr>
              <a:t>Investment strategy and de-risking</a:t>
            </a:r>
          </a:p>
          <a:p>
            <a:pPr rtl="0" eaLnBrk="1" fontAlgn="t" latinLnBrk="0" hangingPunct="1"/>
            <a:r>
              <a:rPr lang="en-GB" sz="1300" b="0" i="0" u="none" strike="noStrike" kern="1200" dirty="0">
                <a:solidFill>
                  <a:schemeClr val="tx1"/>
                </a:solidFill>
                <a:effectLst/>
                <a:latin typeface="Arial" charset="0"/>
                <a:ea typeface="+mn-ea"/>
                <a:cs typeface="+mn-cs"/>
              </a:rPr>
              <a:t>Manager selections</a:t>
            </a:r>
          </a:p>
          <a:p>
            <a:pPr rtl="0" eaLnBrk="1" fontAlgn="t" latinLnBrk="0" hangingPunct="1"/>
            <a:r>
              <a:rPr lang="en-GB" sz="1300" b="0" i="0" u="none" strike="noStrike" kern="1200" dirty="0">
                <a:solidFill>
                  <a:schemeClr val="tx1"/>
                </a:solidFill>
                <a:effectLst/>
                <a:latin typeface="Arial" charset="0"/>
                <a:ea typeface="+mn-ea"/>
                <a:cs typeface="+mn-cs"/>
              </a:rPr>
              <a:t>Reduced</a:t>
            </a:r>
            <a:r>
              <a:rPr lang="en-GB" sz="1300" b="0" i="0" u="none" strike="noStrike" kern="1200" baseline="0" dirty="0">
                <a:solidFill>
                  <a:schemeClr val="tx1"/>
                </a:solidFill>
                <a:effectLst/>
                <a:latin typeface="Arial" charset="0"/>
                <a:ea typeface="+mn-ea"/>
                <a:cs typeface="+mn-cs"/>
              </a:rPr>
              <a:t> fees </a:t>
            </a:r>
            <a:r>
              <a:rPr lang="en-GB" sz="1300" b="0" i="0" u="none" strike="noStrike" kern="1200" dirty="0">
                <a:solidFill>
                  <a:schemeClr val="tx1"/>
                </a:solidFill>
                <a:effectLst/>
                <a:latin typeface="Arial" charset="0"/>
                <a:ea typeface="+mn-ea"/>
                <a:cs typeface="+mn-cs"/>
              </a:rPr>
              <a:t>for asset transfers and manager appointments</a:t>
            </a:r>
          </a:p>
          <a:p>
            <a:pPr rtl="0" eaLnBrk="1" fontAlgn="t" latinLnBrk="0" hangingPunct="1"/>
            <a:r>
              <a:rPr lang="en-GB" sz="1300" b="0" i="0" u="none" strike="noStrike" kern="1200" dirty="0">
                <a:solidFill>
                  <a:schemeClr val="tx1"/>
                </a:solidFill>
                <a:effectLst/>
                <a:latin typeface="Arial" charset="0"/>
                <a:ea typeface="+mn-ea"/>
                <a:cs typeface="+mn-cs"/>
              </a:rPr>
              <a:t>Additional LCP</a:t>
            </a:r>
            <a:r>
              <a:rPr lang="en-GB" sz="1300" b="0" i="0" u="none" strike="noStrike" kern="1200" baseline="0" dirty="0">
                <a:solidFill>
                  <a:schemeClr val="tx1"/>
                </a:solidFill>
                <a:effectLst/>
                <a:latin typeface="Arial" charset="0"/>
                <a:ea typeface="+mn-ea"/>
                <a:cs typeface="+mn-cs"/>
              </a:rPr>
              <a:t> fee to cover:</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0" i="0" u="none" strike="noStrike" kern="1200" dirty="0">
                <a:solidFill>
                  <a:schemeClr val="tx1"/>
                </a:solidFill>
                <a:effectLst/>
                <a:latin typeface="Arial" charset="0"/>
                <a:ea typeface="+mn-ea"/>
                <a:cs typeface="+mn-cs"/>
              </a:rPr>
              <a:t>Monitoring platform provider</a:t>
            </a:r>
          </a:p>
          <a:p>
            <a:pPr rtl="0" eaLnBrk="1" fontAlgn="t" latinLnBrk="0" hangingPunct="1"/>
            <a:r>
              <a:rPr lang="en-GB" sz="1300" b="0" i="0" u="none" strike="noStrike" kern="1200" dirty="0">
                <a:solidFill>
                  <a:schemeClr val="tx1"/>
                </a:solidFill>
                <a:effectLst/>
                <a:latin typeface="Arial" charset="0"/>
                <a:ea typeface="+mn-ea"/>
                <a:cs typeface="+mn-cs"/>
              </a:rPr>
              <a:t>Negotiating fees for LCP clients</a:t>
            </a:r>
          </a:p>
          <a:p>
            <a:pPr rtl="0" eaLnBrk="1" fontAlgn="t" latinLnBrk="0" hangingPunct="1"/>
            <a:r>
              <a:rPr lang="en-GB" sz="1300" b="1" i="0" u="none" strike="noStrike" kern="1200" dirty="0">
                <a:solidFill>
                  <a:schemeClr val="tx1"/>
                </a:solidFill>
                <a:effectLst/>
                <a:latin typeface="Arial" charset="0"/>
                <a:ea typeface="+mn-ea"/>
                <a:cs typeface="+mn-cs"/>
              </a:rPr>
              <a:t>Legal fees</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0" i="0" u="none" strike="noStrike" kern="1200" dirty="0">
                <a:solidFill>
                  <a:schemeClr val="tx1"/>
                </a:solidFill>
                <a:effectLst/>
                <a:latin typeface="Arial" charset="0"/>
                <a:ea typeface="+mn-ea"/>
                <a:cs typeface="+mn-cs"/>
              </a:rPr>
              <a:t>New manager appointments</a:t>
            </a:r>
          </a:p>
          <a:p>
            <a:pPr rtl="0" eaLnBrk="1" fontAlgn="auto" latinLnBrk="0" hangingPunct="1"/>
            <a:r>
              <a:rPr lang="en-GB" sz="1300" b="0" i="0" u="none" strike="noStrike" kern="1200" dirty="0">
                <a:solidFill>
                  <a:schemeClr val="tx1"/>
                </a:solidFill>
                <a:effectLst/>
                <a:latin typeface="Arial" charset="0"/>
                <a:ea typeface="+mn-ea"/>
                <a:cs typeface="+mn-cs"/>
              </a:rPr>
              <a:t>Changes</a:t>
            </a:r>
            <a:r>
              <a:rPr lang="en-GB" sz="1300" b="0" i="0" u="none" strike="noStrike" kern="1200" baseline="0" dirty="0">
                <a:solidFill>
                  <a:schemeClr val="tx1"/>
                </a:solidFill>
                <a:effectLst/>
                <a:latin typeface="Arial" charset="0"/>
                <a:ea typeface="+mn-ea"/>
                <a:cs typeface="+mn-cs"/>
              </a:rPr>
              <a:t> to fund terms and conditions</a:t>
            </a:r>
            <a:endParaRPr lang="en-GB" sz="1300" b="0" i="0" u="none" strike="noStrike" kern="1200" dirty="0">
              <a:solidFill>
                <a:schemeClr val="tx1"/>
              </a:solidFill>
              <a:effectLst/>
              <a:latin typeface="Arial" charset="0"/>
              <a:ea typeface="+mn-ea"/>
              <a:cs typeface="+mn-cs"/>
            </a:endParaRPr>
          </a:p>
          <a:p>
            <a:pPr rtl="0" eaLnBrk="1" fontAlgn="t" latinLnBrk="0" hangingPunct="1"/>
            <a:r>
              <a:rPr lang="en-GB" sz="1300" b="0" i="0" u="none" strike="noStrike" kern="1200" dirty="0">
                <a:solidFill>
                  <a:schemeClr val="tx1"/>
                </a:solidFill>
                <a:effectLst/>
                <a:latin typeface="Arial" charset="0"/>
                <a:ea typeface="+mn-ea"/>
                <a:cs typeface="+mn-cs"/>
              </a:rPr>
              <a:t>No</a:t>
            </a:r>
            <a:r>
              <a:rPr lang="en-GB" sz="1300" b="0" i="0" u="none" strike="noStrike" kern="1200" baseline="0" dirty="0">
                <a:solidFill>
                  <a:schemeClr val="tx1"/>
                </a:solidFill>
                <a:effectLst/>
                <a:latin typeface="Arial" charset="0"/>
                <a:ea typeface="+mn-ea"/>
                <a:cs typeface="+mn-cs"/>
              </a:rPr>
              <a:t> legal fees for manager appointments</a:t>
            </a:r>
            <a:endParaRPr lang="en-GB" sz="1300" b="0" i="0" u="none" strike="noStrike" kern="1200" dirty="0">
              <a:solidFill>
                <a:schemeClr val="tx1"/>
              </a:solidFill>
              <a:effectLst/>
              <a:latin typeface="Arial" charset="0"/>
              <a:ea typeface="+mn-ea"/>
              <a:cs typeface="+mn-cs"/>
            </a:endParaRPr>
          </a:p>
          <a:p>
            <a:endParaRPr lang="en-GB" dirty="0"/>
          </a:p>
        </p:txBody>
      </p:sp>
      <p:sp>
        <p:nvSpPr>
          <p:cNvPr id="4" name="Slide Number Placeholder 3"/>
          <p:cNvSpPr>
            <a:spLocks noGrp="1"/>
          </p:cNvSpPr>
          <p:nvPr>
            <p:ph type="sldNum" sz="quarter" idx="10"/>
          </p:nvPr>
        </p:nvSpPr>
        <p:spPr/>
        <p:txBody>
          <a:bodyPr/>
          <a:lstStyle/>
          <a:p>
            <a:fld id="{BEB2BA3F-3681-44D2-BE76-EBC07F70D41C}" type="slidenum">
              <a:rPr lang="en-GB" smtClean="0"/>
              <a:pPr/>
              <a:t>11</a:t>
            </a:fld>
            <a:endParaRPr lang="en-GB" dirty="0"/>
          </a:p>
        </p:txBody>
      </p:sp>
    </p:spTree>
    <p:extLst>
      <p:ext uri="{BB962C8B-B14F-4D97-AF65-F5344CB8AC3E}">
        <p14:creationId xmlns:p14="http://schemas.microsoft.com/office/powerpoint/2010/main" val="36839689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320DFD-AC90-49DD-A0C0-E8F12AED2739}" type="slidenum">
              <a:rPr lang="en-GB">
                <a:solidFill>
                  <a:prstClr val="black"/>
                </a:solidFill>
              </a:rPr>
              <a:pPr/>
              <a:t>12</a:t>
            </a:fld>
            <a:endParaRPr lang="en-GB" dirty="0">
              <a:solidFill>
                <a:prstClr val="black"/>
              </a:solidFill>
            </a:endParaRPr>
          </a:p>
        </p:txBody>
      </p:sp>
      <p:sp>
        <p:nvSpPr>
          <p:cNvPr id="11266" name="Rectangle 2"/>
          <p:cNvSpPr>
            <a:spLocks noGrp="1" noRot="1" noChangeAspect="1" noChangeArrowheads="1" noTextEdit="1"/>
          </p:cNvSpPr>
          <p:nvPr>
            <p:ph type="sldImg"/>
          </p:nvPr>
        </p:nvSpPr>
        <p:spPr>
          <a:xfrm>
            <a:off x="782638" y="739775"/>
            <a:ext cx="5233987" cy="3702050"/>
          </a:xfrm>
          <a:ln/>
        </p:spPr>
      </p:sp>
      <p:sp>
        <p:nvSpPr>
          <p:cNvPr id="11267"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3.png"/><Relationship Id="rId1" Type="http://schemas.openxmlformats.org/officeDocument/2006/relationships/slideMaster" Target="../slideMasters/slideMaster1.xml"/><Relationship Id="rId5" Type="http://schemas.openxmlformats.org/officeDocument/2006/relationships/image" Target="../media/image22.png"/><Relationship Id="rId4" Type="http://schemas.openxmlformats.org/officeDocument/2006/relationships/image" Target="../media/image2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2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3.png"/><Relationship Id="rId1" Type="http://schemas.openxmlformats.org/officeDocument/2006/relationships/slideMaster" Target="../slideMasters/slideMaster1.xml"/><Relationship Id="rId4" Type="http://schemas.openxmlformats.org/officeDocument/2006/relationships/image" Target="../media/image3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8" Type="http://schemas.openxmlformats.org/officeDocument/2006/relationships/hyperlink" Target="https://twitter.com/LCP_Actuaries" TargetMode="External"/><Relationship Id="rId13" Type="http://schemas.openxmlformats.org/officeDocument/2006/relationships/hyperlink" Target="https://www.linkedin.com/company/lane-clark-&amp;-peacock-llp" TargetMode="External"/><Relationship Id="rId3" Type="http://schemas.openxmlformats.org/officeDocument/2006/relationships/image" Target="../media/image38.png"/><Relationship Id="rId7" Type="http://schemas.openxmlformats.org/officeDocument/2006/relationships/image" Target="../media/image40.png"/><Relationship Id="rId12" Type="http://schemas.openxmlformats.org/officeDocument/2006/relationships/hyperlink" Target="https://www.youtube.com/user/LCPPensions" TargetMode="External"/><Relationship Id="rId2" Type="http://schemas.openxmlformats.org/officeDocument/2006/relationships/hyperlink" Target="https://www.lcp.uk.com/events" TargetMode="External"/><Relationship Id="rId1" Type="http://schemas.openxmlformats.org/officeDocument/2006/relationships/slideMaster" Target="../slideMasters/slideMaster1.xml"/><Relationship Id="rId6" Type="http://schemas.openxmlformats.org/officeDocument/2006/relationships/hyperlink" Target="https://www.lcp.uk.com/blog" TargetMode="External"/><Relationship Id="rId11" Type="http://schemas.openxmlformats.org/officeDocument/2006/relationships/hyperlink" Target="http://www.lcp.uk.com/our-viewpoint" TargetMode="External"/><Relationship Id="rId5" Type="http://schemas.openxmlformats.org/officeDocument/2006/relationships/image" Target="../media/image39.png"/><Relationship Id="rId10" Type="http://schemas.openxmlformats.org/officeDocument/2006/relationships/hyperlink" Target="http://www.lcp.uk.com/events" TargetMode="External"/><Relationship Id="rId4" Type="http://schemas.openxmlformats.org/officeDocument/2006/relationships/hyperlink" Target="https://www.lcp.uk.com/video" TargetMode="External"/><Relationship Id="rId9" Type="http://schemas.openxmlformats.org/officeDocument/2006/relationships/image" Target="../media/image41.png"/><Relationship Id="rId14" Type="http://schemas.openxmlformats.org/officeDocument/2006/relationships/image" Target="../media/image4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19.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60000" y="1440000"/>
            <a:ext cx="9973400" cy="5292811"/>
          </a:xfrm>
        </p:spPr>
        <p:txBody>
          <a:bodyPr/>
          <a:lstStyle>
            <a:lvl1pPr marL="233172" indent="-233172">
              <a:spcBef>
                <a:spcPts val="0"/>
              </a:spcBef>
              <a:spcAft>
                <a:spcPts val="1200"/>
              </a:spcAft>
              <a:defRPr/>
            </a:lvl1pPr>
            <a:lvl2pPr marL="573806" indent="-340634">
              <a:spcBef>
                <a:spcPts val="0"/>
              </a:spcBef>
              <a:spcAft>
                <a:spcPts val="1200"/>
              </a:spcAft>
              <a:defRPr/>
            </a:lvl2pPr>
            <a:lvl3pPr marL="914438" indent="-340634">
              <a:spcBef>
                <a:spcPts val="0"/>
              </a:spcBef>
              <a:spcAft>
                <a:spcPts val="1200"/>
              </a:spcAft>
              <a:defRPr/>
            </a:lvl3pPr>
            <a:lvl4pPr marL="1372671" indent="-458233">
              <a:spcBef>
                <a:spcPts val="0"/>
              </a:spcBef>
              <a:spcAft>
                <a:spcPts val="1200"/>
              </a:spcAft>
              <a:defRPr/>
            </a:lvl4pPr>
            <a:lvl5pPr marL="1828878" indent="-456205">
              <a:spcBef>
                <a:spcPts val="0"/>
              </a:spcBef>
              <a:spcAft>
                <a:spcPts val="1200"/>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ext Placeholder 7"/>
          <p:cNvSpPr>
            <a:spLocks noGrp="1"/>
          </p:cNvSpPr>
          <p:nvPr>
            <p:ph type="body" sz="quarter" idx="12" hasCustomPrompt="1"/>
          </p:nvPr>
        </p:nvSpPr>
        <p:spPr>
          <a:xfrm>
            <a:off x="360000" y="900311"/>
            <a:ext cx="8126237" cy="396917"/>
          </a:xfrm>
          <a:prstGeom prst="rect">
            <a:avLst/>
          </a:prstGeom>
        </p:spPr>
        <p:txBody>
          <a:bodyPr lIns="104259" tIns="52130" rIns="104259" bIns="52130">
            <a:noAutofit/>
          </a:bodyPr>
          <a:lstStyle>
            <a:lvl1pPr marL="0" indent="0">
              <a:spcBef>
                <a:spcPts val="0"/>
              </a:spcBef>
              <a:buNone/>
              <a:defRPr sz="2000" i="1" u="none" baseline="0">
                <a:solidFill>
                  <a:schemeClr val="accent1"/>
                </a:solidFill>
                <a:latin typeface="Georgia" panose="02040502050405020303" pitchFamily="18" charset="0"/>
              </a:defRPr>
            </a:lvl1pPr>
          </a:lstStyle>
          <a:p>
            <a:pPr lvl="0"/>
            <a:r>
              <a:rPr lang="en-GB" dirty="0"/>
              <a:t>Helpful sub-title</a:t>
            </a:r>
          </a:p>
        </p:txBody>
      </p:sp>
      <p:sp>
        <p:nvSpPr>
          <p:cNvPr id="9" name="Text Placeholder 3"/>
          <p:cNvSpPr>
            <a:spLocks noGrp="1"/>
          </p:cNvSpPr>
          <p:nvPr>
            <p:ph type="body" sz="quarter" idx="10" hasCustomPrompt="1"/>
          </p:nvPr>
        </p:nvSpPr>
        <p:spPr>
          <a:xfrm>
            <a:off x="360000" y="7030927"/>
            <a:ext cx="5853600" cy="324000"/>
          </a:xfrm>
        </p:spPr>
        <p:txBody>
          <a:bodyPr anchor="t"/>
          <a:lstStyle>
            <a:lvl1pPr marL="0" indent="0">
              <a:buNone/>
              <a:defRPr sz="1200" baseline="0">
                <a:solidFill>
                  <a:schemeClr val="tx1"/>
                </a:solidFill>
              </a:defRPr>
            </a:lvl1pPr>
          </a:lstStyle>
          <a:p>
            <a:pPr lvl="0"/>
            <a:r>
              <a:rPr lang="en-GB" dirty="0"/>
              <a:t>Source Text : Type source text here (Arial 12 Left Align)</a:t>
            </a:r>
          </a:p>
        </p:txBody>
      </p:sp>
      <p:sp>
        <p:nvSpPr>
          <p:cNvPr id="10" name="Slide Number Placeholder 5"/>
          <p:cNvSpPr>
            <a:spLocks noGrp="1"/>
          </p:cNvSpPr>
          <p:nvPr>
            <p:ph type="sldNum" sz="quarter" idx="4"/>
          </p:nvPr>
        </p:nvSpPr>
        <p:spPr>
          <a:xfrm>
            <a:off x="7838273" y="7030927"/>
            <a:ext cx="2495127" cy="324000"/>
          </a:xfrm>
          <a:prstGeom prst="rect">
            <a:avLst/>
          </a:prstGeom>
        </p:spPr>
        <p:txBody>
          <a:bodyPr vert="horz" lIns="116788" tIns="58394" rIns="0" bIns="58394" rtlCol="0" anchor="t" anchorCtr="0"/>
          <a:lstStyle>
            <a:lvl1pPr algn="r">
              <a:defRPr sz="1200">
                <a:solidFill>
                  <a:schemeClr val="accent1"/>
                </a:solidFill>
                <a:latin typeface="Arial" panose="020B0604020202020204" pitchFamily="34" charset="0"/>
                <a:cs typeface="Arial" panose="020B0604020202020204" pitchFamily="34" charset="0"/>
              </a:defRPr>
            </a:lvl1pPr>
          </a:lstStyle>
          <a:p>
            <a:fld id="{4222576E-11E7-43FE-9D56-B51783728168}" type="slidenum">
              <a:rPr lang="en-GB" smtClean="0"/>
              <a:pPr/>
              <a:t>‹#›</a:t>
            </a:fld>
            <a:endParaRPr lang="en-GB" dirty="0"/>
          </a:p>
        </p:txBody>
      </p:sp>
      <p:sp>
        <p:nvSpPr>
          <p:cNvPr id="4" name="Title 3"/>
          <p:cNvSpPr>
            <a:spLocks noGrp="1"/>
          </p:cNvSpPr>
          <p:nvPr>
            <p:ph type="title" hasCustomPrompt="1"/>
          </p:nvPr>
        </p:nvSpPr>
        <p:spPr>
          <a:xfrm>
            <a:off x="359999" y="360000"/>
            <a:ext cx="8125200" cy="396000"/>
          </a:xfrm>
        </p:spPr>
        <p:txBody>
          <a:bodyPr/>
          <a:lstStyle>
            <a:lvl1pPr>
              <a:defRPr baseline="0"/>
            </a:lvl1pPr>
          </a:lstStyle>
          <a:p>
            <a:r>
              <a:rPr lang="en-US" dirty="0"/>
              <a:t>Most interesting title goes here</a:t>
            </a:r>
            <a:endParaRPr lang="en-GB" dirty="0"/>
          </a:p>
        </p:txBody>
      </p:sp>
    </p:spTree>
    <p:extLst>
      <p:ext uri="{BB962C8B-B14F-4D97-AF65-F5344CB8AC3E}">
        <p14:creationId xmlns:p14="http://schemas.microsoft.com/office/powerpoint/2010/main" val="3203201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_block colour">
    <p:bg>
      <p:bgPr>
        <a:solidFill>
          <a:srgbClr val="00A3C7"/>
        </a:solidFill>
        <a:effectLst/>
      </p:bgPr>
    </p:bg>
    <p:spTree>
      <p:nvGrpSpPr>
        <p:cNvPr id="1" name=""/>
        <p:cNvGrpSpPr/>
        <p:nvPr/>
      </p:nvGrpSpPr>
      <p:grpSpPr>
        <a:xfrm>
          <a:off x="0" y="0"/>
          <a:ext cx="0" cy="0"/>
          <a:chOff x="0" y="0"/>
          <a:chExt cx="0" cy="0"/>
        </a:xfrm>
      </p:grpSpPr>
      <p:pic>
        <p:nvPicPr>
          <p:cNvPr id="20" name="Picture 1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730810" y="5138403"/>
            <a:ext cx="1440000" cy="1440000"/>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599652" y="3339132"/>
            <a:ext cx="3735596" cy="2860921"/>
          </a:xfrm>
          <a:prstGeom prst="rect">
            <a:avLst/>
          </a:prstGeom>
        </p:spPr>
      </p:pic>
      <p:pic>
        <p:nvPicPr>
          <p:cNvPr id="22" name="Picture 21"/>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5508000" y="2850080"/>
            <a:ext cx="612000" cy="612000"/>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30810" y="358155"/>
            <a:ext cx="1618350" cy="480912"/>
          </a:xfrm>
          <a:prstGeom prst="rect">
            <a:avLst/>
          </a:prstGeom>
        </p:spPr>
      </p:pic>
      <p:sp>
        <p:nvSpPr>
          <p:cNvPr id="24" name="Title 1"/>
          <p:cNvSpPr>
            <a:spLocks noGrp="1"/>
          </p:cNvSpPr>
          <p:nvPr>
            <p:ph type="ctrTitle" hasCustomPrompt="1"/>
          </p:nvPr>
        </p:nvSpPr>
        <p:spPr>
          <a:xfrm>
            <a:off x="359999" y="2514587"/>
            <a:ext cx="4932000" cy="2125808"/>
          </a:xfrm>
        </p:spPr>
        <p:txBody>
          <a:bodyPr>
            <a:noAutofit/>
          </a:bodyPr>
          <a:lstStyle>
            <a:lvl1pPr>
              <a:lnSpc>
                <a:spcPct val="100000"/>
              </a:lnSpc>
              <a:defRPr sz="3200" baseline="0">
                <a:solidFill>
                  <a:schemeClr val="bg1"/>
                </a:solidFill>
              </a:defRPr>
            </a:lvl1pPr>
          </a:lstStyle>
          <a:p>
            <a:r>
              <a:rPr lang="en-GB" dirty="0"/>
              <a:t>Cover title – please don’t use colour covers unnecessarily </a:t>
            </a:r>
          </a:p>
        </p:txBody>
      </p:sp>
      <p:sp>
        <p:nvSpPr>
          <p:cNvPr id="26" name="Text Placeholder 24"/>
          <p:cNvSpPr>
            <a:spLocks noGrp="1"/>
          </p:cNvSpPr>
          <p:nvPr>
            <p:ph type="body" sz="quarter" idx="15" hasCustomPrompt="1"/>
          </p:nvPr>
        </p:nvSpPr>
        <p:spPr>
          <a:xfrm>
            <a:off x="359999" y="5468446"/>
            <a:ext cx="4932000" cy="688449"/>
          </a:xfrm>
        </p:spPr>
        <p:txBody>
          <a:bodyPr/>
          <a:lstStyle>
            <a:lvl1pPr marL="0" indent="0">
              <a:buNone/>
              <a:defRPr>
                <a:solidFill>
                  <a:schemeClr val="bg1"/>
                </a:solidFill>
              </a:defRPr>
            </a:lvl1pPr>
          </a:lstStyle>
          <a:p>
            <a:pPr lvl="0"/>
            <a:r>
              <a:rPr lang="en-US" dirty="0"/>
              <a:t>Insert date of issuing</a:t>
            </a:r>
            <a:endParaRPr lang="en-GB" dirty="0"/>
          </a:p>
        </p:txBody>
      </p:sp>
      <p:sp>
        <p:nvSpPr>
          <p:cNvPr id="27" name="Text Placeholder 26"/>
          <p:cNvSpPr>
            <a:spLocks noGrp="1"/>
          </p:cNvSpPr>
          <p:nvPr>
            <p:ph type="body" sz="quarter" idx="16" hasCustomPrompt="1"/>
          </p:nvPr>
        </p:nvSpPr>
        <p:spPr>
          <a:xfrm>
            <a:off x="359999" y="1836415"/>
            <a:ext cx="4932000" cy="634373"/>
          </a:xfrm>
        </p:spPr>
        <p:txBody>
          <a:bodyPr/>
          <a:lstStyle>
            <a:lvl1pPr marL="0" indent="0">
              <a:buNone/>
              <a:defRPr b="1" baseline="0">
                <a:solidFill>
                  <a:schemeClr val="bg1"/>
                </a:solidFill>
              </a:defRPr>
            </a:lvl1pPr>
          </a:lstStyle>
          <a:p>
            <a:pPr lvl="0"/>
            <a:r>
              <a:rPr lang="en-US" dirty="0"/>
              <a:t>Client name</a:t>
            </a:r>
            <a:endParaRPr lang="en-GB" dirty="0"/>
          </a:p>
        </p:txBody>
      </p:sp>
      <p:sp>
        <p:nvSpPr>
          <p:cNvPr id="11" name="Subtitle 2"/>
          <p:cNvSpPr>
            <a:spLocks noGrp="1"/>
          </p:cNvSpPr>
          <p:nvPr>
            <p:ph type="subTitle" idx="13" hasCustomPrompt="1"/>
          </p:nvPr>
        </p:nvSpPr>
        <p:spPr>
          <a:xfrm>
            <a:off x="360000" y="4640400"/>
            <a:ext cx="4932000" cy="796415"/>
          </a:xfrm>
        </p:spPr>
        <p:txBody>
          <a:bodyPr>
            <a:noAutofit/>
          </a:bodyPr>
          <a:lstStyle>
            <a:lvl1pPr marL="0" indent="0" algn="l">
              <a:buNone/>
              <a:defRPr sz="2600" b="1" baseline="0">
                <a:solidFill>
                  <a:schemeClr val="bg1"/>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endParaRPr lang="en-GB" dirty="0"/>
          </a:p>
        </p:txBody>
      </p:sp>
    </p:spTree>
    <p:extLst>
      <p:ext uri="{BB962C8B-B14F-4D97-AF65-F5344CB8AC3E}">
        <p14:creationId xmlns:p14="http://schemas.microsoft.com/office/powerpoint/2010/main" val="1674289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Title Slide_block colour">
    <p:bg>
      <p:bgPr>
        <a:solidFill>
          <a:srgbClr val="00A3C7"/>
        </a:solidFill>
        <a:effectLst/>
      </p:bgPr>
    </p:bg>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273005" y="1823418"/>
            <a:ext cx="2853382" cy="4334712"/>
          </a:xfrm>
          <a:prstGeom prst="rect">
            <a:avLst/>
          </a:prstGeom>
        </p:spPr>
      </p:pic>
      <p:pic>
        <p:nvPicPr>
          <p:cNvPr id="20" name="Picture 1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0810" y="358155"/>
            <a:ext cx="1618350" cy="480912"/>
          </a:xfrm>
          <a:prstGeom prst="rect">
            <a:avLst/>
          </a:prstGeom>
        </p:spPr>
      </p:pic>
      <p:sp>
        <p:nvSpPr>
          <p:cNvPr id="24" name="Title 1"/>
          <p:cNvSpPr>
            <a:spLocks noGrp="1"/>
          </p:cNvSpPr>
          <p:nvPr>
            <p:ph type="ctrTitle" hasCustomPrompt="1"/>
          </p:nvPr>
        </p:nvSpPr>
        <p:spPr>
          <a:xfrm>
            <a:off x="359999" y="2514587"/>
            <a:ext cx="4932000" cy="2125808"/>
          </a:xfrm>
        </p:spPr>
        <p:txBody>
          <a:bodyPr>
            <a:noAutofit/>
          </a:bodyPr>
          <a:lstStyle>
            <a:lvl1pPr>
              <a:lnSpc>
                <a:spcPct val="100000"/>
              </a:lnSpc>
              <a:defRPr sz="3200" baseline="0">
                <a:solidFill>
                  <a:schemeClr val="bg1"/>
                </a:solidFill>
              </a:defRPr>
            </a:lvl1pPr>
          </a:lstStyle>
          <a:p>
            <a:r>
              <a:rPr lang="en-GB" dirty="0"/>
              <a:t>Cover title – please don’t use colour covers unnecessarily</a:t>
            </a:r>
          </a:p>
        </p:txBody>
      </p:sp>
      <p:sp>
        <p:nvSpPr>
          <p:cNvPr id="27" name="Text Placeholder 26"/>
          <p:cNvSpPr>
            <a:spLocks noGrp="1"/>
          </p:cNvSpPr>
          <p:nvPr>
            <p:ph type="body" sz="quarter" idx="16" hasCustomPrompt="1"/>
          </p:nvPr>
        </p:nvSpPr>
        <p:spPr>
          <a:xfrm>
            <a:off x="359999" y="1836415"/>
            <a:ext cx="4932000" cy="634373"/>
          </a:xfrm>
        </p:spPr>
        <p:txBody>
          <a:bodyPr/>
          <a:lstStyle>
            <a:lvl1pPr marL="0" indent="0">
              <a:buNone/>
              <a:defRPr b="1" baseline="0">
                <a:solidFill>
                  <a:schemeClr val="bg1"/>
                </a:solidFill>
              </a:defRPr>
            </a:lvl1pPr>
          </a:lstStyle>
          <a:p>
            <a:pPr lvl="0"/>
            <a:r>
              <a:rPr lang="en-US" dirty="0"/>
              <a:t>Client name</a:t>
            </a:r>
            <a:endParaRPr lang="en-GB" dirty="0"/>
          </a:p>
        </p:txBody>
      </p:sp>
      <p:pic>
        <p:nvPicPr>
          <p:cNvPr id="30" name="Picture 29"/>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8730810" y="5138403"/>
            <a:ext cx="1440000" cy="1440000"/>
          </a:xfrm>
          <a:prstGeom prst="rect">
            <a:avLst/>
          </a:prstGeom>
        </p:spPr>
      </p:pic>
      <p:pic>
        <p:nvPicPr>
          <p:cNvPr id="31" name="Picture 30"/>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5508000" y="2850080"/>
            <a:ext cx="612000" cy="612000"/>
          </a:xfrm>
          <a:prstGeom prst="rect">
            <a:avLst/>
          </a:prstGeom>
        </p:spPr>
      </p:pic>
      <p:sp>
        <p:nvSpPr>
          <p:cNvPr id="11" name="Text Placeholder 24"/>
          <p:cNvSpPr>
            <a:spLocks noGrp="1"/>
          </p:cNvSpPr>
          <p:nvPr>
            <p:ph type="body" sz="quarter" idx="15" hasCustomPrompt="1"/>
          </p:nvPr>
        </p:nvSpPr>
        <p:spPr>
          <a:xfrm>
            <a:off x="359999" y="5468446"/>
            <a:ext cx="4932000" cy="688449"/>
          </a:xfrm>
        </p:spPr>
        <p:txBody>
          <a:bodyPr/>
          <a:lstStyle>
            <a:lvl1pPr marL="0" indent="0">
              <a:buNone/>
              <a:defRPr>
                <a:solidFill>
                  <a:schemeClr val="bg1"/>
                </a:solidFill>
              </a:defRPr>
            </a:lvl1pPr>
          </a:lstStyle>
          <a:p>
            <a:pPr lvl="0"/>
            <a:r>
              <a:rPr lang="en-US" dirty="0"/>
              <a:t>Insert date of issuing</a:t>
            </a:r>
            <a:endParaRPr lang="en-GB" dirty="0"/>
          </a:p>
        </p:txBody>
      </p:sp>
      <p:sp>
        <p:nvSpPr>
          <p:cNvPr id="12" name="Subtitle 2"/>
          <p:cNvSpPr>
            <a:spLocks noGrp="1"/>
          </p:cNvSpPr>
          <p:nvPr>
            <p:ph type="subTitle" idx="13" hasCustomPrompt="1"/>
          </p:nvPr>
        </p:nvSpPr>
        <p:spPr>
          <a:xfrm>
            <a:off x="360000" y="4640400"/>
            <a:ext cx="4932000" cy="796415"/>
          </a:xfrm>
        </p:spPr>
        <p:txBody>
          <a:bodyPr>
            <a:noAutofit/>
          </a:bodyPr>
          <a:lstStyle>
            <a:lvl1pPr marL="0" indent="0" algn="l">
              <a:buNone/>
              <a:defRPr sz="2600" b="1" baseline="0">
                <a:solidFill>
                  <a:schemeClr val="bg1"/>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endParaRPr lang="en-GB" dirty="0"/>
          </a:p>
        </p:txBody>
      </p:sp>
    </p:spTree>
    <p:extLst>
      <p:ext uri="{BB962C8B-B14F-4D97-AF65-F5344CB8AC3E}">
        <p14:creationId xmlns:p14="http://schemas.microsoft.com/office/powerpoint/2010/main" val="1918774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Slide_block colour">
    <p:bg>
      <p:bgPr>
        <a:solidFill>
          <a:srgbClr val="002F5F"/>
        </a:solidFill>
        <a:effectLst/>
      </p:bgPr>
    </p:bg>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734704" y="5138403"/>
            <a:ext cx="1440000" cy="14400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5707686" y="3340543"/>
            <a:ext cx="3519528" cy="2858099"/>
          </a:xfrm>
          <a:prstGeom prst="rect">
            <a:avLst/>
          </a:prstGeom>
        </p:spPr>
      </p:pic>
      <p:pic>
        <p:nvPicPr>
          <p:cNvPr id="23" name="Picture 22"/>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5508000" y="2849683"/>
            <a:ext cx="612000" cy="61200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8730810" y="358155"/>
            <a:ext cx="1618350" cy="480912"/>
          </a:xfrm>
          <a:prstGeom prst="rect">
            <a:avLst/>
          </a:prstGeom>
        </p:spPr>
      </p:pic>
      <p:sp>
        <p:nvSpPr>
          <p:cNvPr id="24" name="Title 1"/>
          <p:cNvSpPr>
            <a:spLocks noGrp="1"/>
          </p:cNvSpPr>
          <p:nvPr>
            <p:ph type="ctrTitle" hasCustomPrompt="1"/>
          </p:nvPr>
        </p:nvSpPr>
        <p:spPr>
          <a:xfrm>
            <a:off x="359999" y="2514587"/>
            <a:ext cx="4932000" cy="2125808"/>
          </a:xfrm>
        </p:spPr>
        <p:txBody>
          <a:bodyPr>
            <a:noAutofit/>
          </a:bodyPr>
          <a:lstStyle>
            <a:lvl1pPr>
              <a:lnSpc>
                <a:spcPct val="100000"/>
              </a:lnSpc>
              <a:defRPr sz="3200" baseline="0">
                <a:solidFill>
                  <a:schemeClr val="bg1"/>
                </a:solidFill>
              </a:defRPr>
            </a:lvl1pPr>
          </a:lstStyle>
          <a:p>
            <a:r>
              <a:rPr lang="en-GB" dirty="0"/>
              <a:t>Cover title – please don’t use colour covers unnecessarily </a:t>
            </a:r>
          </a:p>
        </p:txBody>
      </p:sp>
      <p:sp>
        <p:nvSpPr>
          <p:cNvPr id="27" name="Text Placeholder 26"/>
          <p:cNvSpPr>
            <a:spLocks noGrp="1"/>
          </p:cNvSpPr>
          <p:nvPr>
            <p:ph type="body" sz="quarter" idx="16" hasCustomPrompt="1"/>
          </p:nvPr>
        </p:nvSpPr>
        <p:spPr>
          <a:xfrm>
            <a:off x="359999" y="1836415"/>
            <a:ext cx="4932000" cy="634373"/>
          </a:xfrm>
        </p:spPr>
        <p:txBody>
          <a:bodyPr/>
          <a:lstStyle>
            <a:lvl1pPr marL="0" indent="0">
              <a:buNone/>
              <a:defRPr b="1" baseline="0">
                <a:solidFill>
                  <a:schemeClr val="bg1"/>
                </a:solidFill>
              </a:defRPr>
            </a:lvl1pPr>
          </a:lstStyle>
          <a:p>
            <a:pPr lvl="0"/>
            <a:r>
              <a:rPr lang="en-US" dirty="0"/>
              <a:t>Client name</a:t>
            </a:r>
            <a:endParaRPr lang="en-GB" dirty="0"/>
          </a:p>
        </p:txBody>
      </p:sp>
      <p:sp>
        <p:nvSpPr>
          <p:cNvPr id="11" name="Text Placeholder 24"/>
          <p:cNvSpPr>
            <a:spLocks noGrp="1"/>
          </p:cNvSpPr>
          <p:nvPr>
            <p:ph type="body" sz="quarter" idx="15" hasCustomPrompt="1"/>
          </p:nvPr>
        </p:nvSpPr>
        <p:spPr>
          <a:xfrm>
            <a:off x="359999" y="5468446"/>
            <a:ext cx="4932000" cy="688449"/>
          </a:xfrm>
        </p:spPr>
        <p:txBody>
          <a:bodyPr/>
          <a:lstStyle>
            <a:lvl1pPr marL="0" indent="0">
              <a:buNone/>
              <a:defRPr>
                <a:solidFill>
                  <a:schemeClr val="bg1"/>
                </a:solidFill>
              </a:defRPr>
            </a:lvl1pPr>
          </a:lstStyle>
          <a:p>
            <a:pPr lvl="0"/>
            <a:r>
              <a:rPr lang="en-US" dirty="0"/>
              <a:t>Insert date of issuing</a:t>
            </a:r>
            <a:endParaRPr lang="en-GB" dirty="0"/>
          </a:p>
        </p:txBody>
      </p:sp>
      <p:sp>
        <p:nvSpPr>
          <p:cNvPr id="12" name="Subtitle 2"/>
          <p:cNvSpPr>
            <a:spLocks noGrp="1"/>
          </p:cNvSpPr>
          <p:nvPr>
            <p:ph type="subTitle" idx="13" hasCustomPrompt="1"/>
          </p:nvPr>
        </p:nvSpPr>
        <p:spPr>
          <a:xfrm>
            <a:off x="360000" y="4640400"/>
            <a:ext cx="4932000" cy="796415"/>
          </a:xfrm>
        </p:spPr>
        <p:txBody>
          <a:bodyPr>
            <a:noAutofit/>
          </a:bodyPr>
          <a:lstStyle>
            <a:lvl1pPr marL="0" indent="0" algn="l">
              <a:buNone/>
              <a:defRPr sz="2600" b="1" baseline="0">
                <a:solidFill>
                  <a:schemeClr val="bg1"/>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endParaRPr lang="en-GB" dirty="0"/>
          </a:p>
        </p:txBody>
      </p:sp>
    </p:spTree>
    <p:extLst>
      <p:ext uri="{BB962C8B-B14F-4D97-AF65-F5344CB8AC3E}">
        <p14:creationId xmlns:p14="http://schemas.microsoft.com/office/powerpoint/2010/main" val="35629201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_block colour">
    <p:bg>
      <p:bgPr>
        <a:solidFill>
          <a:srgbClr val="8DA8AD"/>
        </a:solidFill>
        <a:effectLst/>
      </p:bgPr>
    </p:bg>
    <p:spTree>
      <p:nvGrpSpPr>
        <p:cNvPr id="1" name=""/>
        <p:cNvGrpSpPr/>
        <p:nvPr/>
      </p:nvGrpSpPr>
      <p:grpSpPr>
        <a:xfrm>
          <a:off x="0" y="0"/>
          <a:ext cx="0" cy="0"/>
          <a:chOff x="0" y="0"/>
          <a:chExt cx="0" cy="0"/>
        </a:xfrm>
      </p:grpSpPr>
      <p:pic>
        <p:nvPicPr>
          <p:cNvPr id="21" name="Picture 20"/>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730810" y="5138403"/>
            <a:ext cx="1440000" cy="1440000"/>
          </a:xfrm>
          <a:prstGeom prst="rect">
            <a:avLst/>
          </a:prstGeom>
        </p:spPr>
      </p:pic>
      <p:pic>
        <p:nvPicPr>
          <p:cNvPr id="22" name="Picture 2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08660" y="3104713"/>
            <a:ext cx="4100165" cy="2915673"/>
          </a:xfrm>
          <a:prstGeom prst="rect">
            <a:avLst/>
          </a:prstGeom>
        </p:spPr>
      </p:pic>
      <p:pic>
        <p:nvPicPr>
          <p:cNvPr id="23" name="Picture 22"/>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5508000" y="2844771"/>
            <a:ext cx="612000" cy="612000"/>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30810" y="358155"/>
            <a:ext cx="1618350" cy="480912"/>
          </a:xfrm>
          <a:prstGeom prst="rect">
            <a:avLst/>
          </a:prstGeom>
        </p:spPr>
      </p:pic>
      <p:sp>
        <p:nvSpPr>
          <p:cNvPr id="24" name="Title 1"/>
          <p:cNvSpPr>
            <a:spLocks noGrp="1"/>
          </p:cNvSpPr>
          <p:nvPr>
            <p:ph type="ctrTitle" hasCustomPrompt="1"/>
          </p:nvPr>
        </p:nvSpPr>
        <p:spPr>
          <a:xfrm>
            <a:off x="359999" y="2514587"/>
            <a:ext cx="4932000" cy="2125808"/>
          </a:xfrm>
        </p:spPr>
        <p:txBody>
          <a:bodyPr>
            <a:noAutofit/>
          </a:bodyPr>
          <a:lstStyle>
            <a:lvl1pPr>
              <a:lnSpc>
                <a:spcPct val="100000"/>
              </a:lnSpc>
              <a:defRPr sz="3200" baseline="0">
                <a:solidFill>
                  <a:schemeClr val="bg1"/>
                </a:solidFill>
              </a:defRPr>
            </a:lvl1pPr>
          </a:lstStyle>
          <a:p>
            <a:r>
              <a:rPr lang="en-GB" dirty="0"/>
              <a:t>Cover title – please don’t use colour covers unnecessarily </a:t>
            </a:r>
          </a:p>
        </p:txBody>
      </p:sp>
      <p:sp>
        <p:nvSpPr>
          <p:cNvPr id="27" name="Text Placeholder 26"/>
          <p:cNvSpPr>
            <a:spLocks noGrp="1"/>
          </p:cNvSpPr>
          <p:nvPr>
            <p:ph type="body" sz="quarter" idx="16" hasCustomPrompt="1"/>
          </p:nvPr>
        </p:nvSpPr>
        <p:spPr>
          <a:xfrm>
            <a:off x="359999" y="1836415"/>
            <a:ext cx="4932000" cy="634373"/>
          </a:xfrm>
        </p:spPr>
        <p:txBody>
          <a:bodyPr/>
          <a:lstStyle>
            <a:lvl1pPr marL="0" indent="0">
              <a:buNone/>
              <a:defRPr b="1" baseline="0">
                <a:solidFill>
                  <a:schemeClr val="bg1"/>
                </a:solidFill>
              </a:defRPr>
            </a:lvl1pPr>
          </a:lstStyle>
          <a:p>
            <a:pPr lvl="0"/>
            <a:r>
              <a:rPr lang="en-US" dirty="0"/>
              <a:t>Client name</a:t>
            </a:r>
            <a:endParaRPr lang="en-GB" dirty="0"/>
          </a:p>
        </p:txBody>
      </p:sp>
      <p:sp>
        <p:nvSpPr>
          <p:cNvPr id="11" name="Text Placeholder 24"/>
          <p:cNvSpPr>
            <a:spLocks noGrp="1"/>
          </p:cNvSpPr>
          <p:nvPr>
            <p:ph type="body" sz="quarter" idx="15" hasCustomPrompt="1"/>
          </p:nvPr>
        </p:nvSpPr>
        <p:spPr>
          <a:xfrm>
            <a:off x="359999" y="5468446"/>
            <a:ext cx="4932000" cy="688449"/>
          </a:xfrm>
        </p:spPr>
        <p:txBody>
          <a:bodyPr/>
          <a:lstStyle>
            <a:lvl1pPr marL="0" indent="0">
              <a:buNone/>
              <a:defRPr>
                <a:solidFill>
                  <a:schemeClr val="bg1"/>
                </a:solidFill>
              </a:defRPr>
            </a:lvl1pPr>
          </a:lstStyle>
          <a:p>
            <a:pPr lvl="0"/>
            <a:r>
              <a:rPr lang="en-US" dirty="0"/>
              <a:t>Insert date of issuing</a:t>
            </a:r>
            <a:endParaRPr lang="en-GB" dirty="0"/>
          </a:p>
        </p:txBody>
      </p:sp>
      <p:sp>
        <p:nvSpPr>
          <p:cNvPr id="12" name="Subtitle 2"/>
          <p:cNvSpPr>
            <a:spLocks noGrp="1"/>
          </p:cNvSpPr>
          <p:nvPr>
            <p:ph type="subTitle" idx="13" hasCustomPrompt="1"/>
          </p:nvPr>
        </p:nvSpPr>
        <p:spPr>
          <a:xfrm>
            <a:off x="360000" y="4640400"/>
            <a:ext cx="4932000" cy="796415"/>
          </a:xfrm>
        </p:spPr>
        <p:txBody>
          <a:bodyPr>
            <a:noAutofit/>
          </a:bodyPr>
          <a:lstStyle>
            <a:lvl1pPr marL="0" indent="0" algn="l">
              <a:buNone/>
              <a:defRPr sz="2600" b="1" baseline="0">
                <a:solidFill>
                  <a:schemeClr val="bg1"/>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endParaRPr lang="en-GB" dirty="0"/>
          </a:p>
        </p:txBody>
      </p:sp>
    </p:spTree>
    <p:extLst>
      <p:ext uri="{BB962C8B-B14F-4D97-AF65-F5344CB8AC3E}">
        <p14:creationId xmlns:p14="http://schemas.microsoft.com/office/powerpoint/2010/main" val="17087789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_white">
    <p:spTree>
      <p:nvGrpSpPr>
        <p:cNvPr id="1" name=""/>
        <p:cNvGrpSpPr/>
        <p:nvPr/>
      </p:nvGrpSpPr>
      <p:grpSpPr>
        <a:xfrm>
          <a:off x="0" y="0"/>
          <a:ext cx="0" cy="0"/>
          <a:chOff x="0" y="0"/>
          <a:chExt cx="0" cy="0"/>
        </a:xfrm>
      </p:grpSpPr>
      <p:sp>
        <p:nvSpPr>
          <p:cNvPr id="9" name="Text Placeholder 24"/>
          <p:cNvSpPr>
            <a:spLocks noGrp="1"/>
          </p:cNvSpPr>
          <p:nvPr>
            <p:ph type="body" sz="quarter" idx="15" hasCustomPrompt="1"/>
          </p:nvPr>
        </p:nvSpPr>
        <p:spPr>
          <a:xfrm>
            <a:off x="360000" y="5469295"/>
            <a:ext cx="4932000" cy="687600"/>
          </a:xfrm>
        </p:spPr>
        <p:txBody>
          <a:bodyPr>
            <a:normAutofit/>
          </a:bodyPr>
          <a:lstStyle>
            <a:lvl1pPr marL="0" indent="0">
              <a:buNone/>
              <a:defRPr sz="2000">
                <a:solidFill>
                  <a:srgbClr val="002F5F"/>
                </a:solidFill>
              </a:defRPr>
            </a:lvl1pPr>
          </a:lstStyle>
          <a:p>
            <a:pPr lvl="0"/>
            <a:r>
              <a:rPr lang="en-US" dirty="0"/>
              <a:t>Insert date of issuing</a:t>
            </a:r>
            <a:endParaRPr lang="en-GB" dirty="0"/>
          </a:p>
        </p:txBody>
      </p:sp>
      <p:sp>
        <p:nvSpPr>
          <p:cNvPr id="10" name="Text Placeholder 26"/>
          <p:cNvSpPr>
            <a:spLocks noGrp="1"/>
          </p:cNvSpPr>
          <p:nvPr>
            <p:ph type="body" sz="quarter" idx="16" hasCustomPrompt="1"/>
          </p:nvPr>
        </p:nvSpPr>
        <p:spPr>
          <a:xfrm>
            <a:off x="360000" y="1834293"/>
            <a:ext cx="4932000" cy="634373"/>
          </a:xfrm>
        </p:spPr>
        <p:txBody>
          <a:bodyPr>
            <a:normAutofit/>
          </a:bodyPr>
          <a:lstStyle>
            <a:lvl1pPr marL="0" indent="0">
              <a:buNone/>
              <a:defRPr sz="2000" b="1" baseline="0">
                <a:solidFill>
                  <a:srgbClr val="002F5F"/>
                </a:solidFill>
              </a:defRPr>
            </a:lvl1pPr>
          </a:lstStyle>
          <a:p>
            <a:pPr lvl="0"/>
            <a:r>
              <a:rPr lang="en-US" dirty="0"/>
              <a:t>Client name</a:t>
            </a:r>
            <a:endParaRPr lang="en-GB" dirty="0"/>
          </a:p>
        </p:txBody>
      </p:sp>
      <p:sp>
        <p:nvSpPr>
          <p:cNvPr id="13" name="Title 1"/>
          <p:cNvSpPr>
            <a:spLocks noGrp="1"/>
          </p:cNvSpPr>
          <p:nvPr>
            <p:ph type="ctrTitle" hasCustomPrompt="1"/>
          </p:nvPr>
        </p:nvSpPr>
        <p:spPr>
          <a:xfrm>
            <a:off x="360000" y="2512463"/>
            <a:ext cx="4932000" cy="2127600"/>
          </a:xfrm>
        </p:spPr>
        <p:txBody>
          <a:bodyPr>
            <a:noAutofit/>
          </a:bodyPr>
          <a:lstStyle>
            <a:lvl1pPr>
              <a:lnSpc>
                <a:spcPct val="100000"/>
              </a:lnSpc>
              <a:defRPr sz="3200" baseline="0">
                <a:solidFill>
                  <a:schemeClr val="tx2"/>
                </a:solidFill>
              </a:defRPr>
            </a:lvl1pPr>
          </a:lstStyle>
          <a:p>
            <a:r>
              <a:rPr lang="en-GB" dirty="0"/>
              <a:t>Cover title</a:t>
            </a: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82299" y="1795827"/>
            <a:ext cx="2776308" cy="4224559"/>
          </a:xfrm>
          <a:prstGeom prst="rect">
            <a:avLst/>
          </a:prstGeom>
        </p:spPr>
      </p:pic>
      <p:pic>
        <p:nvPicPr>
          <p:cNvPr id="18" name="Picture 17"/>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508000" y="2850080"/>
            <a:ext cx="612000" cy="612000"/>
          </a:xfrm>
          <a:prstGeom prst="rect">
            <a:avLst/>
          </a:prstGeom>
        </p:spPr>
      </p:pic>
      <p:pic>
        <p:nvPicPr>
          <p:cNvPr id="19" name="Picture 18"/>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8730810" y="5132623"/>
            <a:ext cx="1440000" cy="1440000"/>
          </a:xfrm>
          <a:prstGeom prst="rect">
            <a:avLst/>
          </a:prstGeom>
        </p:spPr>
      </p:pic>
      <p:sp>
        <p:nvSpPr>
          <p:cNvPr id="11" name="Subtitle 2"/>
          <p:cNvSpPr>
            <a:spLocks noGrp="1"/>
          </p:cNvSpPr>
          <p:nvPr>
            <p:ph type="subTitle" idx="13" hasCustomPrompt="1"/>
          </p:nvPr>
        </p:nvSpPr>
        <p:spPr>
          <a:xfrm>
            <a:off x="360000" y="4640400"/>
            <a:ext cx="4932000" cy="796415"/>
          </a:xfrm>
        </p:spPr>
        <p:txBody>
          <a:bodyPr>
            <a:noAutofit/>
          </a:bodyPr>
          <a:lstStyle>
            <a:lvl1pPr marL="0" indent="0" algn="l">
              <a:spcBef>
                <a:spcPts val="0"/>
              </a:spcBef>
              <a:buNone/>
              <a:defRPr sz="2600" b="1" baseline="0">
                <a:solidFill>
                  <a:srgbClr val="002F5F"/>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a:t>Name, Qualification</a:t>
            </a:r>
            <a:br>
              <a:rPr lang="en-US"/>
            </a:br>
            <a:r>
              <a:rPr lang="en-US"/>
              <a:t>Job Title</a:t>
            </a:r>
            <a:endParaRPr lang="en-US" dirty="0"/>
          </a:p>
        </p:txBody>
      </p:sp>
    </p:spTree>
    <p:extLst>
      <p:ext uri="{BB962C8B-B14F-4D97-AF65-F5344CB8AC3E}">
        <p14:creationId xmlns:p14="http://schemas.microsoft.com/office/powerpoint/2010/main" val="2734138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slide_white">
    <p:spTree>
      <p:nvGrpSpPr>
        <p:cNvPr id="1" name=""/>
        <p:cNvGrpSpPr/>
        <p:nvPr/>
      </p:nvGrpSpPr>
      <p:grpSpPr>
        <a:xfrm>
          <a:off x="0" y="0"/>
          <a:ext cx="0" cy="0"/>
          <a:chOff x="0" y="0"/>
          <a:chExt cx="0" cy="0"/>
        </a:xfrm>
      </p:grpSpPr>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441422" y="2002593"/>
            <a:ext cx="3174832" cy="4118598"/>
          </a:xfrm>
          <a:prstGeom prst="rect">
            <a:avLst/>
          </a:prstGeom>
        </p:spPr>
      </p:pic>
      <p:sp>
        <p:nvSpPr>
          <p:cNvPr id="19" name="Subtitle 2"/>
          <p:cNvSpPr>
            <a:spLocks noGrp="1"/>
          </p:cNvSpPr>
          <p:nvPr>
            <p:ph type="subTitle" idx="13" hasCustomPrompt="1"/>
          </p:nvPr>
        </p:nvSpPr>
        <p:spPr>
          <a:xfrm>
            <a:off x="360000" y="4640400"/>
            <a:ext cx="4932000" cy="796415"/>
          </a:xfrm>
        </p:spPr>
        <p:txBody>
          <a:bodyPr>
            <a:noAutofit/>
          </a:bodyPr>
          <a:lstStyle>
            <a:lvl1pPr marL="0" indent="0" algn="l">
              <a:spcBef>
                <a:spcPts val="0"/>
              </a:spcBef>
              <a:buNone/>
              <a:defRPr sz="2600" b="1" baseline="0">
                <a:solidFill>
                  <a:srgbClr val="002F5F"/>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a:t>
            </a:r>
            <a:br>
              <a:rPr lang="en-US" dirty="0"/>
            </a:br>
            <a:r>
              <a:rPr lang="en-US" dirty="0"/>
              <a:t>Job Title</a:t>
            </a:r>
          </a:p>
          <a:p>
            <a:endParaRPr lang="en-GB" dirty="0"/>
          </a:p>
        </p:txBody>
      </p:sp>
      <p:sp>
        <p:nvSpPr>
          <p:cNvPr id="20" name="Text Placeholder 24"/>
          <p:cNvSpPr>
            <a:spLocks noGrp="1"/>
          </p:cNvSpPr>
          <p:nvPr>
            <p:ph type="body" sz="quarter" idx="15" hasCustomPrompt="1"/>
          </p:nvPr>
        </p:nvSpPr>
        <p:spPr>
          <a:xfrm>
            <a:off x="359999" y="5469295"/>
            <a:ext cx="4932000" cy="687600"/>
          </a:xfrm>
        </p:spPr>
        <p:txBody>
          <a:bodyPr>
            <a:normAutofit/>
          </a:bodyPr>
          <a:lstStyle>
            <a:lvl1pPr marL="0" indent="0">
              <a:buNone/>
              <a:defRPr sz="2000">
                <a:solidFill>
                  <a:srgbClr val="002F5F"/>
                </a:solidFill>
              </a:defRPr>
            </a:lvl1pPr>
          </a:lstStyle>
          <a:p>
            <a:pPr lvl="0"/>
            <a:r>
              <a:rPr lang="en-US" dirty="0"/>
              <a:t>Insert date of issuing</a:t>
            </a:r>
            <a:endParaRPr lang="en-GB" dirty="0"/>
          </a:p>
        </p:txBody>
      </p:sp>
      <p:sp>
        <p:nvSpPr>
          <p:cNvPr id="21" name="Text Placeholder 26"/>
          <p:cNvSpPr>
            <a:spLocks noGrp="1"/>
          </p:cNvSpPr>
          <p:nvPr>
            <p:ph type="body" sz="quarter" idx="16" hasCustomPrompt="1"/>
          </p:nvPr>
        </p:nvSpPr>
        <p:spPr>
          <a:xfrm>
            <a:off x="360000" y="1834293"/>
            <a:ext cx="4932000" cy="634373"/>
          </a:xfrm>
        </p:spPr>
        <p:txBody>
          <a:bodyPr>
            <a:normAutofit/>
          </a:bodyPr>
          <a:lstStyle>
            <a:lvl1pPr marL="0" indent="0">
              <a:buNone/>
              <a:defRPr sz="2000" b="1" baseline="0">
                <a:solidFill>
                  <a:srgbClr val="002F5F"/>
                </a:solidFill>
              </a:defRPr>
            </a:lvl1pPr>
          </a:lstStyle>
          <a:p>
            <a:pPr lvl="0"/>
            <a:r>
              <a:rPr lang="en-US" dirty="0"/>
              <a:t>Client name</a:t>
            </a:r>
            <a:endParaRPr lang="en-GB" dirty="0"/>
          </a:p>
        </p:txBody>
      </p:sp>
      <p:sp>
        <p:nvSpPr>
          <p:cNvPr id="9" name="Title 1"/>
          <p:cNvSpPr>
            <a:spLocks noGrp="1"/>
          </p:cNvSpPr>
          <p:nvPr>
            <p:ph type="ctrTitle" hasCustomPrompt="1"/>
          </p:nvPr>
        </p:nvSpPr>
        <p:spPr>
          <a:xfrm>
            <a:off x="359999" y="2512463"/>
            <a:ext cx="4932000" cy="2127600"/>
          </a:xfrm>
        </p:spPr>
        <p:txBody>
          <a:bodyPr>
            <a:noAutofit/>
          </a:bodyPr>
          <a:lstStyle>
            <a:lvl1pPr>
              <a:lnSpc>
                <a:spcPct val="100000"/>
              </a:lnSpc>
              <a:defRPr sz="3200">
                <a:solidFill>
                  <a:schemeClr val="tx2"/>
                </a:solidFill>
              </a:defRPr>
            </a:lvl1pPr>
          </a:lstStyle>
          <a:p>
            <a:r>
              <a:rPr lang="en-GB" dirty="0"/>
              <a:t>Cover title (other cover options are at the back of this pack)</a:t>
            </a:r>
          </a:p>
        </p:txBody>
      </p:sp>
      <p:pic>
        <p:nvPicPr>
          <p:cNvPr id="10" name="Pictur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508000" y="2850080"/>
            <a:ext cx="612000" cy="612000"/>
          </a:xfrm>
          <a:prstGeom prst="rect">
            <a:avLst/>
          </a:prstGeom>
        </p:spPr>
      </p:pic>
      <p:pic>
        <p:nvPicPr>
          <p:cNvPr id="13" name="Picture 12"/>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8730810" y="5132623"/>
            <a:ext cx="1440000" cy="1440000"/>
          </a:xfrm>
          <a:prstGeom prst="rect">
            <a:avLst/>
          </a:prstGeom>
        </p:spPr>
      </p:pic>
    </p:spTree>
    <p:extLst>
      <p:ext uri="{BB962C8B-B14F-4D97-AF65-F5344CB8AC3E}">
        <p14:creationId xmlns:p14="http://schemas.microsoft.com/office/powerpoint/2010/main" val="2669397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33" name="Picture Placeholder 4"/>
          <p:cNvSpPr>
            <a:spLocks noGrp="1"/>
          </p:cNvSpPr>
          <p:nvPr>
            <p:ph type="pic" sz="quarter" idx="13"/>
          </p:nvPr>
        </p:nvSpPr>
        <p:spPr>
          <a:xfrm>
            <a:off x="360000" y="1933168"/>
            <a:ext cx="1563873" cy="1546101"/>
          </a:xfrm>
        </p:spPr>
        <p:txBody>
          <a:bodyPr>
            <a:normAutofit/>
          </a:bodyPr>
          <a:lstStyle>
            <a:lvl1pPr marL="0" indent="0">
              <a:buNone/>
              <a:defRPr sz="1800" i="1">
                <a:latin typeface="Georgia" panose="02040502050405020303" pitchFamily="18" charset="0"/>
              </a:defRPr>
            </a:lvl1pPr>
          </a:lstStyle>
          <a:p>
            <a:r>
              <a:rPr lang="en-US"/>
              <a:t>Click icon to add picture</a:t>
            </a:r>
            <a:endParaRPr lang="en-GB" dirty="0"/>
          </a:p>
        </p:txBody>
      </p:sp>
      <p:sp>
        <p:nvSpPr>
          <p:cNvPr id="41" name="Text Placeholder 5"/>
          <p:cNvSpPr>
            <a:spLocks noGrp="1"/>
          </p:cNvSpPr>
          <p:nvPr>
            <p:ph type="body" sz="quarter" idx="17" hasCustomPrompt="1"/>
          </p:nvPr>
        </p:nvSpPr>
        <p:spPr>
          <a:xfrm>
            <a:off x="1938888" y="1933843"/>
            <a:ext cx="3109625" cy="618436"/>
          </a:xfrm>
        </p:spPr>
        <p:txBody>
          <a:bodyPr>
            <a:noAutofit/>
          </a:bodyPr>
          <a:lstStyle>
            <a:lvl1pPr marL="0" indent="0">
              <a:lnSpc>
                <a:spcPts val="2200"/>
              </a:lnSpc>
              <a:spcBef>
                <a:spcPts val="0"/>
              </a:spcBef>
              <a:buNone/>
              <a:defRPr lang="en-US" sz="1800" i="1" kern="1200" dirty="0" smtClean="0">
                <a:solidFill>
                  <a:srgbClr val="00A3C7"/>
                </a:solidFill>
                <a:latin typeface="Georgia" panose="02040502050405020303" pitchFamily="18" charset="0"/>
                <a:ea typeface="+mj-ea"/>
                <a:cs typeface="+mj-cs"/>
              </a:defRPr>
            </a:lvl1pPr>
            <a:lvl2pPr marL="583944" indent="0">
              <a:buNone/>
              <a:defRPr lang="en-US" sz="1800" i="1" kern="1200" dirty="0" smtClean="0">
                <a:solidFill>
                  <a:srgbClr val="00A3C7"/>
                </a:solidFill>
                <a:latin typeface="Georgia" panose="02040502050405020303" pitchFamily="18" charset="0"/>
                <a:ea typeface="+mj-ea"/>
                <a:cs typeface="+mj-cs"/>
              </a:defRPr>
            </a:lvl2pPr>
            <a:lvl3pPr marL="1167886" indent="0">
              <a:buNone/>
              <a:defRPr lang="en-US" sz="1800" i="1" kern="1200" dirty="0" smtClean="0">
                <a:solidFill>
                  <a:srgbClr val="00A3C7"/>
                </a:solidFill>
                <a:latin typeface="Georgia" panose="02040502050405020303" pitchFamily="18" charset="0"/>
                <a:ea typeface="+mj-ea"/>
                <a:cs typeface="+mj-cs"/>
              </a:defRPr>
            </a:lvl3pPr>
            <a:lvl4pPr marL="1751830" indent="0">
              <a:buNone/>
              <a:defRPr lang="en-US" sz="1800" i="1" kern="1200" dirty="0" smtClean="0">
                <a:solidFill>
                  <a:srgbClr val="00A3C7"/>
                </a:solidFill>
                <a:latin typeface="Georgia" panose="02040502050405020303" pitchFamily="18" charset="0"/>
                <a:ea typeface="+mj-ea"/>
                <a:cs typeface="+mj-cs"/>
              </a:defRPr>
            </a:lvl4pPr>
            <a:lvl5pPr marL="2335773" indent="0">
              <a:buNone/>
              <a:defRPr lang="en-GB" sz="1800" i="1" kern="1200" dirty="0">
                <a:solidFill>
                  <a:srgbClr val="00A3C7"/>
                </a:solidFill>
                <a:latin typeface="Georgia" panose="02040502050405020303" pitchFamily="18" charset="0"/>
                <a:ea typeface="+mj-ea"/>
                <a:cs typeface="+mj-cs"/>
              </a:defRPr>
            </a:lvl5pPr>
          </a:lstStyle>
          <a:p>
            <a:pPr lvl="0"/>
            <a:r>
              <a:rPr lang="en-US" dirty="0"/>
              <a:t>Name, qualification</a:t>
            </a:r>
            <a:br>
              <a:rPr lang="en-US" dirty="0"/>
            </a:br>
            <a:r>
              <a:rPr lang="en-US" dirty="0"/>
              <a:t>Job title</a:t>
            </a:r>
          </a:p>
        </p:txBody>
      </p:sp>
      <p:sp>
        <p:nvSpPr>
          <p:cNvPr id="42" name="Text Placeholder 33"/>
          <p:cNvSpPr>
            <a:spLocks noGrp="1"/>
          </p:cNvSpPr>
          <p:nvPr>
            <p:ph type="body" sz="quarter" idx="18" hasCustomPrompt="1"/>
          </p:nvPr>
        </p:nvSpPr>
        <p:spPr>
          <a:xfrm>
            <a:off x="1938888" y="2552278"/>
            <a:ext cx="3109625" cy="926489"/>
          </a:xfrm>
        </p:spPr>
        <p:txBody>
          <a:bodyPr>
            <a:noAutofit/>
          </a:bodyPr>
          <a:lstStyle>
            <a:lvl1pPr marL="0" indent="0">
              <a:lnSpc>
                <a:spcPts val="1900"/>
              </a:lnSpc>
              <a:spcBef>
                <a:spcPts val="0"/>
              </a:spcBef>
              <a:buNone/>
              <a:defRPr lang="en-US" sz="1500" i="0" kern="1200" dirty="0" smtClean="0">
                <a:solidFill>
                  <a:srgbClr val="8DA8AD"/>
                </a:solidFill>
                <a:latin typeface="Arial" panose="020B0604020202020204" pitchFamily="34" charset="0"/>
                <a:ea typeface="+mj-ea"/>
                <a:cs typeface="Arial" panose="020B0604020202020204" pitchFamily="34" charset="0"/>
              </a:defRPr>
            </a:lvl1pPr>
            <a:lvl2pPr marL="583944" indent="0">
              <a:buNone/>
              <a:defRPr lang="en-US" sz="1500" i="0" kern="1200" dirty="0" smtClean="0">
                <a:solidFill>
                  <a:srgbClr val="8DA8AD"/>
                </a:solidFill>
                <a:latin typeface="Arial" panose="020B0604020202020204" pitchFamily="34" charset="0"/>
                <a:ea typeface="+mj-ea"/>
                <a:cs typeface="Arial" panose="020B0604020202020204" pitchFamily="34" charset="0"/>
              </a:defRPr>
            </a:lvl2pPr>
            <a:lvl3pPr marL="1167886" indent="0">
              <a:buNone/>
              <a:defRPr lang="en-US" sz="1500" i="0" kern="1200" dirty="0" smtClean="0">
                <a:solidFill>
                  <a:srgbClr val="8DA8AD"/>
                </a:solidFill>
                <a:latin typeface="Arial" panose="020B0604020202020204" pitchFamily="34" charset="0"/>
                <a:ea typeface="+mj-ea"/>
                <a:cs typeface="Arial" panose="020B0604020202020204" pitchFamily="34" charset="0"/>
              </a:defRPr>
            </a:lvl3pPr>
            <a:lvl4pPr marL="1751830" indent="0">
              <a:buNone/>
              <a:defRPr lang="en-US" sz="1500" i="0" kern="1200" dirty="0" smtClean="0">
                <a:solidFill>
                  <a:srgbClr val="8DA8AD"/>
                </a:solidFill>
                <a:latin typeface="Arial" panose="020B0604020202020204" pitchFamily="34" charset="0"/>
                <a:ea typeface="+mj-ea"/>
                <a:cs typeface="Arial" panose="020B0604020202020204" pitchFamily="34" charset="0"/>
              </a:defRPr>
            </a:lvl4pPr>
            <a:lvl5pPr marL="2335773" indent="0">
              <a:buNone/>
              <a:defRPr lang="en-GB" sz="1500" i="0" kern="1200" dirty="0">
                <a:solidFill>
                  <a:srgbClr val="8DA8AD"/>
                </a:solidFill>
                <a:latin typeface="Arial" panose="020B0604020202020204" pitchFamily="34" charset="0"/>
                <a:ea typeface="+mj-ea"/>
                <a:cs typeface="Arial" panose="020B0604020202020204" pitchFamily="34" charset="0"/>
              </a:defRPr>
            </a:lvl5pPr>
          </a:lstStyle>
          <a:p>
            <a:pPr lvl="0"/>
            <a:r>
              <a:rPr lang="en-US" dirty="0"/>
              <a:t>020 7xxx </a:t>
            </a:r>
            <a:r>
              <a:rPr lang="en-US" dirty="0" err="1"/>
              <a:t>xxxx</a:t>
            </a:r>
            <a:br>
              <a:rPr lang="en-US" dirty="0"/>
            </a:br>
            <a:r>
              <a:rPr lang="en-US" dirty="0"/>
              <a:t>name.surname@lcp.uk.com</a:t>
            </a:r>
          </a:p>
        </p:txBody>
      </p:sp>
      <p:sp>
        <p:nvSpPr>
          <p:cNvPr id="43" name="Picture Placeholder 4"/>
          <p:cNvSpPr>
            <a:spLocks noGrp="1"/>
          </p:cNvSpPr>
          <p:nvPr>
            <p:ph type="pic" sz="quarter" idx="19"/>
          </p:nvPr>
        </p:nvSpPr>
        <p:spPr>
          <a:xfrm>
            <a:off x="5484450" y="1933168"/>
            <a:ext cx="1563873" cy="1546101"/>
          </a:xfrm>
        </p:spPr>
        <p:txBody>
          <a:bodyPr>
            <a:normAutofit/>
          </a:bodyPr>
          <a:lstStyle>
            <a:lvl1pPr marL="0" indent="0">
              <a:buNone/>
              <a:defRPr sz="1800" i="1">
                <a:latin typeface="Georgia" panose="02040502050405020303" pitchFamily="18" charset="0"/>
              </a:defRPr>
            </a:lvl1pPr>
          </a:lstStyle>
          <a:p>
            <a:r>
              <a:rPr lang="en-US"/>
              <a:t>Click icon to add picture</a:t>
            </a:r>
            <a:endParaRPr lang="en-GB" dirty="0"/>
          </a:p>
        </p:txBody>
      </p:sp>
      <p:sp>
        <p:nvSpPr>
          <p:cNvPr id="44" name="Text Placeholder 5"/>
          <p:cNvSpPr>
            <a:spLocks noGrp="1"/>
          </p:cNvSpPr>
          <p:nvPr>
            <p:ph type="body" sz="quarter" idx="20" hasCustomPrompt="1"/>
          </p:nvPr>
        </p:nvSpPr>
        <p:spPr>
          <a:xfrm>
            <a:off x="7063338" y="1933843"/>
            <a:ext cx="3109625" cy="618436"/>
          </a:xfrm>
        </p:spPr>
        <p:txBody>
          <a:bodyPr>
            <a:noAutofit/>
          </a:bodyPr>
          <a:lstStyle>
            <a:lvl1pPr marL="0" indent="0">
              <a:lnSpc>
                <a:spcPts val="2200"/>
              </a:lnSpc>
              <a:spcBef>
                <a:spcPts val="0"/>
              </a:spcBef>
              <a:buNone/>
              <a:defRPr lang="en-US" sz="1800" i="1" kern="1200" dirty="0" smtClean="0">
                <a:solidFill>
                  <a:srgbClr val="00A3C7"/>
                </a:solidFill>
                <a:latin typeface="Georgia" panose="02040502050405020303" pitchFamily="18" charset="0"/>
                <a:ea typeface="+mj-ea"/>
                <a:cs typeface="+mj-cs"/>
              </a:defRPr>
            </a:lvl1pPr>
            <a:lvl2pPr marL="583944" indent="0">
              <a:buNone/>
              <a:defRPr lang="en-US" sz="1800" i="1" kern="1200" dirty="0" smtClean="0">
                <a:solidFill>
                  <a:srgbClr val="00A3C7"/>
                </a:solidFill>
                <a:latin typeface="Georgia" panose="02040502050405020303" pitchFamily="18" charset="0"/>
                <a:ea typeface="+mj-ea"/>
                <a:cs typeface="+mj-cs"/>
              </a:defRPr>
            </a:lvl2pPr>
            <a:lvl3pPr marL="1167886" indent="0">
              <a:buNone/>
              <a:defRPr lang="en-US" sz="1800" i="1" kern="1200" dirty="0" smtClean="0">
                <a:solidFill>
                  <a:srgbClr val="00A3C7"/>
                </a:solidFill>
                <a:latin typeface="Georgia" panose="02040502050405020303" pitchFamily="18" charset="0"/>
                <a:ea typeface="+mj-ea"/>
                <a:cs typeface="+mj-cs"/>
              </a:defRPr>
            </a:lvl3pPr>
            <a:lvl4pPr marL="1751830" indent="0">
              <a:buNone/>
              <a:defRPr lang="en-US" sz="1800" i="1" kern="1200" dirty="0" smtClean="0">
                <a:solidFill>
                  <a:srgbClr val="00A3C7"/>
                </a:solidFill>
                <a:latin typeface="Georgia" panose="02040502050405020303" pitchFamily="18" charset="0"/>
                <a:ea typeface="+mj-ea"/>
                <a:cs typeface="+mj-cs"/>
              </a:defRPr>
            </a:lvl4pPr>
            <a:lvl5pPr marL="2335773" indent="0">
              <a:buNone/>
              <a:defRPr lang="en-GB" sz="1800" i="1" kern="1200" dirty="0">
                <a:solidFill>
                  <a:srgbClr val="00A3C7"/>
                </a:solidFill>
                <a:latin typeface="Georgia" panose="02040502050405020303" pitchFamily="18" charset="0"/>
                <a:ea typeface="+mj-ea"/>
                <a:cs typeface="+mj-cs"/>
              </a:defRPr>
            </a:lvl5pPr>
          </a:lstStyle>
          <a:p>
            <a:pPr lvl="0"/>
            <a:r>
              <a:rPr lang="en-US" dirty="0"/>
              <a:t>Name, qualification</a:t>
            </a:r>
            <a:br>
              <a:rPr lang="en-US" dirty="0"/>
            </a:br>
            <a:r>
              <a:rPr lang="en-US" dirty="0"/>
              <a:t>Job title</a:t>
            </a:r>
          </a:p>
        </p:txBody>
      </p:sp>
      <p:sp>
        <p:nvSpPr>
          <p:cNvPr id="45" name="Text Placeholder 33"/>
          <p:cNvSpPr>
            <a:spLocks noGrp="1"/>
          </p:cNvSpPr>
          <p:nvPr>
            <p:ph type="body" sz="quarter" idx="21" hasCustomPrompt="1"/>
          </p:nvPr>
        </p:nvSpPr>
        <p:spPr>
          <a:xfrm>
            <a:off x="7063338" y="2552278"/>
            <a:ext cx="3109625" cy="926489"/>
          </a:xfrm>
        </p:spPr>
        <p:txBody>
          <a:bodyPr>
            <a:noAutofit/>
          </a:bodyPr>
          <a:lstStyle>
            <a:lvl1pPr marL="0" indent="0">
              <a:lnSpc>
                <a:spcPts val="1900"/>
              </a:lnSpc>
              <a:spcBef>
                <a:spcPts val="0"/>
              </a:spcBef>
              <a:buNone/>
              <a:defRPr lang="en-US" sz="1500" i="0" kern="1200" dirty="0" smtClean="0">
                <a:solidFill>
                  <a:srgbClr val="8DA8AD"/>
                </a:solidFill>
                <a:latin typeface="Arial" panose="020B0604020202020204" pitchFamily="34" charset="0"/>
                <a:ea typeface="+mj-ea"/>
                <a:cs typeface="Arial" panose="020B0604020202020204" pitchFamily="34" charset="0"/>
              </a:defRPr>
            </a:lvl1pPr>
            <a:lvl2pPr marL="583944" indent="0">
              <a:buNone/>
              <a:defRPr lang="en-US" sz="1500" i="0" kern="1200" dirty="0" smtClean="0">
                <a:solidFill>
                  <a:srgbClr val="8DA8AD"/>
                </a:solidFill>
                <a:latin typeface="Arial" panose="020B0604020202020204" pitchFamily="34" charset="0"/>
                <a:ea typeface="+mj-ea"/>
                <a:cs typeface="Arial" panose="020B0604020202020204" pitchFamily="34" charset="0"/>
              </a:defRPr>
            </a:lvl2pPr>
            <a:lvl3pPr marL="1167886" indent="0">
              <a:buNone/>
              <a:defRPr lang="en-US" sz="1500" i="0" kern="1200" dirty="0" smtClean="0">
                <a:solidFill>
                  <a:srgbClr val="8DA8AD"/>
                </a:solidFill>
                <a:latin typeface="Arial" panose="020B0604020202020204" pitchFamily="34" charset="0"/>
                <a:ea typeface="+mj-ea"/>
                <a:cs typeface="Arial" panose="020B0604020202020204" pitchFamily="34" charset="0"/>
              </a:defRPr>
            </a:lvl3pPr>
            <a:lvl4pPr marL="1751830" indent="0">
              <a:buNone/>
              <a:defRPr lang="en-US" sz="1500" i="0" kern="1200" dirty="0" smtClean="0">
                <a:solidFill>
                  <a:srgbClr val="8DA8AD"/>
                </a:solidFill>
                <a:latin typeface="Arial" panose="020B0604020202020204" pitchFamily="34" charset="0"/>
                <a:ea typeface="+mj-ea"/>
                <a:cs typeface="Arial" panose="020B0604020202020204" pitchFamily="34" charset="0"/>
              </a:defRPr>
            </a:lvl4pPr>
            <a:lvl5pPr marL="2335773" indent="0">
              <a:buNone/>
              <a:defRPr lang="en-GB" sz="1500" i="0" kern="1200" dirty="0">
                <a:solidFill>
                  <a:srgbClr val="8DA8AD"/>
                </a:solidFill>
                <a:latin typeface="Arial" panose="020B0604020202020204" pitchFamily="34" charset="0"/>
                <a:ea typeface="+mj-ea"/>
                <a:cs typeface="Arial" panose="020B0604020202020204" pitchFamily="34" charset="0"/>
              </a:defRPr>
            </a:lvl5pPr>
          </a:lstStyle>
          <a:p>
            <a:pPr lvl="0"/>
            <a:r>
              <a:rPr lang="en-US" dirty="0"/>
              <a:t>020 7xxx </a:t>
            </a:r>
            <a:r>
              <a:rPr lang="en-US" dirty="0" err="1"/>
              <a:t>xxxx</a:t>
            </a:r>
            <a:br>
              <a:rPr lang="en-US" dirty="0"/>
            </a:br>
            <a:r>
              <a:rPr lang="en-US" dirty="0"/>
              <a:t>name.surname@lcp.uk.com</a:t>
            </a:r>
          </a:p>
        </p:txBody>
      </p:sp>
      <p:sp>
        <p:nvSpPr>
          <p:cNvPr id="46" name="Picture Placeholder 4"/>
          <p:cNvSpPr>
            <a:spLocks noGrp="1"/>
          </p:cNvSpPr>
          <p:nvPr>
            <p:ph type="pic" sz="quarter" idx="22"/>
          </p:nvPr>
        </p:nvSpPr>
        <p:spPr>
          <a:xfrm>
            <a:off x="360000" y="3809593"/>
            <a:ext cx="1563873" cy="1546101"/>
          </a:xfrm>
        </p:spPr>
        <p:txBody>
          <a:bodyPr>
            <a:normAutofit/>
          </a:bodyPr>
          <a:lstStyle>
            <a:lvl1pPr marL="0" indent="0">
              <a:buNone/>
              <a:defRPr sz="1800" i="1">
                <a:latin typeface="Georgia" panose="02040502050405020303" pitchFamily="18" charset="0"/>
              </a:defRPr>
            </a:lvl1pPr>
          </a:lstStyle>
          <a:p>
            <a:r>
              <a:rPr lang="en-US"/>
              <a:t>Click icon to add picture</a:t>
            </a:r>
            <a:endParaRPr lang="en-GB" dirty="0"/>
          </a:p>
        </p:txBody>
      </p:sp>
      <p:sp>
        <p:nvSpPr>
          <p:cNvPr id="47" name="Text Placeholder 5"/>
          <p:cNvSpPr>
            <a:spLocks noGrp="1"/>
          </p:cNvSpPr>
          <p:nvPr>
            <p:ph type="body" sz="quarter" idx="23" hasCustomPrompt="1"/>
          </p:nvPr>
        </p:nvSpPr>
        <p:spPr>
          <a:xfrm>
            <a:off x="1938888" y="3810268"/>
            <a:ext cx="3109625" cy="618436"/>
          </a:xfrm>
        </p:spPr>
        <p:txBody>
          <a:bodyPr>
            <a:noAutofit/>
          </a:bodyPr>
          <a:lstStyle>
            <a:lvl1pPr marL="0" indent="0">
              <a:lnSpc>
                <a:spcPts val="2200"/>
              </a:lnSpc>
              <a:spcBef>
                <a:spcPts val="0"/>
              </a:spcBef>
              <a:buNone/>
              <a:defRPr lang="en-US" sz="1800" i="1" kern="1200" dirty="0" smtClean="0">
                <a:solidFill>
                  <a:srgbClr val="00A3C7"/>
                </a:solidFill>
                <a:latin typeface="Georgia" panose="02040502050405020303" pitchFamily="18" charset="0"/>
                <a:ea typeface="+mj-ea"/>
                <a:cs typeface="+mj-cs"/>
              </a:defRPr>
            </a:lvl1pPr>
            <a:lvl2pPr marL="583944" indent="0">
              <a:buNone/>
              <a:defRPr lang="en-US" sz="1800" i="1" kern="1200" dirty="0" smtClean="0">
                <a:solidFill>
                  <a:srgbClr val="00A3C7"/>
                </a:solidFill>
                <a:latin typeface="Georgia" panose="02040502050405020303" pitchFamily="18" charset="0"/>
                <a:ea typeface="+mj-ea"/>
                <a:cs typeface="+mj-cs"/>
              </a:defRPr>
            </a:lvl2pPr>
            <a:lvl3pPr marL="1167886" indent="0">
              <a:buNone/>
              <a:defRPr lang="en-US" sz="1800" i="1" kern="1200" dirty="0" smtClean="0">
                <a:solidFill>
                  <a:srgbClr val="00A3C7"/>
                </a:solidFill>
                <a:latin typeface="Georgia" panose="02040502050405020303" pitchFamily="18" charset="0"/>
                <a:ea typeface="+mj-ea"/>
                <a:cs typeface="+mj-cs"/>
              </a:defRPr>
            </a:lvl3pPr>
            <a:lvl4pPr marL="1751830" indent="0">
              <a:buNone/>
              <a:defRPr lang="en-US" sz="1800" i="1" kern="1200" dirty="0" smtClean="0">
                <a:solidFill>
                  <a:srgbClr val="00A3C7"/>
                </a:solidFill>
                <a:latin typeface="Georgia" panose="02040502050405020303" pitchFamily="18" charset="0"/>
                <a:ea typeface="+mj-ea"/>
                <a:cs typeface="+mj-cs"/>
              </a:defRPr>
            </a:lvl4pPr>
            <a:lvl5pPr marL="2335773" indent="0">
              <a:buNone/>
              <a:defRPr lang="en-GB" sz="1800" i="1" kern="1200" dirty="0">
                <a:solidFill>
                  <a:srgbClr val="00A3C7"/>
                </a:solidFill>
                <a:latin typeface="Georgia" panose="02040502050405020303" pitchFamily="18" charset="0"/>
                <a:ea typeface="+mj-ea"/>
                <a:cs typeface="+mj-cs"/>
              </a:defRPr>
            </a:lvl5pPr>
          </a:lstStyle>
          <a:p>
            <a:pPr lvl="0"/>
            <a:r>
              <a:rPr lang="en-US" dirty="0"/>
              <a:t>Name, qualification</a:t>
            </a:r>
            <a:br>
              <a:rPr lang="en-US" dirty="0"/>
            </a:br>
            <a:r>
              <a:rPr lang="en-US" dirty="0"/>
              <a:t>Job title</a:t>
            </a:r>
          </a:p>
        </p:txBody>
      </p:sp>
      <p:sp>
        <p:nvSpPr>
          <p:cNvPr id="48" name="Text Placeholder 33"/>
          <p:cNvSpPr>
            <a:spLocks noGrp="1"/>
          </p:cNvSpPr>
          <p:nvPr>
            <p:ph type="body" sz="quarter" idx="24" hasCustomPrompt="1"/>
          </p:nvPr>
        </p:nvSpPr>
        <p:spPr>
          <a:xfrm>
            <a:off x="1938888" y="4428703"/>
            <a:ext cx="3109625" cy="926489"/>
          </a:xfrm>
        </p:spPr>
        <p:txBody>
          <a:bodyPr>
            <a:noAutofit/>
          </a:bodyPr>
          <a:lstStyle>
            <a:lvl1pPr marL="0" indent="0">
              <a:lnSpc>
                <a:spcPts val="1900"/>
              </a:lnSpc>
              <a:spcBef>
                <a:spcPts val="0"/>
              </a:spcBef>
              <a:buNone/>
              <a:defRPr lang="en-US" sz="1500" i="0" kern="1200" dirty="0" smtClean="0">
                <a:solidFill>
                  <a:srgbClr val="8DA8AD"/>
                </a:solidFill>
                <a:latin typeface="Arial" panose="020B0604020202020204" pitchFamily="34" charset="0"/>
                <a:ea typeface="+mj-ea"/>
                <a:cs typeface="Arial" panose="020B0604020202020204" pitchFamily="34" charset="0"/>
              </a:defRPr>
            </a:lvl1pPr>
            <a:lvl2pPr marL="583944" indent="0">
              <a:buNone/>
              <a:defRPr lang="en-US" sz="1500" i="0" kern="1200" dirty="0" smtClean="0">
                <a:solidFill>
                  <a:srgbClr val="8DA8AD"/>
                </a:solidFill>
                <a:latin typeface="Arial" panose="020B0604020202020204" pitchFamily="34" charset="0"/>
                <a:ea typeface="+mj-ea"/>
                <a:cs typeface="Arial" panose="020B0604020202020204" pitchFamily="34" charset="0"/>
              </a:defRPr>
            </a:lvl2pPr>
            <a:lvl3pPr marL="1167886" indent="0">
              <a:buNone/>
              <a:defRPr lang="en-US" sz="1500" i="0" kern="1200" dirty="0" smtClean="0">
                <a:solidFill>
                  <a:srgbClr val="8DA8AD"/>
                </a:solidFill>
                <a:latin typeface="Arial" panose="020B0604020202020204" pitchFamily="34" charset="0"/>
                <a:ea typeface="+mj-ea"/>
                <a:cs typeface="Arial" panose="020B0604020202020204" pitchFamily="34" charset="0"/>
              </a:defRPr>
            </a:lvl3pPr>
            <a:lvl4pPr marL="1751830" indent="0">
              <a:buNone/>
              <a:defRPr lang="en-US" sz="1500" i="0" kern="1200" dirty="0" smtClean="0">
                <a:solidFill>
                  <a:srgbClr val="8DA8AD"/>
                </a:solidFill>
                <a:latin typeface="Arial" panose="020B0604020202020204" pitchFamily="34" charset="0"/>
                <a:ea typeface="+mj-ea"/>
                <a:cs typeface="Arial" panose="020B0604020202020204" pitchFamily="34" charset="0"/>
              </a:defRPr>
            </a:lvl4pPr>
            <a:lvl5pPr marL="2335773" indent="0">
              <a:buNone/>
              <a:defRPr lang="en-GB" sz="1500" i="0" kern="1200" dirty="0">
                <a:solidFill>
                  <a:srgbClr val="8DA8AD"/>
                </a:solidFill>
                <a:latin typeface="Arial" panose="020B0604020202020204" pitchFamily="34" charset="0"/>
                <a:ea typeface="+mj-ea"/>
                <a:cs typeface="Arial" panose="020B0604020202020204" pitchFamily="34" charset="0"/>
              </a:defRPr>
            </a:lvl5pPr>
          </a:lstStyle>
          <a:p>
            <a:pPr lvl="0"/>
            <a:r>
              <a:rPr lang="en-US" dirty="0"/>
              <a:t>020 7xxx </a:t>
            </a:r>
            <a:r>
              <a:rPr lang="en-US" dirty="0" err="1"/>
              <a:t>xxxx</a:t>
            </a:r>
            <a:br>
              <a:rPr lang="en-US" dirty="0"/>
            </a:br>
            <a:r>
              <a:rPr lang="en-US" dirty="0"/>
              <a:t>name.surname@lcp.uk.com</a:t>
            </a:r>
          </a:p>
        </p:txBody>
      </p:sp>
      <p:sp>
        <p:nvSpPr>
          <p:cNvPr id="49" name="Picture Placeholder 4"/>
          <p:cNvSpPr>
            <a:spLocks noGrp="1"/>
          </p:cNvSpPr>
          <p:nvPr>
            <p:ph type="pic" sz="quarter" idx="25"/>
          </p:nvPr>
        </p:nvSpPr>
        <p:spPr>
          <a:xfrm>
            <a:off x="5484450" y="3809593"/>
            <a:ext cx="1563873" cy="1546101"/>
          </a:xfrm>
        </p:spPr>
        <p:txBody>
          <a:bodyPr>
            <a:normAutofit/>
          </a:bodyPr>
          <a:lstStyle>
            <a:lvl1pPr marL="0" indent="0">
              <a:buNone/>
              <a:defRPr sz="1800" i="1">
                <a:latin typeface="Georgia" panose="02040502050405020303" pitchFamily="18" charset="0"/>
              </a:defRPr>
            </a:lvl1pPr>
          </a:lstStyle>
          <a:p>
            <a:r>
              <a:rPr lang="en-US"/>
              <a:t>Click icon to add picture</a:t>
            </a:r>
            <a:endParaRPr lang="en-GB" dirty="0"/>
          </a:p>
        </p:txBody>
      </p:sp>
      <p:sp>
        <p:nvSpPr>
          <p:cNvPr id="50" name="Text Placeholder 5"/>
          <p:cNvSpPr>
            <a:spLocks noGrp="1"/>
          </p:cNvSpPr>
          <p:nvPr>
            <p:ph type="body" sz="quarter" idx="26" hasCustomPrompt="1"/>
          </p:nvPr>
        </p:nvSpPr>
        <p:spPr>
          <a:xfrm>
            <a:off x="7063338" y="3810268"/>
            <a:ext cx="3109625" cy="618436"/>
          </a:xfrm>
        </p:spPr>
        <p:txBody>
          <a:bodyPr>
            <a:noAutofit/>
          </a:bodyPr>
          <a:lstStyle>
            <a:lvl1pPr marL="0" indent="0">
              <a:lnSpc>
                <a:spcPts val="2200"/>
              </a:lnSpc>
              <a:spcBef>
                <a:spcPts val="0"/>
              </a:spcBef>
              <a:buNone/>
              <a:defRPr lang="en-US" sz="1800" i="1" kern="1200" dirty="0" smtClean="0">
                <a:solidFill>
                  <a:srgbClr val="00A3C7"/>
                </a:solidFill>
                <a:latin typeface="Georgia" panose="02040502050405020303" pitchFamily="18" charset="0"/>
                <a:ea typeface="+mj-ea"/>
                <a:cs typeface="+mj-cs"/>
              </a:defRPr>
            </a:lvl1pPr>
            <a:lvl2pPr marL="583944" indent="0">
              <a:buNone/>
              <a:defRPr lang="en-US" sz="1800" i="1" kern="1200" dirty="0" smtClean="0">
                <a:solidFill>
                  <a:srgbClr val="00A3C7"/>
                </a:solidFill>
                <a:latin typeface="Georgia" panose="02040502050405020303" pitchFamily="18" charset="0"/>
                <a:ea typeface="+mj-ea"/>
                <a:cs typeface="+mj-cs"/>
              </a:defRPr>
            </a:lvl2pPr>
            <a:lvl3pPr marL="1167886" indent="0">
              <a:buNone/>
              <a:defRPr lang="en-US" sz="1800" i="1" kern="1200" dirty="0" smtClean="0">
                <a:solidFill>
                  <a:srgbClr val="00A3C7"/>
                </a:solidFill>
                <a:latin typeface="Georgia" panose="02040502050405020303" pitchFamily="18" charset="0"/>
                <a:ea typeface="+mj-ea"/>
                <a:cs typeface="+mj-cs"/>
              </a:defRPr>
            </a:lvl3pPr>
            <a:lvl4pPr marL="1751830" indent="0">
              <a:buNone/>
              <a:defRPr lang="en-US" sz="1800" i="1" kern="1200" dirty="0" smtClean="0">
                <a:solidFill>
                  <a:srgbClr val="00A3C7"/>
                </a:solidFill>
                <a:latin typeface="Georgia" panose="02040502050405020303" pitchFamily="18" charset="0"/>
                <a:ea typeface="+mj-ea"/>
                <a:cs typeface="+mj-cs"/>
              </a:defRPr>
            </a:lvl4pPr>
            <a:lvl5pPr marL="2335773" indent="0">
              <a:buNone/>
              <a:defRPr lang="en-GB" sz="1800" i="1" kern="1200" dirty="0">
                <a:solidFill>
                  <a:srgbClr val="00A3C7"/>
                </a:solidFill>
                <a:latin typeface="Georgia" panose="02040502050405020303" pitchFamily="18" charset="0"/>
                <a:ea typeface="+mj-ea"/>
                <a:cs typeface="+mj-cs"/>
              </a:defRPr>
            </a:lvl5pPr>
          </a:lstStyle>
          <a:p>
            <a:pPr lvl="0"/>
            <a:r>
              <a:rPr lang="en-US" dirty="0"/>
              <a:t>Name, qualification</a:t>
            </a:r>
            <a:br>
              <a:rPr lang="en-US" dirty="0"/>
            </a:br>
            <a:r>
              <a:rPr lang="en-US" dirty="0"/>
              <a:t>Job title</a:t>
            </a:r>
          </a:p>
        </p:txBody>
      </p:sp>
      <p:sp>
        <p:nvSpPr>
          <p:cNvPr id="51" name="Text Placeholder 33"/>
          <p:cNvSpPr>
            <a:spLocks noGrp="1"/>
          </p:cNvSpPr>
          <p:nvPr>
            <p:ph type="body" sz="quarter" idx="27" hasCustomPrompt="1"/>
          </p:nvPr>
        </p:nvSpPr>
        <p:spPr>
          <a:xfrm>
            <a:off x="7063338" y="4428703"/>
            <a:ext cx="3109625" cy="926489"/>
          </a:xfrm>
        </p:spPr>
        <p:txBody>
          <a:bodyPr>
            <a:noAutofit/>
          </a:bodyPr>
          <a:lstStyle>
            <a:lvl1pPr marL="0" indent="0">
              <a:lnSpc>
                <a:spcPts val="1900"/>
              </a:lnSpc>
              <a:spcBef>
                <a:spcPts val="0"/>
              </a:spcBef>
              <a:buNone/>
              <a:defRPr lang="en-US" sz="1500" i="0" kern="1200" dirty="0" smtClean="0">
                <a:solidFill>
                  <a:srgbClr val="8DA8AD"/>
                </a:solidFill>
                <a:latin typeface="Arial" panose="020B0604020202020204" pitchFamily="34" charset="0"/>
                <a:ea typeface="+mj-ea"/>
                <a:cs typeface="Arial" panose="020B0604020202020204" pitchFamily="34" charset="0"/>
              </a:defRPr>
            </a:lvl1pPr>
            <a:lvl2pPr marL="583944" indent="0">
              <a:buNone/>
              <a:defRPr lang="en-US" sz="1500" i="0" kern="1200" dirty="0" smtClean="0">
                <a:solidFill>
                  <a:srgbClr val="8DA8AD"/>
                </a:solidFill>
                <a:latin typeface="Arial" panose="020B0604020202020204" pitchFamily="34" charset="0"/>
                <a:ea typeface="+mj-ea"/>
                <a:cs typeface="Arial" panose="020B0604020202020204" pitchFamily="34" charset="0"/>
              </a:defRPr>
            </a:lvl2pPr>
            <a:lvl3pPr marL="1167886" indent="0">
              <a:buNone/>
              <a:defRPr lang="en-US" sz="1500" i="0" kern="1200" dirty="0" smtClean="0">
                <a:solidFill>
                  <a:srgbClr val="8DA8AD"/>
                </a:solidFill>
                <a:latin typeface="Arial" panose="020B0604020202020204" pitchFamily="34" charset="0"/>
                <a:ea typeface="+mj-ea"/>
                <a:cs typeface="Arial" panose="020B0604020202020204" pitchFamily="34" charset="0"/>
              </a:defRPr>
            </a:lvl3pPr>
            <a:lvl4pPr marL="1751830" indent="0">
              <a:buNone/>
              <a:defRPr lang="en-US" sz="1500" i="0" kern="1200" dirty="0" smtClean="0">
                <a:solidFill>
                  <a:srgbClr val="8DA8AD"/>
                </a:solidFill>
                <a:latin typeface="Arial" panose="020B0604020202020204" pitchFamily="34" charset="0"/>
                <a:ea typeface="+mj-ea"/>
                <a:cs typeface="Arial" panose="020B0604020202020204" pitchFamily="34" charset="0"/>
              </a:defRPr>
            </a:lvl4pPr>
            <a:lvl5pPr marL="2335773" indent="0">
              <a:buNone/>
              <a:defRPr lang="en-GB" sz="1500" i="0" kern="1200" dirty="0">
                <a:solidFill>
                  <a:srgbClr val="8DA8AD"/>
                </a:solidFill>
                <a:latin typeface="Arial" panose="020B0604020202020204" pitchFamily="34" charset="0"/>
                <a:ea typeface="+mj-ea"/>
                <a:cs typeface="Arial" panose="020B0604020202020204" pitchFamily="34" charset="0"/>
              </a:defRPr>
            </a:lvl5pPr>
          </a:lstStyle>
          <a:p>
            <a:pPr lvl="0"/>
            <a:r>
              <a:rPr lang="en-US" dirty="0"/>
              <a:t>020 7xxx </a:t>
            </a:r>
            <a:r>
              <a:rPr lang="en-US" dirty="0" err="1"/>
              <a:t>xxxx</a:t>
            </a:r>
            <a:br>
              <a:rPr lang="en-US" dirty="0"/>
            </a:br>
            <a:r>
              <a:rPr lang="en-US" dirty="0"/>
              <a:t>name.surname@lcp.uk.com</a:t>
            </a:r>
          </a:p>
        </p:txBody>
      </p:sp>
      <p:sp>
        <p:nvSpPr>
          <p:cNvPr id="52" name="Title 1"/>
          <p:cNvSpPr>
            <a:spLocks noGrp="1"/>
          </p:cNvSpPr>
          <p:nvPr>
            <p:ph type="title" hasCustomPrompt="1"/>
          </p:nvPr>
        </p:nvSpPr>
        <p:spPr>
          <a:xfrm>
            <a:off x="360000" y="360000"/>
            <a:ext cx="8125200" cy="396000"/>
          </a:xfrm>
        </p:spPr>
        <p:txBody>
          <a:bodyPr>
            <a:normAutofit/>
          </a:bodyPr>
          <a:lstStyle>
            <a:lvl1pPr>
              <a:defRPr sz="2800" baseline="0">
                <a:solidFill>
                  <a:schemeClr val="tx2"/>
                </a:solidFill>
              </a:defRPr>
            </a:lvl1pPr>
          </a:lstStyle>
          <a:p>
            <a:r>
              <a:rPr lang="en-US" dirty="0"/>
              <a:t>Contact us</a:t>
            </a:r>
            <a:endParaRPr lang="en-GB" dirty="0"/>
          </a:p>
        </p:txBody>
      </p:sp>
      <p:sp>
        <p:nvSpPr>
          <p:cNvPr id="53" name="Text Placeholder 7"/>
          <p:cNvSpPr>
            <a:spLocks noGrp="1"/>
          </p:cNvSpPr>
          <p:nvPr>
            <p:ph type="body" sz="quarter" idx="12" hasCustomPrompt="1"/>
          </p:nvPr>
        </p:nvSpPr>
        <p:spPr>
          <a:xfrm>
            <a:off x="360000" y="900311"/>
            <a:ext cx="8126237" cy="396917"/>
          </a:xfrm>
          <a:prstGeom prst="rect">
            <a:avLst/>
          </a:prstGeom>
        </p:spPr>
        <p:txBody>
          <a:bodyPr lIns="104259" tIns="52130" rIns="104259" bIns="52130">
            <a:noAutofit/>
          </a:bodyPr>
          <a:lstStyle>
            <a:lvl1pPr marL="0" indent="0">
              <a:spcBef>
                <a:spcPts val="0"/>
              </a:spcBef>
              <a:buNone/>
              <a:defRPr sz="2000" i="1" u="none" baseline="0">
                <a:solidFill>
                  <a:schemeClr val="accent1"/>
                </a:solidFill>
                <a:latin typeface="Georgia" panose="02040502050405020303" pitchFamily="18" charset="0"/>
              </a:defRPr>
            </a:lvl1pPr>
          </a:lstStyle>
          <a:p>
            <a:pPr lvl="0"/>
            <a:r>
              <a:rPr lang="en-GB" dirty="0"/>
              <a:t>Helpful sub-title</a:t>
            </a:r>
          </a:p>
        </p:txBody>
      </p:sp>
      <p:sp>
        <p:nvSpPr>
          <p:cNvPr id="18" name="Slide Number Placeholder 5"/>
          <p:cNvSpPr>
            <a:spLocks noGrp="1"/>
          </p:cNvSpPr>
          <p:nvPr>
            <p:ph type="sldNum" sz="quarter" idx="4"/>
          </p:nvPr>
        </p:nvSpPr>
        <p:spPr>
          <a:xfrm>
            <a:off x="7838273" y="7030927"/>
            <a:ext cx="2495127" cy="324000"/>
          </a:xfrm>
          <a:prstGeom prst="rect">
            <a:avLst/>
          </a:prstGeom>
        </p:spPr>
        <p:txBody>
          <a:bodyPr vert="horz" lIns="116788" tIns="58394" rIns="0" bIns="58394" rtlCol="0" anchor="t" anchorCtr="0"/>
          <a:lstStyle>
            <a:lvl1pPr algn="r">
              <a:defRPr sz="1200">
                <a:solidFill>
                  <a:schemeClr val="accent1"/>
                </a:solidFill>
                <a:latin typeface="Arial" panose="020B0604020202020204" pitchFamily="34" charset="0"/>
                <a:cs typeface="Arial" panose="020B0604020202020204" pitchFamily="34" charset="0"/>
              </a:defRPr>
            </a:lvl1pPr>
          </a:lstStyle>
          <a:p>
            <a:fld id="{4222576E-11E7-43FE-9D56-B51783728168}" type="slidenum">
              <a:rPr lang="en-GB" smtClean="0"/>
              <a:pPr/>
              <a:t>‹#›</a:t>
            </a:fld>
            <a:endParaRPr lang="en-GB" dirty="0"/>
          </a:p>
        </p:txBody>
      </p:sp>
    </p:spTree>
    <p:extLst>
      <p:ext uri="{BB962C8B-B14F-4D97-AF65-F5344CB8AC3E}">
        <p14:creationId xmlns:p14="http://schemas.microsoft.com/office/powerpoint/2010/main" val="2956553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7" name="Text Placeholder 2"/>
          <p:cNvSpPr txBox="1">
            <a:spLocks/>
          </p:cNvSpPr>
          <p:nvPr userDrawn="1"/>
        </p:nvSpPr>
        <p:spPr>
          <a:xfrm>
            <a:off x="360000" y="1240088"/>
            <a:ext cx="4955966" cy="595441"/>
          </a:xfrm>
          <a:prstGeom prst="rect">
            <a:avLst/>
          </a:prstGeom>
        </p:spPr>
        <p:txBody>
          <a:bodyPr lIns="115200" tIns="115200" rIns="115200" bIns="115200"/>
          <a:lstStyle>
            <a:lvl1pPr marL="342900" indent="-342900" algn="l" defTabSz="914400" rtl="0" eaLnBrk="1" latinLnBrk="0" hangingPunct="1">
              <a:spcBef>
                <a:spcPct val="20000"/>
              </a:spcBef>
              <a:buFont typeface="Arial" panose="020B0604020202020204" pitchFamily="34" charset="0"/>
              <a:buChar char="•"/>
              <a:defRPr sz="2000" kern="1200">
                <a:solidFill>
                  <a:srgbClr val="002D5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D5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2D5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sz="2000" i="1" dirty="0">
                <a:solidFill>
                  <a:schemeClr val="tx1"/>
                </a:solidFill>
                <a:latin typeface="Georgia" panose="02040502050405020303" pitchFamily="18" charset="0"/>
              </a:rPr>
              <a:t>Core</a:t>
            </a:r>
          </a:p>
        </p:txBody>
      </p:sp>
      <p:sp>
        <p:nvSpPr>
          <p:cNvPr id="38" name="Text Placeholder 2"/>
          <p:cNvSpPr txBox="1">
            <a:spLocks/>
          </p:cNvSpPr>
          <p:nvPr userDrawn="1"/>
        </p:nvSpPr>
        <p:spPr>
          <a:xfrm>
            <a:off x="360000" y="5200723"/>
            <a:ext cx="9212148" cy="595441"/>
          </a:xfrm>
          <a:prstGeom prst="rect">
            <a:avLst/>
          </a:prstGeom>
        </p:spPr>
        <p:txBody>
          <a:bodyPr lIns="115200" tIns="115200" rIns="115200" bIns="115200"/>
          <a:lstStyle>
            <a:lvl1pPr marL="342900" indent="-342900" algn="l" defTabSz="914400" rtl="0" eaLnBrk="1" latinLnBrk="0" hangingPunct="1">
              <a:spcBef>
                <a:spcPct val="20000"/>
              </a:spcBef>
              <a:buFont typeface="Arial" panose="020B0604020202020204" pitchFamily="34" charset="0"/>
              <a:buChar char="•"/>
              <a:defRPr sz="2000" kern="1200">
                <a:solidFill>
                  <a:srgbClr val="002D59"/>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000" kern="1200">
                <a:solidFill>
                  <a:srgbClr val="002D59"/>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000" kern="1200">
                <a:solidFill>
                  <a:srgbClr val="002D59"/>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D59"/>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D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i="1" dirty="0">
                <a:solidFill>
                  <a:schemeClr val="tx1"/>
                </a:solidFill>
                <a:latin typeface="Georgia" panose="02040502050405020303" pitchFamily="18" charset="0"/>
              </a:rPr>
              <a:t>Secondary (for charts and diagrams if you need extra colours)</a:t>
            </a:r>
          </a:p>
        </p:txBody>
      </p:sp>
      <p:sp>
        <p:nvSpPr>
          <p:cNvPr id="39" name="Rectangle 38"/>
          <p:cNvSpPr/>
          <p:nvPr userDrawn="1"/>
        </p:nvSpPr>
        <p:spPr>
          <a:xfrm>
            <a:off x="448895" y="6045748"/>
            <a:ext cx="1378059" cy="67593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tx1"/>
                </a:solidFill>
                <a:latin typeface="Arial" panose="020B0604020202020204" pitchFamily="34" charset="0"/>
                <a:cs typeface="Arial" panose="020B0604020202020204" pitchFamily="34" charset="0"/>
              </a:rPr>
              <a:t>212/220/92</a:t>
            </a:r>
          </a:p>
        </p:txBody>
      </p:sp>
      <p:sp>
        <p:nvSpPr>
          <p:cNvPr id="40" name="Rectangle 39"/>
          <p:cNvSpPr/>
          <p:nvPr userDrawn="1"/>
        </p:nvSpPr>
        <p:spPr>
          <a:xfrm>
            <a:off x="2114371" y="6045748"/>
            <a:ext cx="1426832" cy="67593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latin typeface="Arial" panose="020B0604020202020204" pitchFamily="34" charset="0"/>
                <a:cs typeface="Arial" panose="020B0604020202020204" pitchFamily="34" charset="0"/>
              </a:rPr>
              <a:t>1/83/87</a:t>
            </a:r>
          </a:p>
        </p:txBody>
      </p:sp>
      <p:sp>
        <p:nvSpPr>
          <p:cNvPr id="41" name="Rectangle 40"/>
          <p:cNvSpPr/>
          <p:nvPr userDrawn="1"/>
        </p:nvSpPr>
        <p:spPr>
          <a:xfrm>
            <a:off x="3795976" y="6045748"/>
            <a:ext cx="1426832" cy="675932"/>
          </a:xfrm>
          <a:prstGeom prst="rect">
            <a:avLst/>
          </a:prstGeom>
          <a:solidFill>
            <a:srgbClr val="008F8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latin typeface="Arial" panose="020B0604020202020204" pitchFamily="34" charset="0"/>
                <a:cs typeface="Arial" panose="020B0604020202020204" pitchFamily="34" charset="0"/>
              </a:rPr>
              <a:t>0/143/143</a:t>
            </a:r>
          </a:p>
        </p:txBody>
      </p:sp>
      <p:sp>
        <p:nvSpPr>
          <p:cNvPr id="42" name="Rectangle 41"/>
          <p:cNvSpPr/>
          <p:nvPr userDrawn="1"/>
        </p:nvSpPr>
        <p:spPr>
          <a:xfrm>
            <a:off x="5477582" y="6045748"/>
            <a:ext cx="1426832" cy="675932"/>
          </a:xfrm>
          <a:prstGeom prst="rect">
            <a:avLst/>
          </a:prstGeom>
          <a:solidFill>
            <a:srgbClr val="59599A"/>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latin typeface="Arial" panose="020B0604020202020204" pitchFamily="34" charset="0"/>
                <a:cs typeface="Arial" panose="020B0604020202020204" pitchFamily="34" charset="0"/>
              </a:rPr>
              <a:t>89/89/154</a:t>
            </a:r>
          </a:p>
        </p:txBody>
      </p:sp>
      <p:sp>
        <p:nvSpPr>
          <p:cNvPr id="43" name="Rectangle 42"/>
          <p:cNvSpPr/>
          <p:nvPr userDrawn="1"/>
        </p:nvSpPr>
        <p:spPr>
          <a:xfrm>
            <a:off x="7159187" y="6045748"/>
            <a:ext cx="1426832" cy="675932"/>
          </a:xfrm>
          <a:prstGeom prst="rect">
            <a:avLst/>
          </a:prstGeom>
          <a:solidFill>
            <a:srgbClr val="E8C0DC"/>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tx1"/>
                </a:solidFill>
                <a:latin typeface="Arial" panose="020B0604020202020204" pitchFamily="34" charset="0"/>
                <a:cs typeface="Arial" panose="020B0604020202020204" pitchFamily="34" charset="0"/>
              </a:rPr>
              <a:t>232/192/220</a:t>
            </a:r>
          </a:p>
        </p:txBody>
      </p:sp>
      <p:sp>
        <p:nvSpPr>
          <p:cNvPr id="44" name="Rectangle 43"/>
          <p:cNvSpPr/>
          <p:nvPr userDrawn="1"/>
        </p:nvSpPr>
        <p:spPr>
          <a:xfrm>
            <a:off x="8840795" y="6045748"/>
            <a:ext cx="1426832" cy="675932"/>
          </a:xfrm>
          <a:prstGeom prst="rect">
            <a:avLst/>
          </a:prstGeom>
          <a:solidFill>
            <a:srgbClr val="821A4D"/>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latin typeface="Arial" panose="020B0604020202020204" pitchFamily="34" charset="0"/>
                <a:cs typeface="Arial" panose="020B0604020202020204" pitchFamily="34" charset="0"/>
              </a:rPr>
              <a:t>130/26/77</a:t>
            </a:r>
          </a:p>
        </p:txBody>
      </p:sp>
      <p:sp>
        <p:nvSpPr>
          <p:cNvPr id="45" name="TextBox 44"/>
          <p:cNvSpPr txBox="1"/>
          <p:nvPr userDrawn="1"/>
        </p:nvSpPr>
        <p:spPr>
          <a:xfrm>
            <a:off x="342061" y="5724847"/>
            <a:ext cx="1298944"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Lime</a:t>
            </a:r>
          </a:p>
        </p:txBody>
      </p:sp>
      <p:sp>
        <p:nvSpPr>
          <p:cNvPr id="46" name="TextBox 45"/>
          <p:cNvSpPr txBox="1"/>
          <p:nvPr userDrawn="1"/>
        </p:nvSpPr>
        <p:spPr>
          <a:xfrm>
            <a:off x="1999860" y="5724847"/>
            <a:ext cx="1587483"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Forest green</a:t>
            </a:r>
          </a:p>
        </p:txBody>
      </p:sp>
      <p:sp>
        <p:nvSpPr>
          <p:cNvPr id="47" name="TextBox 46"/>
          <p:cNvSpPr txBox="1"/>
          <p:nvPr userDrawn="1"/>
        </p:nvSpPr>
        <p:spPr>
          <a:xfrm>
            <a:off x="3662477" y="5724847"/>
            <a:ext cx="1298944"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Aqua</a:t>
            </a:r>
          </a:p>
        </p:txBody>
      </p:sp>
      <p:sp>
        <p:nvSpPr>
          <p:cNvPr id="49" name="TextBox 48"/>
          <p:cNvSpPr txBox="1"/>
          <p:nvPr userDrawn="1"/>
        </p:nvSpPr>
        <p:spPr>
          <a:xfrm>
            <a:off x="5384799" y="5724847"/>
            <a:ext cx="1298944"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Lilac</a:t>
            </a:r>
          </a:p>
        </p:txBody>
      </p:sp>
      <p:sp>
        <p:nvSpPr>
          <p:cNvPr id="50" name="TextBox 49"/>
          <p:cNvSpPr txBox="1"/>
          <p:nvPr userDrawn="1"/>
        </p:nvSpPr>
        <p:spPr>
          <a:xfrm>
            <a:off x="7043809" y="5724847"/>
            <a:ext cx="1435928"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Pale pink	</a:t>
            </a:r>
          </a:p>
        </p:txBody>
      </p:sp>
      <p:sp>
        <p:nvSpPr>
          <p:cNvPr id="51" name="TextBox 50"/>
          <p:cNvSpPr txBox="1"/>
          <p:nvPr userDrawn="1"/>
        </p:nvSpPr>
        <p:spPr>
          <a:xfrm>
            <a:off x="8732647" y="5724847"/>
            <a:ext cx="1435928"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Cherry</a:t>
            </a:r>
          </a:p>
        </p:txBody>
      </p:sp>
      <p:sp>
        <p:nvSpPr>
          <p:cNvPr id="78" name="Rectangle 77"/>
          <p:cNvSpPr/>
          <p:nvPr userDrawn="1"/>
        </p:nvSpPr>
        <p:spPr>
          <a:xfrm>
            <a:off x="477470" y="2187084"/>
            <a:ext cx="1856397" cy="1093159"/>
          </a:xfrm>
          <a:prstGeom prst="rect">
            <a:avLst/>
          </a:prstGeom>
          <a:solidFill>
            <a:srgbClr val="00A3C7"/>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latin typeface="Arial" panose="020B0604020202020204" pitchFamily="34" charset="0"/>
                <a:cs typeface="Arial" panose="020B0604020202020204" pitchFamily="34" charset="0"/>
              </a:rPr>
              <a:t>0/163/199</a:t>
            </a:r>
          </a:p>
        </p:txBody>
      </p:sp>
      <p:sp>
        <p:nvSpPr>
          <p:cNvPr id="79" name="Rectangle 78"/>
          <p:cNvSpPr/>
          <p:nvPr userDrawn="1"/>
        </p:nvSpPr>
        <p:spPr>
          <a:xfrm>
            <a:off x="2454026" y="2187084"/>
            <a:ext cx="1856397" cy="1093159"/>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bg1"/>
                </a:solidFill>
                <a:latin typeface="Arial" panose="020B0604020202020204" pitchFamily="34" charset="0"/>
                <a:cs typeface="Arial" panose="020B0604020202020204" pitchFamily="34" charset="0"/>
              </a:rPr>
              <a:t>0/47/95</a:t>
            </a:r>
          </a:p>
        </p:txBody>
      </p:sp>
      <p:sp>
        <p:nvSpPr>
          <p:cNvPr id="80" name="Rectangle 79"/>
          <p:cNvSpPr/>
          <p:nvPr userDrawn="1"/>
        </p:nvSpPr>
        <p:spPr>
          <a:xfrm>
            <a:off x="4444008" y="2187084"/>
            <a:ext cx="1856397" cy="1093159"/>
          </a:xfrm>
          <a:prstGeom prst="rect">
            <a:avLst/>
          </a:prstGeom>
          <a:solidFill>
            <a:srgbClr val="FAA61A"/>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latin typeface="Arial" panose="020B0604020202020204" pitchFamily="34" charset="0"/>
                <a:cs typeface="Arial" panose="020B0604020202020204" pitchFamily="34" charset="0"/>
              </a:rPr>
              <a:t>247/166/0</a:t>
            </a:r>
          </a:p>
        </p:txBody>
      </p:sp>
      <p:sp>
        <p:nvSpPr>
          <p:cNvPr id="81" name="Rectangle 80"/>
          <p:cNvSpPr/>
          <p:nvPr userDrawn="1"/>
        </p:nvSpPr>
        <p:spPr>
          <a:xfrm>
            <a:off x="6433989" y="2187084"/>
            <a:ext cx="1856397" cy="1093159"/>
          </a:xfrm>
          <a:prstGeom prst="rect">
            <a:avLst/>
          </a:prstGeom>
          <a:solidFill>
            <a:srgbClr val="E93F6F"/>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latin typeface="Arial" panose="020B0604020202020204" pitchFamily="34" charset="0"/>
                <a:cs typeface="Arial" panose="020B0604020202020204" pitchFamily="34" charset="0"/>
              </a:rPr>
              <a:t>233/63/111</a:t>
            </a:r>
          </a:p>
        </p:txBody>
      </p:sp>
      <p:sp>
        <p:nvSpPr>
          <p:cNvPr id="82" name="Rectangle 81"/>
          <p:cNvSpPr/>
          <p:nvPr userDrawn="1"/>
        </p:nvSpPr>
        <p:spPr>
          <a:xfrm>
            <a:off x="8439805" y="2187084"/>
            <a:ext cx="1856397" cy="1093159"/>
          </a:xfrm>
          <a:prstGeom prst="rect">
            <a:avLst/>
          </a:prstGeom>
          <a:solidFill>
            <a:srgbClr val="8DA8AD"/>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latin typeface="Arial" panose="020B0604020202020204" pitchFamily="34" charset="0"/>
                <a:cs typeface="Arial" panose="020B0604020202020204" pitchFamily="34" charset="0"/>
              </a:rPr>
              <a:t>141/168/173</a:t>
            </a:r>
          </a:p>
        </p:txBody>
      </p:sp>
      <p:sp>
        <p:nvSpPr>
          <p:cNvPr id="83" name="TextBox 82"/>
          <p:cNvSpPr txBox="1"/>
          <p:nvPr userDrawn="1"/>
        </p:nvSpPr>
        <p:spPr>
          <a:xfrm>
            <a:off x="370636" y="1847694"/>
            <a:ext cx="1774756"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LCP Blue</a:t>
            </a:r>
          </a:p>
        </p:txBody>
      </p:sp>
      <p:sp>
        <p:nvSpPr>
          <p:cNvPr id="84" name="TextBox 83"/>
          <p:cNvSpPr txBox="1"/>
          <p:nvPr userDrawn="1"/>
        </p:nvSpPr>
        <p:spPr>
          <a:xfrm>
            <a:off x="2359913" y="1847694"/>
            <a:ext cx="1774756"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LCP Dark Blue</a:t>
            </a:r>
          </a:p>
        </p:txBody>
      </p:sp>
      <p:sp>
        <p:nvSpPr>
          <p:cNvPr id="85" name="TextBox 84"/>
          <p:cNvSpPr txBox="1"/>
          <p:nvPr userDrawn="1"/>
        </p:nvSpPr>
        <p:spPr>
          <a:xfrm>
            <a:off x="4349189" y="1847694"/>
            <a:ext cx="1774756"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LCP Grapefruit</a:t>
            </a:r>
          </a:p>
        </p:txBody>
      </p:sp>
      <p:sp>
        <p:nvSpPr>
          <p:cNvPr id="94" name="TextBox 93"/>
          <p:cNvSpPr txBox="1"/>
          <p:nvPr userDrawn="1"/>
        </p:nvSpPr>
        <p:spPr>
          <a:xfrm>
            <a:off x="6326110" y="1847694"/>
            <a:ext cx="1774756"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LCP Watermelon</a:t>
            </a:r>
          </a:p>
        </p:txBody>
      </p:sp>
      <p:sp>
        <p:nvSpPr>
          <p:cNvPr id="95" name="TextBox 94"/>
          <p:cNvSpPr txBox="1"/>
          <p:nvPr userDrawn="1"/>
        </p:nvSpPr>
        <p:spPr>
          <a:xfrm>
            <a:off x="8343573" y="1847694"/>
            <a:ext cx="1774756" cy="348761"/>
          </a:xfrm>
          <a:prstGeom prst="rect">
            <a:avLst/>
          </a:prstGeom>
          <a:noFill/>
        </p:spPr>
        <p:txBody>
          <a:bodyPr wrap="square" lIns="116788" tIns="58394" rIns="116788" bIns="58394" rtlCol="0">
            <a:spAutoFit/>
          </a:bodyPr>
          <a:lstStyle/>
          <a:p>
            <a:r>
              <a:rPr lang="en-GB" sz="1500" dirty="0">
                <a:latin typeface="Arial" panose="020B0604020202020204" pitchFamily="34" charset="0"/>
                <a:cs typeface="Arial" panose="020B0604020202020204" pitchFamily="34" charset="0"/>
              </a:rPr>
              <a:t>LCP Grey</a:t>
            </a:r>
          </a:p>
        </p:txBody>
      </p:sp>
      <p:sp>
        <p:nvSpPr>
          <p:cNvPr id="96" name="Rectangle 95"/>
          <p:cNvSpPr/>
          <p:nvPr userDrawn="1"/>
        </p:nvSpPr>
        <p:spPr>
          <a:xfrm>
            <a:off x="4444008" y="3603015"/>
            <a:ext cx="1857916" cy="344638"/>
          </a:xfrm>
          <a:prstGeom prst="rect">
            <a:avLst/>
          </a:prstGeom>
          <a:solidFill>
            <a:srgbClr val="FDCB78"/>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tx1"/>
                </a:solidFill>
                <a:latin typeface="Arial" panose="020B0604020202020204" pitchFamily="34" charset="0"/>
                <a:cs typeface="Arial" panose="020B0604020202020204" pitchFamily="34" charset="0"/>
              </a:rPr>
              <a:t>253/203/120</a:t>
            </a:r>
          </a:p>
        </p:txBody>
      </p:sp>
      <p:sp>
        <p:nvSpPr>
          <p:cNvPr id="97" name="Rectangle 96"/>
          <p:cNvSpPr/>
          <p:nvPr userDrawn="1"/>
        </p:nvSpPr>
        <p:spPr>
          <a:xfrm>
            <a:off x="4444008" y="4288505"/>
            <a:ext cx="1857916" cy="344638"/>
          </a:xfrm>
          <a:prstGeom prst="rect">
            <a:avLst/>
          </a:prstGeom>
          <a:solidFill>
            <a:srgbClr val="FFE5BE"/>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tx1"/>
                </a:solidFill>
                <a:latin typeface="Arial" panose="020B0604020202020204" pitchFamily="34" charset="0"/>
                <a:cs typeface="Arial" panose="020B0604020202020204" pitchFamily="34" charset="0"/>
              </a:rPr>
              <a:t>255/229/190</a:t>
            </a:r>
          </a:p>
        </p:txBody>
      </p:sp>
      <p:sp>
        <p:nvSpPr>
          <p:cNvPr id="98" name="Rectangle 97"/>
          <p:cNvSpPr/>
          <p:nvPr userDrawn="1"/>
        </p:nvSpPr>
        <p:spPr>
          <a:xfrm>
            <a:off x="2454732" y="3603015"/>
            <a:ext cx="1857916" cy="344638"/>
          </a:xfrm>
          <a:prstGeom prst="rect">
            <a:avLst/>
          </a:prstGeom>
          <a:solidFill>
            <a:srgbClr val="5B6B93"/>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bg1"/>
                </a:solidFill>
                <a:latin typeface="Arial" panose="020B0604020202020204" pitchFamily="34" charset="0"/>
                <a:cs typeface="Arial" panose="020B0604020202020204" pitchFamily="34" charset="0"/>
              </a:rPr>
              <a:t>91/107/147</a:t>
            </a:r>
          </a:p>
        </p:txBody>
      </p:sp>
      <p:sp>
        <p:nvSpPr>
          <p:cNvPr id="99" name="Rectangle 98"/>
          <p:cNvSpPr/>
          <p:nvPr userDrawn="1"/>
        </p:nvSpPr>
        <p:spPr>
          <a:xfrm>
            <a:off x="2454732" y="4288505"/>
            <a:ext cx="1857916" cy="344638"/>
          </a:xfrm>
          <a:prstGeom prst="rect">
            <a:avLst/>
          </a:prstGeom>
          <a:solidFill>
            <a:srgbClr val="A7ADC7"/>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bg1"/>
                </a:solidFill>
                <a:latin typeface="Arial" panose="020B0604020202020204" pitchFamily="34" charset="0"/>
                <a:cs typeface="Arial" panose="020B0604020202020204" pitchFamily="34" charset="0"/>
              </a:rPr>
              <a:t>167/173/199</a:t>
            </a:r>
          </a:p>
        </p:txBody>
      </p:sp>
      <p:sp>
        <p:nvSpPr>
          <p:cNvPr id="100" name="Rectangle 99"/>
          <p:cNvSpPr/>
          <p:nvPr userDrawn="1"/>
        </p:nvSpPr>
        <p:spPr>
          <a:xfrm>
            <a:off x="477470" y="3603015"/>
            <a:ext cx="1857916" cy="344638"/>
          </a:xfrm>
          <a:prstGeom prst="rect">
            <a:avLst/>
          </a:prstGeom>
          <a:solidFill>
            <a:srgbClr val="6FC2DE"/>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tx1"/>
                </a:solidFill>
                <a:latin typeface="Arial" panose="020B0604020202020204" pitchFamily="34" charset="0"/>
                <a:cs typeface="Arial" panose="020B0604020202020204" pitchFamily="34" charset="0"/>
              </a:rPr>
              <a:t>111/194/222</a:t>
            </a:r>
          </a:p>
        </p:txBody>
      </p:sp>
      <p:sp>
        <p:nvSpPr>
          <p:cNvPr id="101" name="Rectangle 100"/>
          <p:cNvSpPr/>
          <p:nvPr userDrawn="1"/>
        </p:nvSpPr>
        <p:spPr>
          <a:xfrm>
            <a:off x="477470" y="4288505"/>
            <a:ext cx="1857916" cy="344638"/>
          </a:xfrm>
          <a:prstGeom prst="rect">
            <a:avLst/>
          </a:prstGeom>
          <a:solidFill>
            <a:srgbClr val="C0E1F0"/>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tx1"/>
                </a:solidFill>
                <a:latin typeface="Arial" panose="020B0604020202020204" pitchFamily="34" charset="0"/>
                <a:cs typeface="Arial" panose="020B0604020202020204" pitchFamily="34" charset="0"/>
              </a:rPr>
              <a:t>192/225/240</a:t>
            </a:r>
          </a:p>
        </p:txBody>
      </p:sp>
      <p:sp>
        <p:nvSpPr>
          <p:cNvPr id="102" name="Rectangle 101"/>
          <p:cNvSpPr/>
          <p:nvPr userDrawn="1"/>
        </p:nvSpPr>
        <p:spPr>
          <a:xfrm>
            <a:off x="6433285" y="3603015"/>
            <a:ext cx="1857916" cy="344638"/>
          </a:xfrm>
          <a:prstGeom prst="rect">
            <a:avLst/>
          </a:prstGeom>
          <a:solidFill>
            <a:srgbClr val="F299A9"/>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tx1"/>
                </a:solidFill>
                <a:latin typeface="Arial" panose="020B0604020202020204" pitchFamily="34" charset="0"/>
                <a:cs typeface="Arial" panose="020B0604020202020204" pitchFamily="34" charset="0"/>
              </a:rPr>
              <a:t>242/153/169</a:t>
            </a:r>
          </a:p>
        </p:txBody>
      </p:sp>
      <p:sp>
        <p:nvSpPr>
          <p:cNvPr id="103" name="Rectangle 102"/>
          <p:cNvSpPr/>
          <p:nvPr userDrawn="1"/>
        </p:nvSpPr>
        <p:spPr>
          <a:xfrm>
            <a:off x="6433285" y="4288505"/>
            <a:ext cx="1857916" cy="344638"/>
          </a:xfrm>
          <a:prstGeom prst="rect">
            <a:avLst/>
          </a:prstGeom>
          <a:solidFill>
            <a:srgbClr val="F9D0D6"/>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tx1"/>
                </a:solidFill>
                <a:latin typeface="Arial" panose="020B0604020202020204" pitchFamily="34" charset="0"/>
                <a:cs typeface="Arial" panose="020B0604020202020204" pitchFamily="34" charset="0"/>
              </a:rPr>
              <a:t>249/208/214</a:t>
            </a:r>
          </a:p>
        </p:txBody>
      </p:sp>
      <p:sp>
        <p:nvSpPr>
          <p:cNvPr id="104" name="Rectangle 103"/>
          <p:cNvSpPr/>
          <p:nvPr userDrawn="1"/>
        </p:nvSpPr>
        <p:spPr>
          <a:xfrm>
            <a:off x="8432389" y="3603015"/>
            <a:ext cx="1857916" cy="344638"/>
          </a:xfrm>
          <a:prstGeom prst="rect">
            <a:avLst/>
          </a:prstGeom>
          <a:solidFill>
            <a:srgbClr val="B8CACE"/>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tx1"/>
                </a:solidFill>
                <a:latin typeface="Arial" panose="020B0604020202020204" pitchFamily="34" charset="0"/>
                <a:cs typeface="Arial" panose="020B0604020202020204" pitchFamily="34" charset="0"/>
              </a:rPr>
              <a:t>184/202/206</a:t>
            </a:r>
          </a:p>
        </p:txBody>
      </p:sp>
      <p:sp>
        <p:nvSpPr>
          <p:cNvPr id="105" name="Rectangle 104"/>
          <p:cNvSpPr/>
          <p:nvPr userDrawn="1"/>
        </p:nvSpPr>
        <p:spPr>
          <a:xfrm>
            <a:off x="8432389" y="4288505"/>
            <a:ext cx="1857916" cy="344638"/>
          </a:xfrm>
          <a:prstGeom prst="rect">
            <a:avLst/>
          </a:prstGeom>
          <a:solidFill>
            <a:srgbClr val="DBE4E6"/>
          </a:solidFill>
          <a:ln>
            <a:noFill/>
          </a:ln>
        </p:spPr>
        <p:style>
          <a:lnRef idx="2">
            <a:schemeClr val="accent1">
              <a:shade val="50000"/>
            </a:schemeClr>
          </a:lnRef>
          <a:fillRef idx="1">
            <a:schemeClr val="accent1"/>
          </a:fillRef>
          <a:effectRef idx="0">
            <a:schemeClr val="accent1"/>
          </a:effectRef>
          <a:fontRef idx="minor">
            <a:schemeClr val="lt1"/>
          </a:fontRef>
        </p:style>
        <p:txBody>
          <a:bodyPr lIns="116788" tIns="58394" rIns="116788" bIns="58394" rtlCol="0" anchor="t" anchorCtr="0"/>
          <a:lstStyle/>
          <a:p>
            <a:r>
              <a:rPr lang="en-GB" sz="1600" dirty="0">
                <a:solidFill>
                  <a:schemeClr val="tx1"/>
                </a:solidFill>
                <a:latin typeface="Arial" panose="020B0604020202020204" pitchFamily="34" charset="0"/>
                <a:cs typeface="Arial" panose="020B0604020202020204" pitchFamily="34" charset="0"/>
              </a:rPr>
              <a:t>219/228/230</a:t>
            </a:r>
          </a:p>
        </p:txBody>
      </p:sp>
      <p:sp>
        <p:nvSpPr>
          <p:cNvPr id="106" name="Title 1"/>
          <p:cNvSpPr>
            <a:spLocks noGrp="1"/>
          </p:cNvSpPr>
          <p:nvPr>
            <p:ph type="title" hasCustomPrompt="1"/>
          </p:nvPr>
        </p:nvSpPr>
        <p:spPr>
          <a:xfrm>
            <a:off x="360000" y="360000"/>
            <a:ext cx="8125961" cy="590153"/>
          </a:xfrm>
        </p:spPr>
        <p:txBody>
          <a:bodyPr>
            <a:normAutofit/>
          </a:bodyPr>
          <a:lstStyle>
            <a:lvl1pPr>
              <a:defRPr sz="2800" baseline="0">
                <a:solidFill>
                  <a:schemeClr val="tx2"/>
                </a:solidFill>
              </a:defRPr>
            </a:lvl1pPr>
          </a:lstStyle>
          <a:p>
            <a:r>
              <a:rPr lang="en-US" dirty="0" err="1"/>
              <a:t>Colour</a:t>
            </a:r>
            <a:r>
              <a:rPr lang="en-US" dirty="0"/>
              <a:t> palette</a:t>
            </a:r>
            <a:endParaRPr lang="en-GB" dirty="0"/>
          </a:p>
        </p:txBody>
      </p:sp>
    </p:spTree>
    <p:extLst>
      <p:ext uri="{BB962C8B-B14F-4D97-AF65-F5344CB8AC3E}">
        <p14:creationId xmlns:p14="http://schemas.microsoft.com/office/powerpoint/2010/main" val="15640143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_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70837" y="1595298"/>
            <a:ext cx="4812030" cy="2238057"/>
          </a:xfrm>
        </p:spPr>
        <p:txBody>
          <a:bodyPr/>
          <a:lstStyle>
            <a:lvl1pPr>
              <a:defRPr baseline="0">
                <a:solidFill>
                  <a:schemeClr val="tx2"/>
                </a:solidFill>
              </a:defRPr>
            </a:lvl1pPr>
          </a:lstStyle>
          <a:p>
            <a:r>
              <a:rPr lang="en-US" dirty="0"/>
              <a:t>Divider title goes here</a:t>
            </a:r>
            <a:endParaRPr lang="en-GB" dirty="0"/>
          </a:p>
        </p:txBody>
      </p:sp>
      <p:pic>
        <p:nvPicPr>
          <p:cNvPr id="7" name="Picture 6"/>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360000" y="1398867"/>
            <a:ext cx="540000" cy="540000"/>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4641598" y="3084366"/>
            <a:ext cx="1080000" cy="1080000"/>
          </a:xfrm>
          <a:prstGeom prst="rect">
            <a:avLst/>
          </a:prstGeom>
        </p:spPr>
      </p:pic>
    </p:spTree>
    <p:extLst>
      <p:ext uri="{BB962C8B-B14F-4D97-AF65-F5344CB8AC3E}">
        <p14:creationId xmlns:p14="http://schemas.microsoft.com/office/powerpoint/2010/main" val="15383173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_Blue">
    <p:bg>
      <p:bgPr>
        <a:solidFill>
          <a:srgbClr val="00A3C7"/>
        </a:solidFill>
        <a:effectLst/>
      </p:bgPr>
    </p:bg>
    <p:spTree>
      <p:nvGrpSpPr>
        <p:cNvPr id="1" name=""/>
        <p:cNvGrpSpPr/>
        <p:nvPr/>
      </p:nvGrpSpPr>
      <p:grpSpPr>
        <a:xfrm>
          <a:off x="0" y="0"/>
          <a:ext cx="0" cy="0"/>
          <a:chOff x="0" y="0"/>
          <a:chExt cx="0" cy="0"/>
        </a:xfrm>
      </p:grpSpPr>
      <p:pic>
        <p:nvPicPr>
          <p:cNvPr id="9" name="Picture 8"/>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4865299" y="3084366"/>
            <a:ext cx="1080000" cy="1080000"/>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94172" y="1398867"/>
            <a:ext cx="540000" cy="540000"/>
          </a:xfrm>
          <a:prstGeom prst="rect">
            <a:avLst/>
          </a:prstGeom>
        </p:spPr>
      </p:pic>
      <p:sp>
        <p:nvSpPr>
          <p:cNvPr id="14" name="Title 1"/>
          <p:cNvSpPr>
            <a:spLocks noGrp="1"/>
          </p:cNvSpPr>
          <p:nvPr>
            <p:ph type="title" hasCustomPrompt="1"/>
          </p:nvPr>
        </p:nvSpPr>
        <p:spPr>
          <a:xfrm>
            <a:off x="787298" y="1595298"/>
            <a:ext cx="4812030" cy="2238057"/>
          </a:xfrm>
        </p:spPr>
        <p:txBody>
          <a:bodyPr/>
          <a:lstStyle>
            <a:lvl1pPr>
              <a:defRPr>
                <a:solidFill>
                  <a:schemeClr val="bg1"/>
                </a:solidFill>
              </a:defRPr>
            </a:lvl1pPr>
          </a:lstStyle>
          <a:p>
            <a:r>
              <a:rPr lang="en-US" dirty="0"/>
              <a:t>Most interesting title goes here</a:t>
            </a:r>
            <a:endParaRPr lang="en-GB" dirty="0"/>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30810" y="358155"/>
            <a:ext cx="1618350" cy="480912"/>
          </a:xfrm>
          <a:prstGeom prst="rect">
            <a:avLst/>
          </a:prstGeom>
        </p:spPr>
      </p:pic>
    </p:spTree>
    <p:extLst>
      <p:ext uri="{BB962C8B-B14F-4D97-AF65-F5344CB8AC3E}">
        <p14:creationId xmlns:p14="http://schemas.microsoft.com/office/powerpoint/2010/main" val="17771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pic>
        <p:nvPicPr>
          <p:cNvPr id="22" name="Picture 21"/>
          <p:cNvPicPr>
            <a:picLocks noChangeAspect="1"/>
          </p:cNvPicPr>
          <p:nvPr userDrawn="1"/>
        </p:nvPicPr>
        <p:blipFill rotWithShape="1">
          <a:blip r:embed="rId2">
            <a:extLst>
              <a:ext uri="{28A0092B-C50C-407E-A947-70E740481C1C}">
                <a14:useLocalDpi xmlns:a14="http://schemas.microsoft.com/office/drawing/2010/main" val="0"/>
              </a:ext>
            </a:extLst>
          </a:blip>
          <a:srcRect l="1707" t="1634" r="28440" b="19903"/>
          <a:stretch/>
        </p:blipFill>
        <p:spPr>
          <a:xfrm>
            <a:off x="1" y="12061"/>
            <a:ext cx="10693400" cy="7549203"/>
          </a:xfrm>
          <a:prstGeom prst="rect">
            <a:avLst/>
          </a:prstGeom>
        </p:spPr>
      </p:pic>
      <p:pic>
        <p:nvPicPr>
          <p:cNvPr id="23" name="Picture 22"/>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508683" y="2844527"/>
            <a:ext cx="612000" cy="612000"/>
          </a:xfrm>
          <a:prstGeom prst="rect">
            <a:avLst/>
          </a:prstGeom>
        </p:spPr>
      </p:pic>
      <p:pic>
        <p:nvPicPr>
          <p:cNvPr id="24" name="Picture 23"/>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730000" y="5137200"/>
            <a:ext cx="1441048" cy="1440000"/>
          </a:xfrm>
          <a:prstGeom prst="rect">
            <a:avLst/>
          </a:prstGeom>
        </p:spPr>
      </p:pic>
      <p:sp>
        <p:nvSpPr>
          <p:cNvPr id="10" name="Title 1"/>
          <p:cNvSpPr>
            <a:spLocks noGrp="1"/>
          </p:cNvSpPr>
          <p:nvPr>
            <p:ph type="ctrTitle" hasCustomPrompt="1"/>
          </p:nvPr>
        </p:nvSpPr>
        <p:spPr>
          <a:xfrm>
            <a:off x="359999" y="2514587"/>
            <a:ext cx="4932000" cy="2125808"/>
          </a:xfrm>
        </p:spPr>
        <p:txBody>
          <a:bodyPr>
            <a:noAutofit/>
          </a:bodyPr>
          <a:lstStyle>
            <a:lvl1pPr>
              <a:lnSpc>
                <a:spcPct val="100000"/>
              </a:lnSpc>
              <a:defRPr sz="3200" baseline="0">
                <a:solidFill>
                  <a:srgbClr val="002F5F"/>
                </a:solidFill>
              </a:defRPr>
            </a:lvl1pPr>
          </a:lstStyle>
          <a:p>
            <a:r>
              <a:rPr lang="en-US" dirty="0"/>
              <a:t>Cover title (other cover options are at the back of this pack)</a:t>
            </a:r>
            <a:endParaRPr lang="en-GB" dirty="0"/>
          </a:p>
        </p:txBody>
      </p:sp>
      <p:sp>
        <p:nvSpPr>
          <p:cNvPr id="12" name="Text Placeholder 24"/>
          <p:cNvSpPr>
            <a:spLocks noGrp="1"/>
          </p:cNvSpPr>
          <p:nvPr>
            <p:ph type="body" sz="quarter" idx="15" hasCustomPrompt="1"/>
          </p:nvPr>
        </p:nvSpPr>
        <p:spPr>
          <a:xfrm>
            <a:off x="360001" y="5468446"/>
            <a:ext cx="4932000" cy="688449"/>
          </a:xfrm>
        </p:spPr>
        <p:txBody>
          <a:bodyPr/>
          <a:lstStyle>
            <a:lvl1pPr marL="0" indent="0">
              <a:buNone/>
              <a:defRPr>
                <a:solidFill>
                  <a:srgbClr val="002F5F"/>
                </a:solidFill>
              </a:defRPr>
            </a:lvl1pPr>
          </a:lstStyle>
          <a:p>
            <a:pPr lvl="0"/>
            <a:r>
              <a:rPr lang="en-US" dirty="0"/>
              <a:t>Insert date of issuing</a:t>
            </a:r>
            <a:endParaRPr lang="en-GB" dirty="0"/>
          </a:p>
        </p:txBody>
      </p:sp>
      <p:sp>
        <p:nvSpPr>
          <p:cNvPr id="13" name="Text Placeholder 26"/>
          <p:cNvSpPr>
            <a:spLocks noGrp="1"/>
          </p:cNvSpPr>
          <p:nvPr>
            <p:ph type="body" sz="quarter" idx="16" hasCustomPrompt="1"/>
          </p:nvPr>
        </p:nvSpPr>
        <p:spPr>
          <a:xfrm>
            <a:off x="359999" y="1836415"/>
            <a:ext cx="4932000" cy="634373"/>
          </a:xfrm>
        </p:spPr>
        <p:txBody>
          <a:bodyPr/>
          <a:lstStyle>
            <a:lvl1pPr marL="0" indent="0">
              <a:buNone/>
              <a:defRPr b="1" baseline="0">
                <a:solidFill>
                  <a:srgbClr val="002F5F"/>
                </a:solidFill>
              </a:defRPr>
            </a:lvl1pPr>
          </a:lstStyle>
          <a:p>
            <a:pPr lvl="0"/>
            <a:r>
              <a:rPr lang="en-US" dirty="0"/>
              <a:t>Client name</a:t>
            </a:r>
            <a:endParaRPr lang="en-GB" dirty="0"/>
          </a:p>
        </p:txBody>
      </p:sp>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31076" y="360000"/>
            <a:ext cx="1618350" cy="480634"/>
          </a:xfrm>
          <a:prstGeom prst="rect">
            <a:avLst/>
          </a:prstGeom>
        </p:spPr>
      </p:pic>
      <p:sp>
        <p:nvSpPr>
          <p:cNvPr id="15" name="Subtitle 2"/>
          <p:cNvSpPr>
            <a:spLocks noGrp="1"/>
          </p:cNvSpPr>
          <p:nvPr>
            <p:ph type="subTitle" idx="13" hasCustomPrompt="1"/>
          </p:nvPr>
        </p:nvSpPr>
        <p:spPr>
          <a:xfrm>
            <a:off x="360000" y="4640400"/>
            <a:ext cx="4932000" cy="796415"/>
          </a:xfrm>
        </p:spPr>
        <p:txBody>
          <a:bodyPr>
            <a:noAutofit/>
          </a:bodyPr>
          <a:lstStyle>
            <a:lvl1pPr marL="0" indent="0" algn="l">
              <a:buNone/>
              <a:defRPr sz="2600" b="1" baseline="0">
                <a:solidFill>
                  <a:srgbClr val="002F5F"/>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endParaRPr lang="en-GB" dirty="0"/>
          </a:p>
        </p:txBody>
      </p:sp>
    </p:spTree>
    <p:extLst>
      <p:ext uri="{BB962C8B-B14F-4D97-AF65-F5344CB8AC3E}">
        <p14:creationId xmlns:p14="http://schemas.microsoft.com/office/powerpoint/2010/main" val="37341374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cope slide_the use of our work">
    <p:spTree>
      <p:nvGrpSpPr>
        <p:cNvPr id="1" name=""/>
        <p:cNvGrpSpPr/>
        <p:nvPr/>
      </p:nvGrpSpPr>
      <p:grpSpPr>
        <a:xfrm>
          <a:off x="0" y="0"/>
          <a:ext cx="0" cy="0"/>
          <a:chOff x="0" y="0"/>
          <a:chExt cx="0" cy="0"/>
        </a:xfrm>
      </p:grpSpPr>
      <p:sp>
        <p:nvSpPr>
          <p:cNvPr id="38" name="Rectangle 37"/>
          <p:cNvSpPr/>
          <p:nvPr userDrawn="1"/>
        </p:nvSpPr>
        <p:spPr bwMode="blackWhite">
          <a:xfrm>
            <a:off x="0" y="5262618"/>
            <a:ext cx="10693400" cy="2298645"/>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8" tIns="45700" rIns="91398" bIns="45700" rtlCol="0" anchor="ctr"/>
          <a:lstStyle/>
          <a:p>
            <a:pPr algn="ctr"/>
            <a:endParaRPr lang="en-GB"/>
          </a:p>
        </p:txBody>
      </p:sp>
      <p:sp>
        <p:nvSpPr>
          <p:cNvPr id="37" name="Text Placeholder 3" descr="LCPDisclaimerSlide"/>
          <p:cNvSpPr txBox="1">
            <a:spLocks/>
          </p:cNvSpPr>
          <p:nvPr userDrawn="1"/>
        </p:nvSpPr>
        <p:spPr>
          <a:xfrm>
            <a:off x="252002" y="6802720"/>
            <a:ext cx="10148400" cy="577023"/>
          </a:xfrm>
          <a:prstGeom prst="rect">
            <a:avLst/>
          </a:prstGeom>
          <a:noFill/>
        </p:spPr>
        <p:txBody>
          <a:bodyPr lIns="91398" tIns="45700" rIns="91398" bIns="45700"/>
          <a:lstStyle>
            <a:lvl1pPr marL="292049" indent="-292049"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ea typeface="+mn-ea"/>
                <a:cs typeface="+mn-cs"/>
              </a:defRPr>
            </a:lvl1pPr>
            <a:lvl2pPr marL="779325" indent="-287288"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2pPr>
            <a:lvl3pPr marL="1269776" indent="-288874"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3pPr>
            <a:lvl4pPr marL="1758640" indent="-285700"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4pPr>
            <a:lvl5pPr marL="2250678" indent="-296810"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5pPr>
            <a:lvl6pPr marL="270779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6pPr>
            <a:lvl7pPr marL="316491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7pPr>
            <a:lvl8pPr marL="3622036"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8pPr>
            <a:lvl9pPr marL="4079155"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9pPr>
          </a:lstStyle>
          <a:p>
            <a:pPr marL="0" indent="0">
              <a:buNone/>
            </a:pPr>
            <a:r>
              <a:rPr lang="en-GB" sz="800" kern="0" dirty="0">
                <a:latin typeface="Arial" panose="020B0604020202020204" pitchFamily="34" charset="0"/>
                <a:cs typeface="Arial" panose="020B0604020202020204" pitchFamily="34" charset="0"/>
              </a:rPr>
              <a:t>Lane Clark &amp; Peacock LLP is a limited liability partnership registered in England and Wales with registered number OC301436.  LCP is a registered trademark in the UK (Regd. TM No 2315442) and in the EU (Regd. TM No 002935583).  All partners are members of Lane Clark &amp; Peacock LLP.  A list of members’ names is available for inspection at 95 Wigmore Street, London, W1U 1DQ, the firm’s principal place of business and registered office.  The firm is regulated by the Institute and Faculty of Actuaries in respect of a range of investment business activities.  Locations in London, Winchester</a:t>
            </a:r>
            <a:r>
              <a:rPr lang="en-GB" sz="800" kern="0" baseline="0" dirty="0">
                <a:latin typeface="Arial" panose="020B0604020202020204" pitchFamily="34" charset="0"/>
                <a:cs typeface="Arial" panose="020B0604020202020204" pitchFamily="34" charset="0"/>
              </a:rPr>
              <a:t>, </a:t>
            </a:r>
            <a:r>
              <a:rPr lang="en-GB" sz="800" kern="0" dirty="0">
                <a:latin typeface="Arial" panose="020B0604020202020204" pitchFamily="34" charset="0"/>
                <a:cs typeface="Arial" panose="020B0604020202020204" pitchFamily="34" charset="0"/>
              </a:rPr>
              <a:t>Ireland  and - operating under licence - the Netherlands.  © Lane Clark &amp; Peacock LLP 2018	http://www.lcp.uk.com/emails-important-information contains important information about this communication from LCP, including limitations as to its use.</a:t>
            </a:r>
          </a:p>
        </p:txBody>
      </p:sp>
      <p:sp>
        <p:nvSpPr>
          <p:cNvPr id="40" name="TextBox 39"/>
          <p:cNvSpPr txBox="1"/>
          <p:nvPr userDrawn="1"/>
        </p:nvSpPr>
        <p:spPr>
          <a:xfrm>
            <a:off x="179992" y="5398696"/>
            <a:ext cx="9919236" cy="369291"/>
          </a:xfrm>
          <a:prstGeom prst="rect">
            <a:avLst/>
          </a:prstGeom>
          <a:noFill/>
        </p:spPr>
        <p:txBody>
          <a:bodyPr wrap="square" lIns="91398" tIns="45700" rIns="91398" bIns="45700" rtlCol="0">
            <a:spAutoFit/>
          </a:bodyPr>
          <a:lstStyle/>
          <a:p>
            <a:pPr algn="l"/>
            <a:r>
              <a:rPr lang="en-GB" sz="1800" i="1" dirty="0">
                <a:solidFill>
                  <a:srgbClr val="002D59"/>
                </a:solidFill>
                <a:latin typeface="Georgia" panose="02040502050405020303" pitchFamily="18" charset="0"/>
              </a:rPr>
              <a:t>Our experts work in pensions, investment, insurance, energy and employee benefits.</a:t>
            </a:r>
          </a:p>
        </p:txBody>
      </p:sp>
      <p:pic>
        <p:nvPicPr>
          <p:cNvPr id="41" name="Picture 40">
            <a:hlinkClick r:id="rId2"/>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778352" y="6033229"/>
            <a:ext cx="527175" cy="541845"/>
          </a:xfrm>
          <a:prstGeom prst="rect">
            <a:avLst/>
          </a:prstGeom>
        </p:spPr>
      </p:pic>
      <p:pic>
        <p:nvPicPr>
          <p:cNvPr id="42" name="Picture 41">
            <a:hlinkClick r:id="rId4"/>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515119" y="6030539"/>
            <a:ext cx="533179" cy="414291"/>
          </a:xfrm>
          <a:prstGeom prst="rect">
            <a:avLst/>
          </a:prstGeom>
        </p:spPr>
      </p:pic>
      <p:pic>
        <p:nvPicPr>
          <p:cNvPr id="43" name="Picture 42">
            <a:hlinkClick r:id="rId6"/>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78351" y="5999509"/>
            <a:ext cx="547395" cy="589434"/>
          </a:xfrm>
          <a:prstGeom prst="rect">
            <a:avLst/>
          </a:prstGeom>
        </p:spPr>
      </p:pic>
      <p:pic>
        <p:nvPicPr>
          <p:cNvPr id="47" name="Picture 46">
            <a:hlinkClick r:id="rId8"/>
          </p:cNvPr>
          <p:cNvPicPr>
            <a:picLocks noChangeAspect="1"/>
          </p:cNvPicPr>
          <p:nvPr userDrawn="1"/>
        </p:nvPicPr>
        <p:blipFill>
          <a:blip r:embed="rId9"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7999982" y="5919015"/>
            <a:ext cx="288000" cy="266963"/>
          </a:xfrm>
          <a:prstGeom prst="rect">
            <a:avLst/>
          </a:prstGeom>
        </p:spPr>
      </p:pic>
      <p:sp>
        <p:nvSpPr>
          <p:cNvPr id="48" name="TextBox 47"/>
          <p:cNvSpPr txBox="1"/>
          <p:nvPr userDrawn="1"/>
        </p:nvSpPr>
        <p:spPr>
          <a:xfrm>
            <a:off x="916444" y="6014633"/>
            <a:ext cx="1771554" cy="430847"/>
          </a:xfrm>
          <a:prstGeom prst="rect">
            <a:avLst/>
          </a:prstGeom>
          <a:noFill/>
        </p:spPr>
        <p:txBody>
          <a:bodyPr wrap="none" lIns="91398" tIns="45700" rIns="91398" bIns="45700" rtlCol="0">
            <a:spAutoFit/>
          </a:bodyPr>
          <a:lstStyle/>
          <a:p>
            <a:pPr algn="l"/>
            <a:r>
              <a:rPr lang="en-GB" sz="1100" b="0" dirty="0">
                <a:solidFill>
                  <a:srgbClr val="002D59"/>
                </a:solidFill>
                <a:latin typeface="Arial" panose="020B0604020202020204" pitchFamily="34" charset="0"/>
                <a:cs typeface="Arial" panose="020B0604020202020204" pitchFamily="34" charset="0"/>
              </a:rPr>
              <a:t>Join us at our next event</a:t>
            </a:r>
          </a:p>
          <a:p>
            <a:pPr algn="l"/>
            <a:r>
              <a:rPr lang="en-GB" sz="1100" b="1" dirty="0">
                <a:solidFill>
                  <a:srgbClr val="002D59"/>
                </a:solidFill>
                <a:latin typeface="Arial" panose="020B0604020202020204" pitchFamily="34" charset="0"/>
                <a:cs typeface="Arial" panose="020B0604020202020204" pitchFamily="34" charset="0"/>
                <a:hlinkClick r:id="rId10"/>
              </a:rPr>
              <a:t>www.lcp.uk.com/events</a:t>
            </a:r>
            <a:endParaRPr lang="en-GB" sz="1100" b="1" dirty="0">
              <a:solidFill>
                <a:srgbClr val="002D59"/>
              </a:solidFill>
              <a:latin typeface="Arial" panose="020B0604020202020204" pitchFamily="34" charset="0"/>
              <a:cs typeface="Arial" panose="020B0604020202020204" pitchFamily="34" charset="0"/>
            </a:endParaRPr>
          </a:p>
        </p:txBody>
      </p:sp>
      <p:sp>
        <p:nvSpPr>
          <p:cNvPr id="49" name="TextBox 48"/>
          <p:cNvSpPr txBox="1"/>
          <p:nvPr userDrawn="1"/>
        </p:nvSpPr>
        <p:spPr>
          <a:xfrm>
            <a:off x="3305526" y="5991295"/>
            <a:ext cx="2221226" cy="769401"/>
          </a:xfrm>
          <a:prstGeom prst="rect">
            <a:avLst/>
          </a:prstGeom>
          <a:noFill/>
        </p:spPr>
        <p:txBody>
          <a:bodyPr wrap="square" lIns="91398" tIns="45700" rIns="91398" bIns="45700" rtlCol="0">
            <a:spAutoFit/>
          </a:bodyPr>
          <a:lstStyle/>
          <a:p>
            <a:pPr algn="l"/>
            <a:r>
              <a:rPr lang="en-GB" sz="1100" b="0" dirty="0">
                <a:solidFill>
                  <a:srgbClr val="002D59"/>
                </a:solidFill>
                <a:latin typeface="Arial" panose="020B0604020202020204" pitchFamily="34" charset="0"/>
                <a:cs typeface="Arial" panose="020B0604020202020204" pitchFamily="34" charset="0"/>
              </a:rPr>
              <a:t>Share our insights and opinions on our viewpoint</a:t>
            </a:r>
          </a:p>
          <a:p>
            <a:pPr algn="l"/>
            <a:r>
              <a:rPr lang="en-GB" sz="1100" b="1" u="sng" dirty="0">
                <a:solidFill>
                  <a:srgbClr val="002D59"/>
                </a:solidFill>
                <a:latin typeface="Arial" panose="020B0604020202020204" pitchFamily="34" charset="0"/>
                <a:cs typeface="Arial" panose="020B0604020202020204" pitchFamily="34" charset="0"/>
                <a:hlinkClick r:id="rId11"/>
              </a:rPr>
              <a:t>www.lcp.uk.com/our-viewpoint</a:t>
            </a:r>
            <a:endParaRPr lang="en-GB" sz="1100" b="1" u="sng" dirty="0">
              <a:solidFill>
                <a:srgbClr val="002D59"/>
              </a:solidFill>
              <a:latin typeface="Arial" panose="020B0604020202020204" pitchFamily="34" charset="0"/>
              <a:cs typeface="Arial" panose="020B0604020202020204" pitchFamily="34" charset="0"/>
            </a:endParaRPr>
          </a:p>
        </p:txBody>
      </p:sp>
      <p:sp>
        <p:nvSpPr>
          <p:cNvPr id="50" name="TextBox 49"/>
          <p:cNvSpPr txBox="1"/>
          <p:nvPr userDrawn="1"/>
        </p:nvSpPr>
        <p:spPr>
          <a:xfrm>
            <a:off x="6116652" y="5991295"/>
            <a:ext cx="2053424" cy="600124"/>
          </a:xfrm>
          <a:prstGeom prst="rect">
            <a:avLst/>
          </a:prstGeom>
          <a:noFill/>
        </p:spPr>
        <p:txBody>
          <a:bodyPr wrap="square" lIns="91398" tIns="45700" rIns="91398" bIns="45700" rtlCol="0">
            <a:spAutoFit/>
          </a:bodyPr>
          <a:lstStyle/>
          <a:p>
            <a:pPr algn="l"/>
            <a:r>
              <a:rPr lang="en-GB" sz="1100" b="0" dirty="0">
                <a:solidFill>
                  <a:srgbClr val="002D59"/>
                </a:solidFill>
                <a:latin typeface="Arial" panose="020B0604020202020204" pitchFamily="34" charset="0"/>
                <a:cs typeface="Arial" panose="020B0604020202020204" pitchFamily="34" charset="0"/>
              </a:rPr>
              <a:t>Watch and listen to our comments on topical issues</a:t>
            </a:r>
          </a:p>
          <a:p>
            <a:pPr algn="l"/>
            <a:r>
              <a:rPr lang="en-GB" sz="1100" b="1" dirty="0">
                <a:solidFill>
                  <a:srgbClr val="002D59"/>
                </a:solidFill>
                <a:latin typeface="Arial" panose="020B0604020202020204" pitchFamily="34" charset="0"/>
                <a:cs typeface="Arial" panose="020B0604020202020204" pitchFamily="34" charset="0"/>
                <a:hlinkClick r:id="rId12"/>
              </a:rPr>
              <a:t>Our YouTube channel</a:t>
            </a:r>
            <a:endParaRPr lang="en-GB" sz="1100" b="1" dirty="0">
              <a:solidFill>
                <a:srgbClr val="002D59"/>
              </a:solidFill>
              <a:latin typeface="Arial" panose="020B0604020202020204" pitchFamily="34" charset="0"/>
              <a:cs typeface="Arial" panose="020B0604020202020204" pitchFamily="34" charset="0"/>
            </a:endParaRPr>
          </a:p>
        </p:txBody>
      </p:sp>
      <p:sp>
        <p:nvSpPr>
          <p:cNvPr id="51" name="TextBox 50"/>
          <p:cNvSpPr txBox="1"/>
          <p:nvPr userDrawn="1"/>
        </p:nvSpPr>
        <p:spPr>
          <a:xfrm>
            <a:off x="8291519" y="5869190"/>
            <a:ext cx="2268000" cy="702716"/>
          </a:xfrm>
          <a:prstGeom prst="rect">
            <a:avLst/>
          </a:prstGeom>
          <a:noFill/>
        </p:spPr>
        <p:txBody>
          <a:bodyPr wrap="square" lIns="91398" tIns="45700" rIns="91398" bIns="45700" rtlCol="0">
            <a:spAutoFit/>
          </a:bodyPr>
          <a:lstStyle/>
          <a:p>
            <a:pPr algn="l"/>
            <a:r>
              <a:rPr lang="en-GB" sz="1100" b="0" dirty="0">
                <a:solidFill>
                  <a:srgbClr val="002D59"/>
                </a:solidFill>
                <a:latin typeface="Arial" panose="020B0604020202020204" pitchFamily="34" charset="0"/>
                <a:cs typeface="Arial" panose="020B0604020202020204" pitchFamily="34" charset="0"/>
              </a:rPr>
              <a:t>Connect with us for updates</a:t>
            </a:r>
          </a:p>
          <a:p>
            <a:pPr algn="l">
              <a:spcAft>
                <a:spcPts val="767"/>
              </a:spcAft>
            </a:pPr>
            <a:r>
              <a:rPr lang="en-GB" sz="1100" b="1" dirty="0">
                <a:solidFill>
                  <a:srgbClr val="002D59"/>
                </a:solidFill>
                <a:latin typeface="Arial" panose="020B0604020202020204" pitchFamily="34" charset="0"/>
                <a:cs typeface="Arial" panose="020B0604020202020204" pitchFamily="34" charset="0"/>
                <a:hlinkClick r:id="rId8"/>
              </a:rPr>
              <a:t>@</a:t>
            </a:r>
            <a:r>
              <a:rPr lang="en-GB" sz="1100" b="1" dirty="0" err="1">
                <a:solidFill>
                  <a:srgbClr val="002D59"/>
                </a:solidFill>
                <a:latin typeface="Arial" panose="020B0604020202020204" pitchFamily="34" charset="0"/>
                <a:cs typeface="Arial" panose="020B0604020202020204" pitchFamily="34" charset="0"/>
                <a:hlinkClick r:id="rId8"/>
              </a:rPr>
              <a:t>LCP_actuaries</a:t>
            </a:r>
            <a:endParaRPr lang="en-GB" sz="1100" b="1" dirty="0">
              <a:solidFill>
                <a:srgbClr val="002D59"/>
              </a:solidFill>
              <a:latin typeface="Arial" panose="020B0604020202020204" pitchFamily="34" charset="0"/>
              <a:cs typeface="Arial" panose="020B0604020202020204" pitchFamily="34" charset="0"/>
            </a:endParaRPr>
          </a:p>
          <a:p>
            <a:pPr algn="l"/>
            <a:r>
              <a:rPr lang="en-GB" sz="1100" b="1" dirty="0">
                <a:solidFill>
                  <a:srgbClr val="002D59"/>
                </a:solidFill>
                <a:latin typeface="Arial" panose="020B0604020202020204" pitchFamily="34" charset="0"/>
                <a:cs typeface="Arial" panose="020B0604020202020204" pitchFamily="34" charset="0"/>
                <a:hlinkClick r:id="rId13"/>
              </a:rPr>
              <a:t>LinkedIn</a:t>
            </a:r>
            <a:endParaRPr lang="en-GB" sz="1100" b="1" dirty="0">
              <a:solidFill>
                <a:srgbClr val="002D59"/>
              </a:solidFill>
              <a:latin typeface="Arial" panose="020B0604020202020204" pitchFamily="34" charset="0"/>
              <a:cs typeface="Arial" panose="020B0604020202020204" pitchFamily="34" charset="0"/>
            </a:endParaRPr>
          </a:p>
        </p:txBody>
      </p:sp>
      <p:pic>
        <p:nvPicPr>
          <p:cNvPr id="55" name="Picture 54">
            <a:hlinkClick r:id="rId13"/>
          </p:cNvPr>
          <p:cNvPicPr>
            <a:picLocks noChangeAspect="1"/>
          </p:cNvPicPr>
          <p:nvPr userDrawn="1"/>
        </p:nvPicPr>
        <p:blipFill>
          <a:blip r:embed="rId14"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8022013" y="6296409"/>
            <a:ext cx="288000" cy="266963"/>
          </a:xfrm>
          <a:prstGeom prst="rect">
            <a:avLst/>
          </a:prstGeom>
        </p:spPr>
      </p:pic>
      <p:sp>
        <p:nvSpPr>
          <p:cNvPr id="28" name="Title 1"/>
          <p:cNvSpPr>
            <a:spLocks noGrp="1"/>
          </p:cNvSpPr>
          <p:nvPr>
            <p:ph type="title" hasCustomPrompt="1"/>
          </p:nvPr>
        </p:nvSpPr>
        <p:spPr>
          <a:xfrm>
            <a:off x="360000" y="360000"/>
            <a:ext cx="8125961" cy="590153"/>
          </a:xfrm>
        </p:spPr>
        <p:txBody>
          <a:bodyPr>
            <a:normAutofit/>
          </a:bodyPr>
          <a:lstStyle>
            <a:lvl1pPr>
              <a:defRPr sz="2800">
                <a:solidFill>
                  <a:schemeClr val="tx2"/>
                </a:solidFill>
              </a:defRPr>
            </a:lvl1pPr>
          </a:lstStyle>
          <a:p>
            <a:r>
              <a:rPr lang="en-US" dirty="0"/>
              <a:t>Most interesting title goes here</a:t>
            </a:r>
            <a:endParaRPr lang="en-GB" dirty="0"/>
          </a:p>
        </p:txBody>
      </p:sp>
      <p:sp>
        <p:nvSpPr>
          <p:cNvPr id="27" name="Picture Placeholder 4"/>
          <p:cNvSpPr>
            <a:spLocks noGrp="1"/>
          </p:cNvSpPr>
          <p:nvPr>
            <p:ph type="pic" sz="quarter" idx="13"/>
          </p:nvPr>
        </p:nvSpPr>
        <p:spPr>
          <a:xfrm>
            <a:off x="360000" y="1361321"/>
            <a:ext cx="1563873" cy="1546101"/>
          </a:xfrm>
        </p:spPr>
        <p:txBody>
          <a:bodyPr>
            <a:normAutofit/>
          </a:bodyPr>
          <a:lstStyle>
            <a:lvl1pPr marL="0" indent="0">
              <a:buNone/>
              <a:defRPr sz="1800" i="1">
                <a:latin typeface="Georgia" panose="02040502050405020303" pitchFamily="18" charset="0"/>
              </a:defRPr>
            </a:lvl1pPr>
          </a:lstStyle>
          <a:p>
            <a:r>
              <a:rPr lang="en-US"/>
              <a:t>Click icon to add picture</a:t>
            </a:r>
            <a:endParaRPr lang="en-GB" dirty="0"/>
          </a:p>
        </p:txBody>
      </p:sp>
      <p:sp>
        <p:nvSpPr>
          <p:cNvPr id="29" name="Text Placeholder 5"/>
          <p:cNvSpPr>
            <a:spLocks noGrp="1"/>
          </p:cNvSpPr>
          <p:nvPr>
            <p:ph type="body" sz="quarter" idx="17" hasCustomPrompt="1"/>
          </p:nvPr>
        </p:nvSpPr>
        <p:spPr>
          <a:xfrm>
            <a:off x="1938888" y="1361996"/>
            <a:ext cx="3109625" cy="618436"/>
          </a:xfrm>
        </p:spPr>
        <p:txBody>
          <a:bodyPr>
            <a:noAutofit/>
          </a:bodyPr>
          <a:lstStyle>
            <a:lvl1pPr marL="0" indent="0">
              <a:buNone/>
              <a:defRPr lang="en-US" sz="1800" i="1" kern="1200" dirty="0" smtClean="0">
                <a:solidFill>
                  <a:srgbClr val="00A3C7"/>
                </a:solidFill>
                <a:latin typeface="Georgia" panose="02040502050405020303" pitchFamily="18" charset="0"/>
                <a:ea typeface="+mj-ea"/>
                <a:cs typeface="+mj-cs"/>
              </a:defRPr>
            </a:lvl1pPr>
            <a:lvl2pPr marL="583944" indent="0">
              <a:buNone/>
              <a:defRPr lang="en-US" sz="1800" i="1" kern="1200" dirty="0" smtClean="0">
                <a:solidFill>
                  <a:srgbClr val="00A3C7"/>
                </a:solidFill>
                <a:latin typeface="Georgia" panose="02040502050405020303" pitchFamily="18" charset="0"/>
                <a:ea typeface="+mj-ea"/>
                <a:cs typeface="+mj-cs"/>
              </a:defRPr>
            </a:lvl2pPr>
            <a:lvl3pPr marL="1167886" indent="0">
              <a:buNone/>
              <a:defRPr lang="en-US" sz="1800" i="1" kern="1200" dirty="0" smtClean="0">
                <a:solidFill>
                  <a:srgbClr val="00A3C7"/>
                </a:solidFill>
                <a:latin typeface="Georgia" panose="02040502050405020303" pitchFamily="18" charset="0"/>
                <a:ea typeface="+mj-ea"/>
                <a:cs typeface="+mj-cs"/>
              </a:defRPr>
            </a:lvl3pPr>
            <a:lvl4pPr marL="1751830" indent="0">
              <a:buNone/>
              <a:defRPr lang="en-US" sz="1800" i="1" kern="1200" dirty="0" smtClean="0">
                <a:solidFill>
                  <a:srgbClr val="00A3C7"/>
                </a:solidFill>
                <a:latin typeface="Georgia" panose="02040502050405020303" pitchFamily="18" charset="0"/>
                <a:ea typeface="+mj-ea"/>
                <a:cs typeface="+mj-cs"/>
              </a:defRPr>
            </a:lvl4pPr>
            <a:lvl5pPr marL="2335773" indent="0">
              <a:buNone/>
              <a:defRPr lang="en-GB" sz="1800" i="1" kern="1200" dirty="0">
                <a:solidFill>
                  <a:srgbClr val="00A3C7"/>
                </a:solidFill>
                <a:latin typeface="Georgia" panose="02040502050405020303" pitchFamily="18" charset="0"/>
                <a:ea typeface="+mj-ea"/>
                <a:cs typeface="+mj-cs"/>
              </a:defRPr>
            </a:lvl5pPr>
          </a:lstStyle>
          <a:p>
            <a:pPr lvl="0"/>
            <a:r>
              <a:rPr lang="en-US" dirty="0"/>
              <a:t>Name, qualification</a:t>
            </a:r>
            <a:br>
              <a:rPr lang="en-US" dirty="0"/>
            </a:br>
            <a:r>
              <a:rPr lang="en-US" dirty="0"/>
              <a:t>Job title</a:t>
            </a:r>
          </a:p>
        </p:txBody>
      </p:sp>
      <p:sp>
        <p:nvSpPr>
          <p:cNvPr id="30" name="Text Placeholder 33"/>
          <p:cNvSpPr>
            <a:spLocks noGrp="1"/>
          </p:cNvSpPr>
          <p:nvPr>
            <p:ph type="body" sz="quarter" idx="18" hasCustomPrompt="1"/>
          </p:nvPr>
        </p:nvSpPr>
        <p:spPr>
          <a:xfrm>
            <a:off x="1938888" y="1980431"/>
            <a:ext cx="3109625" cy="926489"/>
          </a:xfrm>
        </p:spPr>
        <p:txBody>
          <a:bodyPr>
            <a:noAutofit/>
          </a:bodyPr>
          <a:lstStyle>
            <a:lvl1pPr marL="0" indent="0">
              <a:buNone/>
              <a:defRPr lang="en-US" sz="1500" i="0" kern="1200" dirty="0" smtClean="0">
                <a:solidFill>
                  <a:srgbClr val="8DA8AD"/>
                </a:solidFill>
                <a:latin typeface="Arial" panose="020B0604020202020204" pitchFamily="34" charset="0"/>
                <a:ea typeface="+mj-ea"/>
                <a:cs typeface="Arial" panose="020B0604020202020204" pitchFamily="34" charset="0"/>
              </a:defRPr>
            </a:lvl1pPr>
            <a:lvl2pPr marL="583944" indent="0">
              <a:buNone/>
              <a:defRPr lang="en-US" sz="1500" i="0" kern="1200" dirty="0" smtClean="0">
                <a:solidFill>
                  <a:srgbClr val="8DA8AD"/>
                </a:solidFill>
                <a:latin typeface="Arial" panose="020B0604020202020204" pitchFamily="34" charset="0"/>
                <a:ea typeface="+mj-ea"/>
                <a:cs typeface="Arial" panose="020B0604020202020204" pitchFamily="34" charset="0"/>
              </a:defRPr>
            </a:lvl2pPr>
            <a:lvl3pPr marL="1167886" indent="0">
              <a:buNone/>
              <a:defRPr lang="en-US" sz="1500" i="0" kern="1200" dirty="0" smtClean="0">
                <a:solidFill>
                  <a:srgbClr val="8DA8AD"/>
                </a:solidFill>
                <a:latin typeface="Arial" panose="020B0604020202020204" pitchFamily="34" charset="0"/>
                <a:ea typeface="+mj-ea"/>
                <a:cs typeface="Arial" panose="020B0604020202020204" pitchFamily="34" charset="0"/>
              </a:defRPr>
            </a:lvl3pPr>
            <a:lvl4pPr marL="1751830" indent="0">
              <a:buNone/>
              <a:defRPr lang="en-US" sz="1500" i="0" kern="1200" dirty="0" smtClean="0">
                <a:solidFill>
                  <a:srgbClr val="8DA8AD"/>
                </a:solidFill>
                <a:latin typeface="Arial" panose="020B0604020202020204" pitchFamily="34" charset="0"/>
                <a:ea typeface="+mj-ea"/>
                <a:cs typeface="Arial" panose="020B0604020202020204" pitchFamily="34" charset="0"/>
              </a:defRPr>
            </a:lvl4pPr>
            <a:lvl5pPr marL="2335773" indent="0">
              <a:buNone/>
              <a:defRPr lang="en-GB" sz="1500" i="0" kern="1200" dirty="0">
                <a:solidFill>
                  <a:srgbClr val="8DA8AD"/>
                </a:solidFill>
                <a:latin typeface="Arial" panose="020B0604020202020204" pitchFamily="34" charset="0"/>
                <a:ea typeface="+mj-ea"/>
                <a:cs typeface="Arial" panose="020B0604020202020204" pitchFamily="34" charset="0"/>
              </a:defRPr>
            </a:lvl5pPr>
          </a:lstStyle>
          <a:p>
            <a:pPr lvl="0"/>
            <a:r>
              <a:rPr lang="en-US" dirty="0"/>
              <a:t>020 7xxx </a:t>
            </a:r>
            <a:r>
              <a:rPr lang="en-US" dirty="0" err="1"/>
              <a:t>xxxx</a:t>
            </a:r>
            <a:br>
              <a:rPr lang="en-US" dirty="0"/>
            </a:br>
            <a:r>
              <a:rPr lang="en-US" dirty="0"/>
              <a:t>name.surname@lcp.uk.com</a:t>
            </a:r>
          </a:p>
        </p:txBody>
      </p:sp>
      <p:sp>
        <p:nvSpPr>
          <p:cNvPr id="54" name="Picture Placeholder 4"/>
          <p:cNvSpPr>
            <a:spLocks noGrp="1"/>
          </p:cNvSpPr>
          <p:nvPr>
            <p:ph type="pic" sz="quarter" idx="19"/>
          </p:nvPr>
        </p:nvSpPr>
        <p:spPr>
          <a:xfrm>
            <a:off x="5484450" y="1361321"/>
            <a:ext cx="1563873" cy="1546101"/>
          </a:xfrm>
        </p:spPr>
        <p:txBody>
          <a:bodyPr>
            <a:normAutofit/>
          </a:bodyPr>
          <a:lstStyle>
            <a:lvl1pPr marL="0" indent="0">
              <a:buNone/>
              <a:defRPr sz="1800" i="1">
                <a:latin typeface="Georgia" panose="02040502050405020303" pitchFamily="18" charset="0"/>
              </a:defRPr>
            </a:lvl1pPr>
          </a:lstStyle>
          <a:p>
            <a:r>
              <a:rPr lang="en-US"/>
              <a:t>Click icon to add picture</a:t>
            </a:r>
            <a:endParaRPr lang="en-GB" dirty="0"/>
          </a:p>
        </p:txBody>
      </p:sp>
      <p:sp>
        <p:nvSpPr>
          <p:cNvPr id="56" name="Text Placeholder 5"/>
          <p:cNvSpPr>
            <a:spLocks noGrp="1"/>
          </p:cNvSpPr>
          <p:nvPr>
            <p:ph type="body" sz="quarter" idx="20" hasCustomPrompt="1"/>
          </p:nvPr>
        </p:nvSpPr>
        <p:spPr>
          <a:xfrm>
            <a:off x="7063338" y="1361996"/>
            <a:ext cx="3109625" cy="618436"/>
          </a:xfrm>
        </p:spPr>
        <p:txBody>
          <a:bodyPr>
            <a:noAutofit/>
          </a:bodyPr>
          <a:lstStyle>
            <a:lvl1pPr marL="0" indent="0">
              <a:buNone/>
              <a:defRPr lang="en-US" sz="1800" i="1" kern="1200" dirty="0" smtClean="0">
                <a:solidFill>
                  <a:srgbClr val="00A3C7"/>
                </a:solidFill>
                <a:latin typeface="Georgia" panose="02040502050405020303" pitchFamily="18" charset="0"/>
                <a:ea typeface="+mj-ea"/>
                <a:cs typeface="+mj-cs"/>
              </a:defRPr>
            </a:lvl1pPr>
            <a:lvl2pPr marL="583944" indent="0">
              <a:buNone/>
              <a:defRPr lang="en-US" sz="1800" i="1" kern="1200" dirty="0" smtClean="0">
                <a:solidFill>
                  <a:srgbClr val="00A3C7"/>
                </a:solidFill>
                <a:latin typeface="Georgia" panose="02040502050405020303" pitchFamily="18" charset="0"/>
                <a:ea typeface="+mj-ea"/>
                <a:cs typeface="+mj-cs"/>
              </a:defRPr>
            </a:lvl2pPr>
            <a:lvl3pPr marL="1167886" indent="0">
              <a:buNone/>
              <a:defRPr lang="en-US" sz="1800" i="1" kern="1200" dirty="0" smtClean="0">
                <a:solidFill>
                  <a:srgbClr val="00A3C7"/>
                </a:solidFill>
                <a:latin typeface="Georgia" panose="02040502050405020303" pitchFamily="18" charset="0"/>
                <a:ea typeface="+mj-ea"/>
                <a:cs typeface="+mj-cs"/>
              </a:defRPr>
            </a:lvl3pPr>
            <a:lvl4pPr marL="1751830" indent="0">
              <a:buNone/>
              <a:defRPr lang="en-US" sz="1800" i="1" kern="1200" dirty="0" smtClean="0">
                <a:solidFill>
                  <a:srgbClr val="00A3C7"/>
                </a:solidFill>
                <a:latin typeface="Georgia" panose="02040502050405020303" pitchFamily="18" charset="0"/>
                <a:ea typeface="+mj-ea"/>
                <a:cs typeface="+mj-cs"/>
              </a:defRPr>
            </a:lvl4pPr>
            <a:lvl5pPr marL="2335773" indent="0">
              <a:buNone/>
              <a:defRPr lang="en-GB" sz="1800" i="1" kern="1200" dirty="0">
                <a:solidFill>
                  <a:srgbClr val="00A3C7"/>
                </a:solidFill>
                <a:latin typeface="Georgia" panose="02040502050405020303" pitchFamily="18" charset="0"/>
                <a:ea typeface="+mj-ea"/>
                <a:cs typeface="+mj-cs"/>
              </a:defRPr>
            </a:lvl5pPr>
          </a:lstStyle>
          <a:p>
            <a:pPr lvl="0"/>
            <a:r>
              <a:rPr lang="en-US" dirty="0"/>
              <a:t>Name, qualification</a:t>
            </a:r>
            <a:br>
              <a:rPr lang="en-US" dirty="0"/>
            </a:br>
            <a:r>
              <a:rPr lang="en-US" dirty="0"/>
              <a:t>Job title</a:t>
            </a:r>
          </a:p>
        </p:txBody>
      </p:sp>
      <p:sp>
        <p:nvSpPr>
          <p:cNvPr id="66" name="Text Placeholder 33"/>
          <p:cNvSpPr>
            <a:spLocks noGrp="1"/>
          </p:cNvSpPr>
          <p:nvPr>
            <p:ph type="body" sz="quarter" idx="21" hasCustomPrompt="1"/>
          </p:nvPr>
        </p:nvSpPr>
        <p:spPr>
          <a:xfrm>
            <a:off x="7063338" y="1980431"/>
            <a:ext cx="3109625" cy="926489"/>
          </a:xfrm>
        </p:spPr>
        <p:txBody>
          <a:bodyPr>
            <a:noAutofit/>
          </a:bodyPr>
          <a:lstStyle>
            <a:lvl1pPr marL="0" indent="0">
              <a:buNone/>
              <a:defRPr lang="en-US" sz="1500" i="0" kern="1200" dirty="0" smtClean="0">
                <a:solidFill>
                  <a:srgbClr val="8DA8AD"/>
                </a:solidFill>
                <a:latin typeface="Arial" panose="020B0604020202020204" pitchFamily="34" charset="0"/>
                <a:ea typeface="+mj-ea"/>
                <a:cs typeface="Arial" panose="020B0604020202020204" pitchFamily="34" charset="0"/>
              </a:defRPr>
            </a:lvl1pPr>
            <a:lvl2pPr marL="583944" indent="0">
              <a:buNone/>
              <a:defRPr lang="en-US" sz="1500" i="0" kern="1200" dirty="0" smtClean="0">
                <a:solidFill>
                  <a:srgbClr val="8DA8AD"/>
                </a:solidFill>
                <a:latin typeface="Arial" panose="020B0604020202020204" pitchFamily="34" charset="0"/>
                <a:ea typeface="+mj-ea"/>
                <a:cs typeface="Arial" panose="020B0604020202020204" pitchFamily="34" charset="0"/>
              </a:defRPr>
            </a:lvl2pPr>
            <a:lvl3pPr marL="1167886" indent="0">
              <a:buNone/>
              <a:defRPr lang="en-US" sz="1500" i="0" kern="1200" dirty="0" smtClean="0">
                <a:solidFill>
                  <a:srgbClr val="8DA8AD"/>
                </a:solidFill>
                <a:latin typeface="Arial" panose="020B0604020202020204" pitchFamily="34" charset="0"/>
                <a:ea typeface="+mj-ea"/>
                <a:cs typeface="Arial" panose="020B0604020202020204" pitchFamily="34" charset="0"/>
              </a:defRPr>
            </a:lvl3pPr>
            <a:lvl4pPr marL="1751830" indent="0">
              <a:buNone/>
              <a:defRPr lang="en-US" sz="1500" i="0" kern="1200" dirty="0" smtClean="0">
                <a:solidFill>
                  <a:srgbClr val="8DA8AD"/>
                </a:solidFill>
                <a:latin typeface="Arial" panose="020B0604020202020204" pitchFamily="34" charset="0"/>
                <a:ea typeface="+mj-ea"/>
                <a:cs typeface="Arial" panose="020B0604020202020204" pitchFamily="34" charset="0"/>
              </a:defRPr>
            </a:lvl4pPr>
            <a:lvl5pPr marL="2335773" indent="0">
              <a:buNone/>
              <a:defRPr lang="en-GB" sz="1500" i="0" kern="1200" dirty="0">
                <a:solidFill>
                  <a:srgbClr val="8DA8AD"/>
                </a:solidFill>
                <a:latin typeface="Arial" panose="020B0604020202020204" pitchFamily="34" charset="0"/>
                <a:ea typeface="+mj-ea"/>
                <a:cs typeface="Arial" panose="020B0604020202020204" pitchFamily="34" charset="0"/>
              </a:defRPr>
            </a:lvl5pPr>
          </a:lstStyle>
          <a:p>
            <a:pPr lvl="0"/>
            <a:r>
              <a:rPr lang="en-US" dirty="0"/>
              <a:t>020 7xxx </a:t>
            </a:r>
            <a:r>
              <a:rPr lang="en-US" dirty="0" err="1"/>
              <a:t>xxxx</a:t>
            </a:r>
            <a:br>
              <a:rPr lang="en-US" dirty="0"/>
            </a:br>
            <a:r>
              <a:rPr lang="en-US" dirty="0"/>
              <a:t>name.surname@lcp.uk.com</a:t>
            </a:r>
          </a:p>
        </p:txBody>
      </p:sp>
    </p:spTree>
    <p:extLst>
      <p:ext uri="{BB962C8B-B14F-4D97-AF65-F5344CB8AC3E}">
        <p14:creationId xmlns:p14="http://schemas.microsoft.com/office/powerpoint/2010/main" val="21089056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779325" indent="-287288">
              <a:buFont typeface="Wingdings" pitchFamily="2" charset="2"/>
              <a:buChar char="§"/>
              <a:defRPr/>
            </a:lvl2pPr>
            <a:lvl3pPr marL="1269776" indent="-288874">
              <a:buFont typeface="Wingdings" pitchFamily="2" charset="2"/>
              <a:buChar char="§"/>
              <a:defRPr/>
            </a:lvl3pPr>
            <a:lvl4pPr marL="1758640" indent="-285700">
              <a:buFont typeface="Wingdings" pitchFamily="2" charset="2"/>
              <a:buChar char="§"/>
              <a:defRPr/>
            </a:lvl4pPr>
            <a:lvl5pPr marL="2250678" indent="-29681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hasCustomPrompt="1"/>
          </p:nvPr>
        </p:nvSpPr>
        <p:spPr>
          <a:xfrm>
            <a:off x="216000" y="216000"/>
            <a:ext cx="8442000" cy="1260475"/>
          </a:xfrm>
          <a:prstGeom prst="rect">
            <a:avLst/>
          </a:prstGeom>
        </p:spPr>
        <p:txBody>
          <a:bodyPr vert="horz" lIns="100782" tIns="50392" rIns="100782" bIns="50392" rtlCol="0" anchor="t" anchorCtr="0">
            <a:noAutofit/>
          </a:bodyPr>
          <a:lstStyle>
            <a:lvl1pPr>
              <a:defRPr baseline="0"/>
            </a:lvl1pPr>
          </a:lstStyle>
          <a:p>
            <a:r>
              <a:rPr lang="en-US" dirty="0"/>
              <a:t>Click to enter Title</a:t>
            </a:r>
            <a:endParaRPr lang="en-GB" dirty="0"/>
          </a:p>
        </p:txBody>
      </p:sp>
      <p:sp>
        <p:nvSpPr>
          <p:cNvPr id="7" name="Line 7"/>
          <p:cNvSpPr>
            <a:spLocks noChangeShapeType="1"/>
          </p:cNvSpPr>
          <p:nvPr userDrawn="1"/>
        </p:nvSpPr>
        <p:spPr bwMode="auto">
          <a:xfrm>
            <a:off x="377825" y="6888163"/>
            <a:ext cx="9975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GB" dirty="0"/>
          </a:p>
        </p:txBody>
      </p:sp>
      <p:sp>
        <p:nvSpPr>
          <p:cNvPr id="12" name="Slide Number Placeholder 2"/>
          <p:cNvSpPr>
            <a:spLocks noGrp="1"/>
          </p:cNvSpPr>
          <p:nvPr>
            <p:ph type="sldNum" sz="quarter" idx="4"/>
          </p:nvPr>
        </p:nvSpPr>
        <p:spPr>
          <a:xfrm>
            <a:off x="9767200" y="6965888"/>
            <a:ext cx="740960" cy="218304"/>
          </a:xfrm>
          <a:prstGeom prst="rect">
            <a:avLst/>
          </a:prstGeom>
        </p:spPr>
        <p:txBody>
          <a:bodyPr vert="horz" lIns="114983" tIns="57491" rIns="114983" bIns="57491" rtlCol="0" anchor="ctr"/>
          <a:lstStyle>
            <a:lvl1pPr algn="r">
              <a:defRPr sz="1200">
                <a:solidFill>
                  <a:srgbClr val="00A3C7"/>
                </a:solidFill>
              </a:defRPr>
            </a:lvl1pPr>
          </a:lstStyle>
          <a:p>
            <a:fld id="{0E288D48-D6B7-4F22-9542-DE590E5BA204}" type="slidenum">
              <a:rPr lang="en-GB" smtClean="0"/>
              <a:pPr/>
              <a:t>‹#›</a:t>
            </a:fld>
            <a:endParaRPr lang="en-GB" dirty="0"/>
          </a:p>
        </p:txBody>
      </p:sp>
      <p:sp>
        <p:nvSpPr>
          <p:cNvPr id="4" name="Text Placeholder 3"/>
          <p:cNvSpPr>
            <a:spLocks noGrp="1"/>
          </p:cNvSpPr>
          <p:nvPr>
            <p:ph type="body" sz="quarter" idx="10" hasCustomPrompt="1"/>
          </p:nvPr>
        </p:nvSpPr>
        <p:spPr>
          <a:xfrm>
            <a:off x="273600" y="6966000"/>
            <a:ext cx="5853600" cy="219600"/>
          </a:xfrm>
        </p:spPr>
        <p:txBody>
          <a:bodyPr anchor="ctr"/>
          <a:lstStyle>
            <a:lvl1pPr marL="0" indent="0">
              <a:buNone/>
              <a:defRPr sz="1200" baseline="0">
                <a:solidFill>
                  <a:schemeClr val="tx1"/>
                </a:solidFill>
              </a:defRPr>
            </a:lvl1pPr>
          </a:lstStyle>
          <a:p>
            <a:pPr lvl="0"/>
            <a:r>
              <a:rPr lang="en-GB" dirty="0"/>
              <a:t>Source Text : Type source text here (Arial 12 Left Align)</a:t>
            </a:r>
          </a:p>
        </p:txBody>
      </p:sp>
    </p:spTree>
    <p:extLst>
      <p:ext uri="{BB962C8B-B14F-4D97-AF65-F5344CB8AC3E}">
        <p14:creationId xmlns:p14="http://schemas.microsoft.com/office/powerpoint/2010/main" val="33229855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779325" indent="-287288">
              <a:buFont typeface="Wingdings" pitchFamily="2" charset="2"/>
              <a:buChar char="§"/>
              <a:defRPr/>
            </a:lvl2pPr>
            <a:lvl3pPr marL="1269776" indent="-288874">
              <a:buFont typeface="Wingdings" pitchFamily="2" charset="2"/>
              <a:buChar char="§"/>
              <a:defRPr/>
            </a:lvl3pPr>
            <a:lvl4pPr marL="1758640" indent="-285700">
              <a:buFont typeface="Wingdings" pitchFamily="2" charset="2"/>
              <a:buChar char="§"/>
              <a:defRPr/>
            </a:lvl4pPr>
            <a:lvl5pPr marL="2250678" indent="-29681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hasCustomPrompt="1"/>
          </p:nvPr>
        </p:nvSpPr>
        <p:spPr>
          <a:xfrm>
            <a:off x="216000" y="216000"/>
            <a:ext cx="8442000" cy="1260475"/>
          </a:xfrm>
          <a:prstGeom prst="rect">
            <a:avLst/>
          </a:prstGeom>
        </p:spPr>
        <p:txBody>
          <a:bodyPr vert="horz" lIns="100782" tIns="50392" rIns="100782" bIns="50392" rtlCol="0" anchor="t" anchorCtr="0">
            <a:noAutofit/>
          </a:bodyPr>
          <a:lstStyle>
            <a:lvl1pPr>
              <a:defRPr baseline="0"/>
            </a:lvl1pPr>
          </a:lstStyle>
          <a:p>
            <a:r>
              <a:rPr lang="en-US" dirty="0"/>
              <a:t>Click to enter Title</a:t>
            </a:r>
            <a:endParaRPr lang="en-GB" dirty="0"/>
          </a:p>
        </p:txBody>
      </p:sp>
      <p:sp>
        <p:nvSpPr>
          <p:cNvPr id="7" name="Line 7"/>
          <p:cNvSpPr>
            <a:spLocks noChangeShapeType="1"/>
          </p:cNvSpPr>
          <p:nvPr userDrawn="1"/>
        </p:nvSpPr>
        <p:spPr bwMode="auto">
          <a:xfrm>
            <a:off x="377825" y="6888163"/>
            <a:ext cx="9975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GB" dirty="0"/>
          </a:p>
        </p:txBody>
      </p:sp>
      <p:sp>
        <p:nvSpPr>
          <p:cNvPr id="12" name="Slide Number Placeholder 2"/>
          <p:cNvSpPr>
            <a:spLocks noGrp="1"/>
          </p:cNvSpPr>
          <p:nvPr>
            <p:ph type="sldNum" sz="quarter" idx="4"/>
          </p:nvPr>
        </p:nvSpPr>
        <p:spPr>
          <a:xfrm>
            <a:off x="9767200" y="6965888"/>
            <a:ext cx="740960" cy="218304"/>
          </a:xfrm>
          <a:prstGeom prst="rect">
            <a:avLst/>
          </a:prstGeom>
        </p:spPr>
        <p:txBody>
          <a:bodyPr vert="horz" lIns="114983" tIns="57491" rIns="114983" bIns="57491" rtlCol="0" anchor="ctr"/>
          <a:lstStyle>
            <a:lvl1pPr algn="r">
              <a:defRPr sz="1200">
                <a:solidFill>
                  <a:srgbClr val="00A3C7"/>
                </a:solidFill>
              </a:defRPr>
            </a:lvl1pPr>
          </a:lstStyle>
          <a:p>
            <a:fld id="{0E288D48-D6B7-4F22-9542-DE590E5BA204}" type="slidenum">
              <a:rPr lang="en-GB" smtClean="0"/>
              <a:pPr/>
              <a:t>‹#›</a:t>
            </a:fld>
            <a:endParaRPr lang="en-GB" dirty="0"/>
          </a:p>
        </p:txBody>
      </p:sp>
      <p:sp>
        <p:nvSpPr>
          <p:cNvPr id="4" name="Text Placeholder 3"/>
          <p:cNvSpPr>
            <a:spLocks noGrp="1"/>
          </p:cNvSpPr>
          <p:nvPr>
            <p:ph type="body" sz="quarter" idx="10" hasCustomPrompt="1"/>
          </p:nvPr>
        </p:nvSpPr>
        <p:spPr>
          <a:xfrm>
            <a:off x="273600" y="6966000"/>
            <a:ext cx="5853600" cy="219600"/>
          </a:xfrm>
        </p:spPr>
        <p:txBody>
          <a:bodyPr anchor="ctr"/>
          <a:lstStyle>
            <a:lvl1pPr marL="0" indent="0">
              <a:buNone/>
              <a:defRPr sz="1200" baseline="0">
                <a:solidFill>
                  <a:schemeClr val="tx1"/>
                </a:solidFill>
              </a:defRPr>
            </a:lvl1pPr>
          </a:lstStyle>
          <a:p>
            <a:pPr lvl="0"/>
            <a:r>
              <a:rPr lang="en-GB" dirty="0"/>
              <a:t>Source Text : Type source text here (Arial 12 Left Align)</a:t>
            </a:r>
          </a:p>
        </p:txBody>
      </p:sp>
    </p:spTree>
    <p:extLst>
      <p:ext uri="{BB962C8B-B14F-4D97-AF65-F5344CB8AC3E}">
        <p14:creationId xmlns:p14="http://schemas.microsoft.com/office/powerpoint/2010/main" val="33229855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4" name="Content Placeholder 3"/>
          <p:cNvSpPr>
            <a:spLocks noGrp="1"/>
          </p:cNvSpPr>
          <p:nvPr>
            <p:ph sz="half" idx="2" hasCustomPrompt="1"/>
          </p:nvPr>
        </p:nvSpPr>
        <p:spPr>
          <a:xfrm>
            <a:off x="5346702" y="1551600"/>
            <a:ext cx="4945062" cy="5165725"/>
          </a:xfrm>
        </p:spPr>
        <p:txBody>
          <a:bodyPr/>
          <a:lstStyle>
            <a:lvl1pPr marL="457120" indent="-457120">
              <a:buFont typeface="Wingdings" pitchFamily="2" charset="2"/>
              <a:buChar char="§"/>
              <a:defRPr sz="2000"/>
            </a:lvl1pPr>
            <a:lvl2pPr marL="834877" indent="-342840">
              <a:buFont typeface="Wingdings" pitchFamily="2" charset="2"/>
              <a:buChar char="§"/>
              <a:defRPr sz="1800"/>
            </a:lvl2pPr>
            <a:lvl3pPr marL="1269776" indent="-288874">
              <a:buFont typeface="Wingdings" pitchFamily="2" charset="2"/>
              <a:buChar char="§"/>
              <a:defRPr sz="1800"/>
            </a:lvl3pPr>
            <a:lvl4pPr marL="1758640" indent="-285700">
              <a:buFont typeface="Wingdings" pitchFamily="2" charset="2"/>
              <a:buChar char="§"/>
              <a:defRPr sz="1800"/>
            </a:lvl4pPr>
            <a:lvl5pPr marL="2250678" indent="-296810">
              <a:buFont typeface="Wingdings" pitchFamily="2" charset="2"/>
              <a:buChar char="§"/>
              <a:defRPr sz="1800"/>
            </a:lvl5pPr>
            <a:lvl6pPr marL="2707797" indent="-296810">
              <a:buFont typeface="Wingdings" pitchFamily="2" charset="2"/>
              <a:buChar char="§"/>
              <a:defRPr sz="1800"/>
            </a:lvl6pPr>
            <a:lvl7pPr marL="3164917" indent="-296810">
              <a:buFont typeface="Wingdings" pitchFamily="2" charset="2"/>
              <a:buChar char="§"/>
              <a:defRPr sz="1800"/>
            </a:lvl7pPr>
            <a:lvl8pPr marL="3622036" indent="-296810">
              <a:buFont typeface="Wingdings" pitchFamily="2" charset="2"/>
              <a:buChar char="§"/>
              <a:defRPr sz="1800"/>
            </a:lvl8pPr>
            <a:lvl9pPr marL="4079155" indent="-296810">
              <a:buFont typeface="Wingdings" pitchFamily="2" charset="2"/>
              <a:buChar char="§"/>
              <a:defRPr sz="1800"/>
            </a:lvl9pPr>
          </a:lstStyle>
          <a:p>
            <a:pPr lvl="0"/>
            <a:r>
              <a:rPr lang="en-GB" dirty="0"/>
              <a:t>Click to add text</a:t>
            </a:r>
          </a:p>
          <a:p>
            <a:pPr lvl="0"/>
            <a:endParaRPr lang="en-GB" dirty="0"/>
          </a:p>
        </p:txBody>
      </p:sp>
      <p:sp>
        <p:nvSpPr>
          <p:cNvPr id="9" name="Text Placeholder 8"/>
          <p:cNvSpPr>
            <a:spLocks noGrp="1"/>
          </p:cNvSpPr>
          <p:nvPr>
            <p:ph type="body" sz="quarter" idx="13" hasCustomPrompt="1"/>
          </p:nvPr>
        </p:nvSpPr>
        <p:spPr>
          <a:xfrm>
            <a:off x="216000" y="1551600"/>
            <a:ext cx="4935601" cy="5166000"/>
          </a:xfrm>
        </p:spPr>
        <p:txBody>
          <a:bodyPr/>
          <a:lstStyle>
            <a:lvl1pPr>
              <a:defRPr sz="2000" baseline="0"/>
            </a:lvl1pPr>
            <a:lvl2pPr marL="834937" indent="-342900">
              <a:buFont typeface="Wingdings" pitchFamily="2" charset="2"/>
              <a:buChar char="§"/>
              <a:defRPr sz="2000"/>
            </a:lvl2pPr>
            <a:lvl3pPr marL="1269776" indent="-288874">
              <a:buFont typeface="Wingdings" pitchFamily="2" charset="2"/>
              <a:buChar char="§"/>
              <a:defRPr sz="2100"/>
            </a:lvl3pPr>
            <a:lvl4pPr marL="1758640" indent="-285700">
              <a:buFont typeface="Wingdings" pitchFamily="2" charset="2"/>
              <a:buChar char="§"/>
              <a:defRPr sz="2100"/>
            </a:lvl4pPr>
            <a:lvl5pPr marL="2250678" indent="-296810">
              <a:buFont typeface="Wingdings" pitchFamily="2" charset="2"/>
              <a:buChar char="§"/>
              <a:defRPr sz="2100"/>
            </a:lvl5pPr>
            <a:lvl6pPr marL="2707797" indent="-296810">
              <a:buFont typeface="Wingdings" pitchFamily="2" charset="2"/>
              <a:buChar char="§"/>
              <a:defRPr/>
            </a:lvl6pPr>
            <a:lvl7pPr marL="3164917" indent="-296810">
              <a:buFont typeface="Wingdings" pitchFamily="2" charset="2"/>
              <a:buChar char="§"/>
              <a:defRPr/>
            </a:lvl7pPr>
            <a:lvl8pPr marL="3622036" indent="-296810">
              <a:buFont typeface="Wingdings" pitchFamily="2" charset="2"/>
              <a:buChar char="§"/>
              <a:defRPr/>
            </a:lvl8pPr>
            <a:lvl9pPr marL="4079155" indent="-296810">
              <a:buFont typeface="Wingdings" pitchFamily="2" charset="2"/>
              <a:buChar char="§"/>
              <a:defRPr/>
            </a:lvl9pPr>
          </a:lstStyle>
          <a:p>
            <a:pPr lvl="0"/>
            <a:r>
              <a:rPr lang="en-US" dirty="0"/>
              <a:t>Bullet point runs here</a:t>
            </a:r>
          </a:p>
          <a:p>
            <a:pPr lvl="1"/>
            <a:r>
              <a:rPr lang="en-US" dirty="0"/>
              <a:t>Second bullet point style runs here</a:t>
            </a:r>
          </a:p>
          <a:p>
            <a:pPr lvl="1"/>
            <a:endParaRPr lang="en-US" dirty="0"/>
          </a:p>
          <a:p>
            <a:pPr lvl="1"/>
            <a:endParaRPr lang="en-US" dirty="0"/>
          </a:p>
          <a:p>
            <a:pPr lvl="1"/>
            <a:endParaRPr lang="en-US" dirty="0"/>
          </a:p>
        </p:txBody>
      </p:sp>
      <p:sp>
        <p:nvSpPr>
          <p:cNvPr id="14" name="Title Placeholder 1"/>
          <p:cNvSpPr>
            <a:spLocks noGrp="1"/>
          </p:cNvSpPr>
          <p:nvPr>
            <p:ph type="title" hasCustomPrompt="1"/>
          </p:nvPr>
        </p:nvSpPr>
        <p:spPr>
          <a:xfrm>
            <a:off x="216000" y="216000"/>
            <a:ext cx="8441050" cy="1262195"/>
          </a:xfrm>
          <a:prstGeom prst="rect">
            <a:avLst/>
          </a:prstGeom>
        </p:spPr>
        <p:txBody>
          <a:bodyPr vert="horz" lIns="100782" tIns="50392" rIns="100782" bIns="50392" rtlCol="0" anchor="t" anchorCtr="0">
            <a:noAutofit/>
          </a:bodyPr>
          <a:lstStyle>
            <a:lvl1pPr>
              <a:defRPr baseline="0"/>
            </a:lvl1pPr>
          </a:lstStyle>
          <a:p>
            <a:r>
              <a:rPr lang="en-US" dirty="0"/>
              <a:t>Click to enter Title</a:t>
            </a:r>
            <a:endParaRPr lang="en-GB" dirty="0"/>
          </a:p>
        </p:txBody>
      </p:sp>
      <p:sp>
        <p:nvSpPr>
          <p:cNvPr id="8" name="Line 7"/>
          <p:cNvSpPr>
            <a:spLocks noChangeShapeType="1"/>
          </p:cNvSpPr>
          <p:nvPr userDrawn="1"/>
        </p:nvSpPr>
        <p:spPr bwMode="auto">
          <a:xfrm>
            <a:off x="377825" y="6888163"/>
            <a:ext cx="9975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GB" dirty="0"/>
          </a:p>
        </p:txBody>
      </p:sp>
      <p:sp>
        <p:nvSpPr>
          <p:cNvPr id="12" name="Slide Number Placeholder 2"/>
          <p:cNvSpPr>
            <a:spLocks noGrp="1"/>
          </p:cNvSpPr>
          <p:nvPr>
            <p:ph type="sldNum" sz="quarter" idx="4"/>
          </p:nvPr>
        </p:nvSpPr>
        <p:spPr>
          <a:xfrm>
            <a:off x="9767200" y="6965888"/>
            <a:ext cx="740960" cy="218304"/>
          </a:xfrm>
          <a:prstGeom prst="rect">
            <a:avLst/>
          </a:prstGeom>
        </p:spPr>
        <p:txBody>
          <a:bodyPr vert="horz" lIns="114983" tIns="57491" rIns="114983" bIns="57491" rtlCol="0" anchor="ctr"/>
          <a:lstStyle>
            <a:lvl1pPr algn="r">
              <a:defRPr sz="1200">
                <a:solidFill>
                  <a:srgbClr val="00A3C7"/>
                </a:solidFill>
              </a:defRPr>
            </a:lvl1pPr>
          </a:lstStyle>
          <a:p>
            <a:fld id="{0E288D48-D6B7-4F22-9542-DE590E5BA204}" type="slidenum">
              <a:rPr lang="en-GB" smtClean="0"/>
              <a:pPr/>
              <a:t>‹#›</a:t>
            </a:fld>
            <a:endParaRPr lang="en-GB" dirty="0"/>
          </a:p>
        </p:txBody>
      </p:sp>
      <p:sp>
        <p:nvSpPr>
          <p:cNvPr id="11" name="Text Placeholder 3"/>
          <p:cNvSpPr>
            <a:spLocks noGrp="1"/>
          </p:cNvSpPr>
          <p:nvPr>
            <p:ph type="body" sz="quarter" idx="10" hasCustomPrompt="1"/>
          </p:nvPr>
        </p:nvSpPr>
        <p:spPr>
          <a:xfrm>
            <a:off x="273600" y="6966000"/>
            <a:ext cx="5853600" cy="219600"/>
          </a:xfrm>
        </p:spPr>
        <p:txBody>
          <a:bodyPr anchor="ctr"/>
          <a:lstStyle>
            <a:lvl1pPr marL="0" indent="0">
              <a:buNone/>
              <a:defRPr sz="1200" baseline="0">
                <a:solidFill>
                  <a:schemeClr val="tx1"/>
                </a:solidFill>
              </a:defRPr>
            </a:lvl1pPr>
          </a:lstStyle>
          <a:p>
            <a:pPr lvl="0"/>
            <a:r>
              <a:rPr lang="en-GB" dirty="0"/>
              <a:t>Source Text : Type source text here (Arial 12 Left Align)</a:t>
            </a:r>
          </a:p>
        </p:txBody>
      </p:sp>
    </p:spTree>
    <p:extLst>
      <p:ext uri="{BB962C8B-B14F-4D97-AF65-F5344CB8AC3E}">
        <p14:creationId xmlns:p14="http://schemas.microsoft.com/office/powerpoint/2010/main" val="35607023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779325" indent="-287288">
              <a:buFont typeface="Wingdings" pitchFamily="2" charset="2"/>
              <a:buChar char="§"/>
              <a:defRPr/>
            </a:lvl2pPr>
            <a:lvl3pPr marL="1269776" indent="-288874">
              <a:buFont typeface="Wingdings" pitchFamily="2" charset="2"/>
              <a:buChar char="§"/>
              <a:defRPr/>
            </a:lvl3pPr>
            <a:lvl4pPr marL="1758640" indent="-285700">
              <a:buFont typeface="Wingdings" pitchFamily="2" charset="2"/>
              <a:buChar char="§"/>
              <a:defRPr/>
            </a:lvl4pPr>
            <a:lvl5pPr marL="2250678" indent="-29681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hasCustomPrompt="1"/>
          </p:nvPr>
        </p:nvSpPr>
        <p:spPr>
          <a:xfrm>
            <a:off x="216000" y="216000"/>
            <a:ext cx="8442000" cy="1260475"/>
          </a:xfrm>
          <a:prstGeom prst="rect">
            <a:avLst/>
          </a:prstGeom>
        </p:spPr>
        <p:txBody>
          <a:bodyPr vert="horz" lIns="100782" tIns="50392" rIns="100782" bIns="50392" rtlCol="0" anchor="t" anchorCtr="0">
            <a:noAutofit/>
          </a:bodyPr>
          <a:lstStyle>
            <a:lvl1pPr>
              <a:defRPr baseline="0"/>
            </a:lvl1pPr>
          </a:lstStyle>
          <a:p>
            <a:r>
              <a:rPr lang="en-US" dirty="0"/>
              <a:t>Click to enter Title</a:t>
            </a:r>
            <a:endParaRPr lang="en-GB" dirty="0"/>
          </a:p>
        </p:txBody>
      </p:sp>
      <p:sp>
        <p:nvSpPr>
          <p:cNvPr id="7" name="Line 7"/>
          <p:cNvSpPr>
            <a:spLocks noChangeShapeType="1"/>
          </p:cNvSpPr>
          <p:nvPr userDrawn="1"/>
        </p:nvSpPr>
        <p:spPr bwMode="auto">
          <a:xfrm>
            <a:off x="377825" y="6888163"/>
            <a:ext cx="9975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GB" dirty="0"/>
          </a:p>
        </p:txBody>
      </p:sp>
      <p:sp>
        <p:nvSpPr>
          <p:cNvPr id="12" name="Slide Number Placeholder 2"/>
          <p:cNvSpPr>
            <a:spLocks noGrp="1"/>
          </p:cNvSpPr>
          <p:nvPr>
            <p:ph type="sldNum" sz="quarter" idx="4"/>
          </p:nvPr>
        </p:nvSpPr>
        <p:spPr>
          <a:xfrm>
            <a:off x="9767200" y="6965888"/>
            <a:ext cx="740960" cy="218304"/>
          </a:xfrm>
          <a:prstGeom prst="rect">
            <a:avLst/>
          </a:prstGeom>
        </p:spPr>
        <p:txBody>
          <a:bodyPr vert="horz" lIns="114983" tIns="57491" rIns="114983" bIns="57491" rtlCol="0" anchor="ctr"/>
          <a:lstStyle>
            <a:lvl1pPr algn="r">
              <a:defRPr sz="1200">
                <a:solidFill>
                  <a:srgbClr val="00A3C7"/>
                </a:solidFill>
              </a:defRPr>
            </a:lvl1pPr>
          </a:lstStyle>
          <a:p>
            <a:fld id="{0E288D48-D6B7-4F22-9542-DE590E5BA204}" type="slidenum">
              <a:rPr lang="en-GB" smtClean="0"/>
              <a:pPr/>
              <a:t>‹#›</a:t>
            </a:fld>
            <a:endParaRPr lang="en-GB" dirty="0"/>
          </a:p>
        </p:txBody>
      </p:sp>
      <p:sp>
        <p:nvSpPr>
          <p:cNvPr id="4" name="Text Placeholder 3"/>
          <p:cNvSpPr>
            <a:spLocks noGrp="1"/>
          </p:cNvSpPr>
          <p:nvPr>
            <p:ph type="body" sz="quarter" idx="10" hasCustomPrompt="1"/>
          </p:nvPr>
        </p:nvSpPr>
        <p:spPr>
          <a:xfrm>
            <a:off x="273600" y="6966000"/>
            <a:ext cx="5853600" cy="219600"/>
          </a:xfrm>
        </p:spPr>
        <p:txBody>
          <a:bodyPr anchor="ctr"/>
          <a:lstStyle>
            <a:lvl1pPr marL="0" indent="0">
              <a:buNone/>
              <a:defRPr sz="1200" baseline="0">
                <a:solidFill>
                  <a:schemeClr val="tx1"/>
                </a:solidFill>
              </a:defRPr>
            </a:lvl1pPr>
          </a:lstStyle>
          <a:p>
            <a:pPr lvl="0"/>
            <a:r>
              <a:rPr lang="en-GB" dirty="0"/>
              <a:t>Source Text : Type source text here (Arial 12 Left Align)</a:t>
            </a:r>
          </a:p>
        </p:txBody>
      </p:sp>
    </p:spTree>
    <p:extLst>
      <p:ext uri="{BB962C8B-B14F-4D97-AF65-F5344CB8AC3E}">
        <p14:creationId xmlns:p14="http://schemas.microsoft.com/office/powerpoint/2010/main" val="33229855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2pPr marL="779325" indent="-287288">
              <a:buFont typeface="Wingdings" pitchFamily="2" charset="2"/>
              <a:buChar char="§"/>
              <a:defRPr/>
            </a:lvl2pPr>
            <a:lvl3pPr marL="1269776" indent="-288874">
              <a:buFont typeface="Wingdings" pitchFamily="2" charset="2"/>
              <a:buChar char="§"/>
              <a:defRPr/>
            </a:lvl3pPr>
            <a:lvl4pPr marL="1758640" indent="-285700">
              <a:buFont typeface="Wingdings" pitchFamily="2" charset="2"/>
              <a:buChar char="§"/>
              <a:defRPr/>
            </a:lvl4pPr>
            <a:lvl5pPr marL="2250678" indent="-296810">
              <a:buFont typeface="Wingdings" pitchFamily="2"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8" name="Title Placeholder 1"/>
          <p:cNvSpPr>
            <a:spLocks noGrp="1"/>
          </p:cNvSpPr>
          <p:nvPr>
            <p:ph type="title" hasCustomPrompt="1"/>
          </p:nvPr>
        </p:nvSpPr>
        <p:spPr>
          <a:xfrm>
            <a:off x="216000" y="216000"/>
            <a:ext cx="8442000" cy="1260475"/>
          </a:xfrm>
          <a:prstGeom prst="rect">
            <a:avLst/>
          </a:prstGeom>
        </p:spPr>
        <p:txBody>
          <a:bodyPr vert="horz" lIns="100782" tIns="50392" rIns="100782" bIns="50392" rtlCol="0" anchor="t" anchorCtr="0">
            <a:noAutofit/>
          </a:bodyPr>
          <a:lstStyle>
            <a:lvl1pPr>
              <a:defRPr baseline="0"/>
            </a:lvl1pPr>
          </a:lstStyle>
          <a:p>
            <a:r>
              <a:rPr lang="en-US" dirty="0"/>
              <a:t>Click to enter Title</a:t>
            </a:r>
            <a:endParaRPr lang="en-GB" dirty="0"/>
          </a:p>
        </p:txBody>
      </p:sp>
      <p:sp>
        <p:nvSpPr>
          <p:cNvPr id="7" name="Line 7"/>
          <p:cNvSpPr>
            <a:spLocks noChangeShapeType="1"/>
          </p:cNvSpPr>
          <p:nvPr userDrawn="1"/>
        </p:nvSpPr>
        <p:spPr bwMode="auto">
          <a:xfrm>
            <a:off x="377825" y="6888163"/>
            <a:ext cx="99758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GB" dirty="0"/>
          </a:p>
        </p:txBody>
      </p:sp>
      <p:sp>
        <p:nvSpPr>
          <p:cNvPr id="12" name="Slide Number Placeholder 2"/>
          <p:cNvSpPr>
            <a:spLocks noGrp="1"/>
          </p:cNvSpPr>
          <p:nvPr>
            <p:ph type="sldNum" sz="quarter" idx="4"/>
          </p:nvPr>
        </p:nvSpPr>
        <p:spPr>
          <a:xfrm>
            <a:off x="9767200" y="6965888"/>
            <a:ext cx="740960" cy="218304"/>
          </a:xfrm>
          <a:prstGeom prst="rect">
            <a:avLst/>
          </a:prstGeom>
        </p:spPr>
        <p:txBody>
          <a:bodyPr vert="horz" lIns="114983" tIns="57491" rIns="114983" bIns="57491" rtlCol="0" anchor="ctr"/>
          <a:lstStyle>
            <a:lvl1pPr algn="r">
              <a:defRPr sz="1200">
                <a:solidFill>
                  <a:srgbClr val="00A3C7"/>
                </a:solidFill>
              </a:defRPr>
            </a:lvl1pPr>
          </a:lstStyle>
          <a:p>
            <a:fld id="{0E288D48-D6B7-4F22-9542-DE590E5BA204}" type="slidenum">
              <a:rPr lang="en-GB" smtClean="0"/>
              <a:pPr/>
              <a:t>‹#›</a:t>
            </a:fld>
            <a:endParaRPr lang="en-GB" dirty="0"/>
          </a:p>
        </p:txBody>
      </p:sp>
      <p:sp>
        <p:nvSpPr>
          <p:cNvPr id="4" name="Text Placeholder 3"/>
          <p:cNvSpPr>
            <a:spLocks noGrp="1"/>
          </p:cNvSpPr>
          <p:nvPr>
            <p:ph type="body" sz="quarter" idx="10" hasCustomPrompt="1"/>
          </p:nvPr>
        </p:nvSpPr>
        <p:spPr>
          <a:xfrm>
            <a:off x="273600" y="6966000"/>
            <a:ext cx="5853600" cy="219600"/>
          </a:xfrm>
        </p:spPr>
        <p:txBody>
          <a:bodyPr anchor="ctr"/>
          <a:lstStyle>
            <a:lvl1pPr marL="0" indent="0">
              <a:buNone/>
              <a:defRPr sz="1200" baseline="0">
                <a:solidFill>
                  <a:schemeClr val="tx1"/>
                </a:solidFill>
              </a:defRPr>
            </a:lvl1pPr>
          </a:lstStyle>
          <a:p>
            <a:pPr lvl="0"/>
            <a:r>
              <a:rPr lang="en-GB" dirty="0"/>
              <a:t>Source Text : Type source text here (Arial 12 Left Align)</a:t>
            </a:r>
          </a:p>
        </p:txBody>
      </p:sp>
    </p:spTree>
    <p:extLst>
      <p:ext uri="{BB962C8B-B14F-4D97-AF65-F5344CB8AC3E}">
        <p14:creationId xmlns:p14="http://schemas.microsoft.com/office/powerpoint/2010/main" val="3322985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_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6540" b="2181"/>
          <a:stretch/>
        </p:blipFill>
        <p:spPr>
          <a:xfrm flipH="1">
            <a:off x="0" y="1"/>
            <a:ext cx="10693400" cy="756126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508000" y="2844527"/>
            <a:ext cx="612000" cy="612000"/>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8731076" y="5138403"/>
            <a:ext cx="1440000" cy="1440000"/>
          </a:xfrm>
          <a:prstGeom prst="rect">
            <a:avLst/>
          </a:prstGeom>
        </p:spPr>
      </p:pic>
      <p:sp>
        <p:nvSpPr>
          <p:cNvPr id="20" name="Text Placeholder 24"/>
          <p:cNvSpPr>
            <a:spLocks noGrp="1"/>
          </p:cNvSpPr>
          <p:nvPr>
            <p:ph type="body" sz="quarter" idx="15" hasCustomPrompt="1"/>
          </p:nvPr>
        </p:nvSpPr>
        <p:spPr>
          <a:xfrm>
            <a:off x="360000" y="5468446"/>
            <a:ext cx="4932000" cy="688449"/>
          </a:xfrm>
        </p:spPr>
        <p:txBody>
          <a:bodyPr/>
          <a:lstStyle>
            <a:lvl1pPr marL="0" marR="0" indent="0" algn="l" defTabSz="1167886"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stStyle>
          <a:p>
            <a:pPr lvl="0"/>
            <a:r>
              <a:rPr lang="en-US" dirty="0"/>
              <a:t>Insert date of issuing</a:t>
            </a:r>
            <a:endParaRPr lang="en-GB" dirty="0"/>
          </a:p>
        </p:txBody>
      </p:sp>
      <p:sp>
        <p:nvSpPr>
          <p:cNvPr id="21" name="Text Placeholder 26"/>
          <p:cNvSpPr>
            <a:spLocks noGrp="1"/>
          </p:cNvSpPr>
          <p:nvPr>
            <p:ph type="body" sz="quarter" idx="16" hasCustomPrompt="1"/>
          </p:nvPr>
        </p:nvSpPr>
        <p:spPr>
          <a:xfrm>
            <a:off x="359999" y="1836415"/>
            <a:ext cx="4932000" cy="634373"/>
          </a:xfrm>
        </p:spPr>
        <p:txBody>
          <a:bodyPr/>
          <a:lstStyle>
            <a:lvl1pPr marL="0" indent="0">
              <a:buNone/>
              <a:defRPr b="1" baseline="0">
                <a:solidFill>
                  <a:schemeClr val="bg1"/>
                </a:solidFill>
              </a:defRPr>
            </a:lvl1pPr>
          </a:lstStyle>
          <a:p>
            <a:pPr lvl="0"/>
            <a:r>
              <a:rPr lang="en-US" dirty="0"/>
              <a:t>Client name</a:t>
            </a:r>
            <a:endParaRPr lang="en-GB" dirty="0"/>
          </a:p>
        </p:txBody>
      </p:sp>
      <p:sp>
        <p:nvSpPr>
          <p:cNvPr id="22" name="Title 1"/>
          <p:cNvSpPr>
            <a:spLocks noGrp="1"/>
          </p:cNvSpPr>
          <p:nvPr>
            <p:ph type="ctrTitle" hasCustomPrompt="1"/>
          </p:nvPr>
        </p:nvSpPr>
        <p:spPr>
          <a:xfrm>
            <a:off x="359999" y="2514587"/>
            <a:ext cx="4932000" cy="2125808"/>
          </a:xfrm>
        </p:spPr>
        <p:txBody>
          <a:bodyPr>
            <a:noAutofit/>
          </a:bodyPr>
          <a:lstStyle>
            <a:lvl1pPr>
              <a:lnSpc>
                <a:spcPct val="100000"/>
              </a:lnSpc>
              <a:defRPr sz="3200">
                <a:solidFill>
                  <a:schemeClr val="bg1"/>
                </a:solidFill>
              </a:defRPr>
            </a:lvl1pPr>
          </a:lstStyle>
          <a:p>
            <a:r>
              <a:rPr lang="en-US" dirty="0"/>
              <a:t>Cover title (other cover options are at the back of this pack)</a:t>
            </a:r>
            <a:endParaRPr lang="en-GB" dirty="0"/>
          </a:p>
        </p:txBody>
      </p:sp>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31076" y="360000"/>
            <a:ext cx="1618350" cy="480634"/>
          </a:xfrm>
          <a:prstGeom prst="rect">
            <a:avLst/>
          </a:prstGeom>
        </p:spPr>
      </p:pic>
      <p:sp>
        <p:nvSpPr>
          <p:cNvPr id="13" name="Subtitle 2"/>
          <p:cNvSpPr>
            <a:spLocks noGrp="1"/>
          </p:cNvSpPr>
          <p:nvPr>
            <p:ph type="subTitle" idx="13" hasCustomPrompt="1"/>
          </p:nvPr>
        </p:nvSpPr>
        <p:spPr>
          <a:xfrm>
            <a:off x="360000" y="4640400"/>
            <a:ext cx="4932000" cy="796415"/>
          </a:xfrm>
        </p:spPr>
        <p:txBody>
          <a:bodyPr>
            <a:noAutofit/>
          </a:bodyPr>
          <a:lstStyle>
            <a:lvl1pPr marL="0" indent="0" algn="l">
              <a:buNone/>
              <a:defRPr sz="2600" b="1" baseline="0">
                <a:solidFill>
                  <a:schemeClr val="bg1"/>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endParaRPr lang="en-GB" dirty="0"/>
          </a:p>
        </p:txBody>
      </p:sp>
    </p:spTree>
    <p:extLst>
      <p:ext uri="{BB962C8B-B14F-4D97-AF65-F5344CB8AC3E}">
        <p14:creationId xmlns:p14="http://schemas.microsoft.com/office/powerpoint/2010/main" val="25842945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_Title Slide_ima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1" t="15083" r="19902"/>
          <a:stretch/>
        </p:blipFill>
        <p:spPr>
          <a:xfrm flipH="1">
            <a:off x="0" y="0"/>
            <a:ext cx="10693400" cy="7561263"/>
          </a:xfrm>
          <a:prstGeom prst="rect">
            <a:avLst/>
          </a:prstGeom>
        </p:spPr>
      </p:pic>
      <p:pic>
        <p:nvPicPr>
          <p:cNvPr id="11" name="Picture 10"/>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508000" y="2844527"/>
            <a:ext cx="612000" cy="612000"/>
          </a:xfrm>
          <a:prstGeom prst="rect">
            <a:avLst/>
          </a:prstGeom>
        </p:spPr>
      </p:pic>
      <p:pic>
        <p:nvPicPr>
          <p:cNvPr id="12" name="Picture 11"/>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8731076" y="5138403"/>
            <a:ext cx="1440000" cy="1440000"/>
          </a:xfrm>
          <a:prstGeom prst="rect">
            <a:avLst/>
          </a:prstGeom>
        </p:spPr>
      </p:pic>
      <p:sp>
        <p:nvSpPr>
          <p:cNvPr id="20" name="Text Placeholder 24"/>
          <p:cNvSpPr>
            <a:spLocks noGrp="1"/>
          </p:cNvSpPr>
          <p:nvPr>
            <p:ph type="body" sz="quarter" idx="15" hasCustomPrompt="1"/>
          </p:nvPr>
        </p:nvSpPr>
        <p:spPr>
          <a:xfrm>
            <a:off x="360000" y="5468446"/>
            <a:ext cx="4932000" cy="688449"/>
          </a:xfrm>
        </p:spPr>
        <p:txBody>
          <a:bodyPr/>
          <a:lstStyle>
            <a:lvl1pPr marL="0" marR="0" indent="0" algn="l" defTabSz="1167886" rtl="0" eaLnBrk="1" fontAlgn="auto" latinLnBrk="0" hangingPunct="1">
              <a:lnSpc>
                <a:spcPct val="100000"/>
              </a:lnSpc>
              <a:spcBef>
                <a:spcPct val="20000"/>
              </a:spcBef>
              <a:spcAft>
                <a:spcPts val="0"/>
              </a:spcAft>
              <a:buClrTx/>
              <a:buSzTx/>
              <a:buFont typeface="Arial" panose="020B0604020202020204" pitchFamily="34" charset="0"/>
              <a:buNone/>
              <a:tabLst/>
              <a:defRPr>
                <a:solidFill>
                  <a:schemeClr val="bg1"/>
                </a:solidFill>
              </a:defRPr>
            </a:lvl1pPr>
          </a:lstStyle>
          <a:p>
            <a:pPr lvl="0"/>
            <a:r>
              <a:rPr lang="en-US" dirty="0"/>
              <a:t>Insert date of issuing</a:t>
            </a:r>
            <a:endParaRPr lang="en-GB" dirty="0"/>
          </a:p>
        </p:txBody>
      </p:sp>
      <p:sp>
        <p:nvSpPr>
          <p:cNvPr id="21" name="Text Placeholder 26"/>
          <p:cNvSpPr>
            <a:spLocks noGrp="1"/>
          </p:cNvSpPr>
          <p:nvPr>
            <p:ph type="body" sz="quarter" idx="16" hasCustomPrompt="1"/>
          </p:nvPr>
        </p:nvSpPr>
        <p:spPr>
          <a:xfrm>
            <a:off x="359999" y="1836415"/>
            <a:ext cx="4932000" cy="634373"/>
          </a:xfrm>
        </p:spPr>
        <p:txBody>
          <a:bodyPr/>
          <a:lstStyle>
            <a:lvl1pPr marL="0" indent="0">
              <a:buNone/>
              <a:defRPr b="1" baseline="0">
                <a:solidFill>
                  <a:schemeClr val="bg1"/>
                </a:solidFill>
              </a:defRPr>
            </a:lvl1pPr>
          </a:lstStyle>
          <a:p>
            <a:pPr lvl="0"/>
            <a:r>
              <a:rPr lang="en-US" dirty="0"/>
              <a:t>Client name</a:t>
            </a:r>
            <a:endParaRPr lang="en-GB" dirty="0"/>
          </a:p>
        </p:txBody>
      </p:sp>
      <p:sp>
        <p:nvSpPr>
          <p:cNvPr id="22" name="Title 1"/>
          <p:cNvSpPr>
            <a:spLocks noGrp="1"/>
          </p:cNvSpPr>
          <p:nvPr>
            <p:ph type="ctrTitle" hasCustomPrompt="1"/>
          </p:nvPr>
        </p:nvSpPr>
        <p:spPr>
          <a:xfrm>
            <a:off x="359999" y="2514587"/>
            <a:ext cx="4932000" cy="2125808"/>
          </a:xfrm>
        </p:spPr>
        <p:txBody>
          <a:bodyPr>
            <a:noAutofit/>
          </a:bodyPr>
          <a:lstStyle>
            <a:lvl1pPr>
              <a:lnSpc>
                <a:spcPct val="100000"/>
              </a:lnSpc>
              <a:defRPr sz="3200">
                <a:solidFill>
                  <a:schemeClr val="bg1"/>
                </a:solidFill>
              </a:defRPr>
            </a:lvl1pPr>
          </a:lstStyle>
          <a:p>
            <a:r>
              <a:rPr lang="en-US" dirty="0"/>
              <a:t>Cover title</a:t>
            </a:r>
            <a:endParaRPr lang="en-GB" dirty="0"/>
          </a:p>
        </p:txBody>
      </p:sp>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30810" y="358155"/>
            <a:ext cx="1618350" cy="480912"/>
          </a:xfrm>
          <a:prstGeom prst="rect">
            <a:avLst/>
          </a:prstGeom>
        </p:spPr>
      </p:pic>
      <p:sp>
        <p:nvSpPr>
          <p:cNvPr id="14" name="Subtitle 2"/>
          <p:cNvSpPr>
            <a:spLocks noGrp="1"/>
          </p:cNvSpPr>
          <p:nvPr>
            <p:ph type="subTitle" idx="13" hasCustomPrompt="1"/>
          </p:nvPr>
        </p:nvSpPr>
        <p:spPr>
          <a:xfrm>
            <a:off x="360000" y="4640400"/>
            <a:ext cx="4932000" cy="796415"/>
          </a:xfrm>
        </p:spPr>
        <p:txBody>
          <a:bodyPr>
            <a:noAutofit/>
          </a:bodyPr>
          <a:lstStyle>
            <a:lvl1pPr marL="0" indent="0" algn="l">
              <a:buNone/>
              <a:defRPr sz="2600" b="1" baseline="0">
                <a:solidFill>
                  <a:schemeClr val="bg1"/>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endParaRPr lang="en-GB" dirty="0"/>
          </a:p>
        </p:txBody>
      </p:sp>
    </p:spTree>
    <p:extLst>
      <p:ext uri="{BB962C8B-B14F-4D97-AF65-F5344CB8AC3E}">
        <p14:creationId xmlns:p14="http://schemas.microsoft.com/office/powerpoint/2010/main" val="198738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Slide_imag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a:extLst>
              <a:ext uri="{28A0092B-C50C-407E-A947-70E740481C1C}">
                <a14:useLocalDpi xmlns:a14="http://schemas.microsoft.com/office/drawing/2010/main" val="0"/>
              </a:ext>
            </a:extLst>
          </a:blip>
          <a:srcRect l="1" t="48114" r="56384" b="10834"/>
          <a:stretch/>
        </p:blipFill>
        <p:spPr>
          <a:xfrm>
            <a:off x="0" y="0"/>
            <a:ext cx="10693400" cy="7561263"/>
          </a:xfrm>
          <a:prstGeom prst="rect">
            <a:avLst/>
          </a:prstGeom>
        </p:spPr>
      </p:pic>
      <p:sp>
        <p:nvSpPr>
          <p:cNvPr id="10" name="Title 1"/>
          <p:cNvSpPr>
            <a:spLocks noGrp="1"/>
          </p:cNvSpPr>
          <p:nvPr>
            <p:ph type="ctrTitle" hasCustomPrompt="1"/>
          </p:nvPr>
        </p:nvSpPr>
        <p:spPr>
          <a:xfrm>
            <a:off x="715187" y="2819243"/>
            <a:ext cx="4860000" cy="2125808"/>
          </a:xfrm>
        </p:spPr>
        <p:txBody>
          <a:bodyPr>
            <a:noAutofit/>
          </a:bodyPr>
          <a:lstStyle>
            <a:lvl1pPr>
              <a:lnSpc>
                <a:spcPct val="100000"/>
              </a:lnSpc>
              <a:defRPr sz="3200">
                <a:solidFill>
                  <a:srgbClr val="002D59"/>
                </a:solidFill>
              </a:defRPr>
            </a:lvl1pPr>
          </a:lstStyle>
          <a:p>
            <a:r>
              <a:rPr lang="en-GB" dirty="0"/>
              <a:t>Cover title</a:t>
            </a:r>
          </a:p>
        </p:txBody>
      </p:sp>
      <p:sp>
        <p:nvSpPr>
          <p:cNvPr id="11" name="Subtitle 2"/>
          <p:cNvSpPr>
            <a:spLocks noGrp="1"/>
          </p:cNvSpPr>
          <p:nvPr>
            <p:ph type="subTitle" idx="1" hasCustomPrompt="1"/>
          </p:nvPr>
        </p:nvSpPr>
        <p:spPr>
          <a:xfrm>
            <a:off x="715188" y="4892567"/>
            <a:ext cx="4860000" cy="832279"/>
          </a:xfrm>
        </p:spPr>
        <p:txBody>
          <a:bodyPr>
            <a:normAutofit/>
          </a:bodyPr>
          <a:lstStyle>
            <a:lvl1pPr marL="0" marR="0" indent="0" algn="l" defTabSz="1167886" rtl="0" eaLnBrk="1" fontAlgn="auto" latinLnBrk="0" hangingPunct="1">
              <a:lnSpc>
                <a:spcPct val="100000"/>
              </a:lnSpc>
              <a:spcBef>
                <a:spcPct val="20000"/>
              </a:spcBef>
              <a:spcAft>
                <a:spcPts val="0"/>
              </a:spcAft>
              <a:buClrTx/>
              <a:buSzTx/>
              <a:buFont typeface="Arial" panose="020B0604020202020204" pitchFamily="34" charset="0"/>
              <a:buNone/>
              <a:tabLst/>
              <a:defRPr sz="2600" b="1">
                <a:solidFill>
                  <a:srgbClr val="002D59"/>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p>
          <a:p>
            <a:endParaRPr lang="en-GB" dirty="0"/>
          </a:p>
        </p:txBody>
      </p:sp>
      <p:sp>
        <p:nvSpPr>
          <p:cNvPr id="12" name="Text Placeholder 24"/>
          <p:cNvSpPr>
            <a:spLocks noGrp="1"/>
          </p:cNvSpPr>
          <p:nvPr>
            <p:ph type="body" sz="quarter" idx="15" hasCustomPrompt="1"/>
          </p:nvPr>
        </p:nvSpPr>
        <p:spPr>
          <a:xfrm>
            <a:off x="715185" y="5756478"/>
            <a:ext cx="4860000" cy="688449"/>
          </a:xfrm>
        </p:spPr>
        <p:txBody>
          <a:bodyPr/>
          <a:lstStyle>
            <a:lvl1pPr marL="0" indent="0">
              <a:buNone/>
              <a:defRPr>
                <a:solidFill>
                  <a:srgbClr val="002D59"/>
                </a:solidFill>
              </a:defRPr>
            </a:lvl1pPr>
          </a:lstStyle>
          <a:p>
            <a:pPr lvl="0"/>
            <a:r>
              <a:rPr lang="en-US" dirty="0"/>
              <a:t>Insert date of issuing</a:t>
            </a:r>
            <a:endParaRPr lang="en-GB" dirty="0"/>
          </a:p>
        </p:txBody>
      </p:sp>
      <p:sp>
        <p:nvSpPr>
          <p:cNvPr id="13" name="Text Placeholder 26"/>
          <p:cNvSpPr>
            <a:spLocks noGrp="1"/>
          </p:cNvSpPr>
          <p:nvPr>
            <p:ph type="body" sz="quarter" idx="16" hasCustomPrompt="1"/>
          </p:nvPr>
        </p:nvSpPr>
        <p:spPr>
          <a:xfrm>
            <a:off x="715187" y="2141071"/>
            <a:ext cx="4860000" cy="634373"/>
          </a:xfrm>
        </p:spPr>
        <p:txBody>
          <a:bodyPr/>
          <a:lstStyle>
            <a:lvl1pPr marL="0" indent="0">
              <a:buNone/>
              <a:defRPr b="1" baseline="0">
                <a:solidFill>
                  <a:srgbClr val="002D59"/>
                </a:solidFill>
              </a:defRPr>
            </a:lvl1pPr>
          </a:lstStyle>
          <a:p>
            <a:pPr lvl="0"/>
            <a:r>
              <a:rPr lang="en-US" dirty="0"/>
              <a:t>Client name</a:t>
            </a:r>
            <a:endParaRPr lang="en-GB" dirty="0"/>
          </a:p>
        </p:txBody>
      </p:sp>
      <p:pic>
        <p:nvPicPr>
          <p:cNvPr id="16" name="Picture 1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731076" y="360000"/>
            <a:ext cx="1618350" cy="480634"/>
          </a:xfrm>
          <a:prstGeom prst="rect">
            <a:avLst/>
          </a:prstGeom>
        </p:spPr>
      </p:pic>
      <p:pic>
        <p:nvPicPr>
          <p:cNvPr id="17" name="Picture 1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0390" y="1892072"/>
            <a:ext cx="711501" cy="672112"/>
          </a:xfrm>
          <a:prstGeom prst="rect">
            <a:avLst/>
          </a:prstGeom>
        </p:spPr>
      </p:pic>
      <p:pic>
        <p:nvPicPr>
          <p:cNvPr id="18" name="Picture 1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00228" y="5196938"/>
            <a:ext cx="1444686" cy="1365360"/>
          </a:xfrm>
          <a:prstGeom prst="rect">
            <a:avLst/>
          </a:prstGeom>
        </p:spPr>
      </p:pic>
    </p:spTree>
    <p:extLst>
      <p:ext uri="{BB962C8B-B14F-4D97-AF65-F5344CB8AC3E}">
        <p14:creationId xmlns:p14="http://schemas.microsoft.com/office/powerpoint/2010/main" val="2353352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_image">
    <p:spTree>
      <p:nvGrpSpPr>
        <p:cNvPr id="1" name=""/>
        <p:cNvGrpSpPr/>
        <p:nvPr/>
      </p:nvGrpSpPr>
      <p:grpSpPr>
        <a:xfrm>
          <a:off x="0" y="0"/>
          <a:ext cx="0" cy="0"/>
          <a:chOff x="0" y="0"/>
          <a:chExt cx="0" cy="0"/>
        </a:xfrm>
      </p:grpSpPr>
      <p:sp>
        <p:nvSpPr>
          <p:cNvPr id="10" name="Title 1"/>
          <p:cNvSpPr>
            <a:spLocks noGrp="1"/>
          </p:cNvSpPr>
          <p:nvPr>
            <p:ph type="ctrTitle" hasCustomPrompt="1"/>
          </p:nvPr>
        </p:nvSpPr>
        <p:spPr>
          <a:xfrm>
            <a:off x="360000" y="1691794"/>
            <a:ext cx="7312803" cy="1453700"/>
          </a:xfrm>
        </p:spPr>
        <p:txBody>
          <a:bodyPr>
            <a:noAutofit/>
          </a:bodyPr>
          <a:lstStyle>
            <a:lvl1pPr>
              <a:lnSpc>
                <a:spcPct val="100000"/>
              </a:lnSpc>
              <a:defRPr sz="3200" baseline="0">
                <a:solidFill>
                  <a:srgbClr val="00A3C7"/>
                </a:solidFill>
              </a:defRPr>
            </a:lvl1pPr>
          </a:lstStyle>
          <a:p>
            <a:r>
              <a:rPr lang="en-GB" dirty="0"/>
              <a:t>Cover title</a:t>
            </a:r>
          </a:p>
        </p:txBody>
      </p:sp>
      <p:sp>
        <p:nvSpPr>
          <p:cNvPr id="13" name="Text Placeholder 26"/>
          <p:cNvSpPr>
            <a:spLocks noGrp="1"/>
          </p:cNvSpPr>
          <p:nvPr>
            <p:ph type="body" sz="quarter" idx="16" hasCustomPrompt="1"/>
          </p:nvPr>
        </p:nvSpPr>
        <p:spPr>
          <a:xfrm>
            <a:off x="360000" y="1013631"/>
            <a:ext cx="4611905" cy="634373"/>
          </a:xfrm>
        </p:spPr>
        <p:txBody>
          <a:bodyPr/>
          <a:lstStyle>
            <a:lvl1pPr marL="0" indent="0">
              <a:buNone/>
              <a:defRPr b="1" baseline="0">
                <a:solidFill>
                  <a:srgbClr val="002F5F"/>
                </a:solidFill>
              </a:defRPr>
            </a:lvl1pPr>
          </a:lstStyle>
          <a:p>
            <a:pPr lvl="0"/>
            <a:r>
              <a:rPr lang="en-US" dirty="0"/>
              <a:t>Client name</a:t>
            </a:r>
            <a:endParaRPr lang="en-GB"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5792" t="27349" r="33229" b="33078"/>
          <a:stretch/>
        </p:blipFill>
        <p:spPr>
          <a:xfrm>
            <a:off x="5346700" y="3719728"/>
            <a:ext cx="4209297" cy="2602329"/>
          </a:xfrm>
          <a:prstGeom prst="rect">
            <a:avLst/>
          </a:prstGeom>
        </p:spPr>
      </p:pic>
      <p:pic>
        <p:nvPicPr>
          <p:cNvPr id="17" name="Picture 16"/>
          <p:cNvPicPr>
            <a:picLocks/>
          </p:cNvPicPr>
          <p:nvPr userDrawn="1"/>
        </p:nvPicPr>
        <p:blipFill>
          <a:blip r:embed="rId3">
            <a:extLst>
              <a:ext uri="{28A0092B-C50C-407E-A947-70E740481C1C}">
                <a14:useLocalDpi xmlns:a14="http://schemas.microsoft.com/office/drawing/2010/main" val="0"/>
              </a:ext>
            </a:extLst>
          </a:blip>
          <a:stretch>
            <a:fillRect/>
          </a:stretch>
        </p:blipFill>
        <p:spPr>
          <a:xfrm>
            <a:off x="5108576" y="3492150"/>
            <a:ext cx="612000" cy="612000"/>
          </a:xfrm>
          <a:prstGeom prst="rect">
            <a:avLst/>
          </a:prstGeom>
        </p:spPr>
      </p:pic>
      <p:pic>
        <p:nvPicPr>
          <p:cNvPr id="19" name="Picture 18"/>
          <p:cNvPicPr>
            <a:picLocks/>
          </p:cNvPicPr>
          <p:nvPr userDrawn="1"/>
        </p:nvPicPr>
        <p:blipFill>
          <a:blip r:embed="rId4">
            <a:extLst>
              <a:ext uri="{28A0092B-C50C-407E-A947-70E740481C1C}">
                <a14:useLocalDpi xmlns:a14="http://schemas.microsoft.com/office/drawing/2010/main" val="0"/>
              </a:ext>
            </a:extLst>
          </a:blip>
          <a:stretch>
            <a:fillRect/>
          </a:stretch>
        </p:blipFill>
        <p:spPr>
          <a:xfrm>
            <a:off x="8488544" y="5254699"/>
            <a:ext cx="1441048" cy="1440000"/>
          </a:xfrm>
          <a:prstGeom prst="rect">
            <a:avLst/>
          </a:prstGeom>
        </p:spPr>
      </p:pic>
      <p:sp>
        <p:nvSpPr>
          <p:cNvPr id="14" name="Subtitle 2"/>
          <p:cNvSpPr>
            <a:spLocks noGrp="1"/>
          </p:cNvSpPr>
          <p:nvPr>
            <p:ph type="subTitle" idx="1" hasCustomPrompt="1"/>
          </p:nvPr>
        </p:nvSpPr>
        <p:spPr>
          <a:xfrm>
            <a:off x="360000" y="3163787"/>
            <a:ext cx="5054576" cy="832868"/>
          </a:xfrm>
        </p:spPr>
        <p:txBody>
          <a:bodyPr>
            <a:normAutofit/>
          </a:bodyPr>
          <a:lstStyle>
            <a:lvl1pPr marL="0" marR="0" indent="0" algn="l" defTabSz="1167886" rtl="0" eaLnBrk="1" fontAlgn="auto" latinLnBrk="0" hangingPunct="1">
              <a:lnSpc>
                <a:spcPct val="100000"/>
              </a:lnSpc>
              <a:spcBef>
                <a:spcPct val="20000"/>
              </a:spcBef>
              <a:spcAft>
                <a:spcPts val="0"/>
              </a:spcAft>
              <a:buClrTx/>
              <a:buSzTx/>
              <a:buFont typeface="Arial" panose="020B0604020202020204" pitchFamily="34" charset="0"/>
              <a:buNone/>
              <a:tabLst/>
              <a:defRPr sz="2600" b="1">
                <a:solidFill>
                  <a:srgbClr val="002F5F"/>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p>
          <a:p>
            <a:endParaRPr lang="en-GB" dirty="0"/>
          </a:p>
        </p:txBody>
      </p:sp>
      <p:sp>
        <p:nvSpPr>
          <p:cNvPr id="15" name="Text Placeholder 24"/>
          <p:cNvSpPr>
            <a:spLocks noGrp="1"/>
          </p:cNvSpPr>
          <p:nvPr>
            <p:ph type="body" sz="quarter" idx="15" hasCustomPrompt="1"/>
          </p:nvPr>
        </p:nvSpPr>
        <p:spPr>
          <a:xfrm>
            <a:off x="360000" y="4028286"/>
            <a:ext cx="4504493" cy="688449"/>
          </a:xfrm>
        </p:spPr>
        <p:txBody>
          <a:bodyPr/>
          <a:lstStyle>
            <a:lvl1pPr marL="0" indent="0">
              <a:buNone/>
              <a:defRPr>
                <a:solidFill>
                  <a:srgbClr val="002F5F"/>
                </a:solidFill>
              </a:defRPr>
            </a:lvl1pPr>
          </a:lstStyle>
          <a:p>
            <a:pPr lvl="0"/>
            <a:r>
              <a:rPr lang="en-US" dirty="0"/>
              <a:t>Insert date of issuing</a:t>
            </a:r>
            <a:endParaRPr lang="en-GB" dirty="0"/>
          </a:p>
        </p:txBody>
      </p:sp>
    </p:spTree>
    <p:extLst>
      <p:ext uri="{BB962C8B-B14F-4D97-AF65-F5344CB8AC3E}">
        <p14:creationId xmlns:p14="http://schemas.microsoft.com/office/powerpoint/2010/main" val="30354464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Title Slide_image">
    <p:spTree>
      <p:nvGrpSpPr>
        <p:cNvPr id="1" name=""/>
        <p:cNvGrpSpPr/>
        <p:nvPr/>
      </p:nvGrpSpPr>
      <p:grpSpPr>
        <a:xfrm>
          <a:off x="0" y="0"/>
          <a:ext cx="0" cy="0"/>
          <a:chOff x="0" y="0"/>
          <a:chExt cx="0" cy="0"/>
        </a:xfrm>
      </p:grpSpPr>
      <p:sp>
        <p:nvSpPr>
          <p:cNvPr id="20" name="Text Placeholder 26"/>
          <p:cNvSpPr>
            <a:spLocks noGrp="1"/>
          </p:cNvSpPr>
          <p:nvPr>
            <p:ph type="body" sz="quarter" idx="16" hasCustomPrompt="1"/>
          </p:nvPr>
        </p:nvSpPr>
        <p:spPr>
          <a:xfrm>
            <a:off x="360000" y="1013631"/>
            <a:ext cx="4611905" cy="634373"/>
          </a:xfrm>
        </p:spPr>
        <p:txBody>
          <a:bodyPr/>
          <a:lstStyle>
            <a:lvl1pPr marL="0" indent="0">
              <a:buNone/>
              <a:defRPr b="1" baseline="0">
                <a:solidFill>
                  <a:srgbClr val="002F5F"/>
                </a:solidFill>
              </a:defRPr>
            </a:lvl1pPr>
          </a:lstStyle>
          <a:p>
            <a:pPr lvl="0"/>
            <a:r>
              <a:rPr lang="en-US" dirty="0"/>
              <a:t>Client name</a:t>
            </a:r>
            <a:endParaRPr lang="en-GB" dirty="0"/>
          </a:p>
        </p:txBody>
      </p:sp>
      <p:sp>
        <p:nvSpPr>
          <p:cNvPr id="22" name="Title 1"/>
          <p:cNvSpPr>
            <a:spLocks noGrp="1"/>
          </p:cNvSpPr>
          <p:nvPr>
            <p:ph type="ctrTitle" hasCustomPrompt="1"/>
          </p:nvPr>
        </p:nvSpPr>
        <p:spPr>
          <a:xfrm>
            <a:off x="360000" y="1691794"/>
            <a:ext cx="7312803" cy="1453700"/>
          </a:xfrm>
        </p:spPr>
        <p:txBody>
          <a:bodyPr>
            <a:noAutofit/>
          </a:bodyPr>
          <a:lstStyle>
            <a:lvl1pPr>
              <a:lnSpc>
                <a:spcPct val="100000"/>
              </a:lnSpc>
              <a:defRPr sz="3200">
                <a:solidFill>
                  <a:srgbClr val="00A3C7"/>
                </a:solidFill>
              </a:defRPr>
            </a:lvl1pPr>
          </a:lstStyle>
          <a:p>
            <a:r>
              <a:rPr lang="en-GB" dirty="0"/>
              <a:t>Cover title</a:t>
            </a:r>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346700" y="3719728"/>
            <a:ext cx="4209297" cy="2602329"/>
          </a:xfrm>
          <a:prstGeom prst="rect">
            <a:avLst/>
          </a:prstGeom>
        </p:spPr>
      </p:pic>
      <p:pic>
        <p:nvPicPr>
          <p:cNvPr id="10" name="Picture 9"/>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108576" y="3496913"/>
            <a:ext cx="612000" cy="612000"/>
          </a:xfrm>
          <a:prstGeom prst="rect">
            <a:avLst/>
          </a:prstGeom>
        </p:spPr>
      </p:pic>
      <p:pic>
        <p:nvPicPr>
          <p:cNvPr id="11" name="Picture 10"/>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8490060" y="5254699"/>
            <a:ext cx="1440000" cy="1440000"/>
          </a:xfrm>
          <a:prstGeom prst="rect">
            <a:avLst/>
          </a:prstGeom>
        </p:spPr>
      </p:pic>
      <p:sp>
        <p:nvSpPr>
          <p:cNvPr id="15" name="Subtitle 2"/>
          <p:cNvSpPr>
            <a:spLocks noGrp="1"/>
          </p:cNvSpPr>
          <p:nvPr>
            <p:ph type="subTitle" idx="1" hasCustomPrompt="1"/>
          </p:nvPr>
        </p:nvSpPr>
        <p:spPr>
          <a:xfrm>
            <a:off x="360000" y="3163787"/>
            <a:ext cx="5054576" cy="832868"/>
          </a:xfrm>
        </p:spPr>
        <p:txBody>
          <a:bodyPr>
            <a:normAutofit/>
          </a:bodyPr>
          <a:lstStyle>
            <a:lvl1pPr marL="0" marR="0" indent="0" algn="l" defTabSz="1167886" rtl="0" eaLnBrk="1" fontAlgn="auto" latinLnBrk="0" hangingPunct="1">
              <a:lnSpc>
                <a:spcPct val="100000"/>
              </a:lnSpc>
              <a:spcBef>
                <a:spcPct val="20000"/>
              </a:spcBef>
              <a:spcAft>
                <a:spcPts val="0"/>
              </a:spcAft>
              <a:buClrTx/>
              <a:buSzTx/>
              <a:buFont typeface="Arial" panose="020B0604020202020204" pitchFamily="34" charset="0"/>
              <a:buNone/>
              <a:tabLst/>
              <a:defRPr sz="2600" b="1">
                <a:solidFill>
                  <a:srgbClr val="002F5F"/>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p>
          <a:p>
            <a:endParaRPr lang="en-GB" dirty="0"/>
          </a:p>
        </p:txBody>
      </p:sp>
      <p:sp>
        <p:nvSpPr>
          <p:cNvPr id="16" name="Text Placeholder 24"/>
          <p:cNvSpPr>
            <a:spLocks noGrp="1"/>
          </p:cNvSpPr>
          <p:nvPr>
            <p:ph type="body" sz="quarter" idx="15" hasCustomPrompt="1"/>
          </p:nvPr>
        </p:nvSpPr>
        <p:spPr>
          <a:xfrm>
            <a:off x="360000" y="4028286"/>
            <a:ext cx="4504493" cy="688449"/>
          </a:xfrm>
        </p:spPr>
        <p:txBody>
          <a:bodyPr/>
          <a:lstStyle>
            <a:lvl1pPr marL="0" indent="0">
              <a:buNone/>
              <a:defRPr>
                <a:solidFill>
                  <a:srgbClr val="002F5F"/>
                </a:solidFill>
              </a:defRPr>
            </a:lvl1pPr>
          </a:lstStyle>
          <a:p>
            <a:pPr lvl="0"/>
            <a:r>
              <a:rPr lang="en-US" dirty="0"/>
              <a:t>Insert date of issuing</a:t>
            </a:r>
            <a:endParaRPr lang="en-GB" dirty="0"/>
          </a:p>
        </p:txBody>
      </p:sp>
    </p:spTree>
    <p:extLst>
      <p:ext uri="{BB962C8B-B14F-4D97-AF65-F5344CB8AC3E}">
        <p14:creationId xmlns:p14="http://schemas.microsoft.com/office/powerpoint/2010/main" val="36173067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Slide_block colour">
    <p:bg>
      <p:bgPr>
        <a:solidFill>
          <a:srgbClr val="F7A600"/>
        </a:solidFill>
        <a:effectLst/>
      </p:bgPr>
    </p:bg>
    <p:spTree>
      <p:nvGrpSpPr>
        <p:cNvPr id="1" name=""/>
        <p:cNvGrpSpPr/>
        <p:nvPr/>
      </p:nvGrpSpPr>
      <p:grpSpPr>
        <a:xfrm>
          <a:off x="0" y="0"/>
          <a:ext cx="0" cy="0"/>
          <a:chOff x="0" y="0"/>
          <a:chExt cx="0" cy="0"/>
        </a:xfrm>
      </p:grpSpPr>
      <p:sp>
        <p:nvSpPr>
          <p:cNvPr id="16" name="Text Placeholder 24"/>
          <p:cNvSpPr>
            <a:spLocks noGrp="1"/>
          </p:cNvSpPr>
          <p:nvPr>
            <p:ph type="body" sz="quarter" idx="15" hasCustomPrompt="1"/>
          </p:nvPr>
        </p:nvSpPr>
        <p:spPr>
          <a:xfrm>
            <a:off x="359999" y="5468446"/>
            <a:ext cx="4932000" cy="688449"/>
          </a:xfrm>
        </p:spPr>
        <p:txBody>
          <a:bodyPr/>
          <a:lstStyle>
            <a:lvl1pPr marL="0" indent="0">
              <a:buNone/>
              <a:defRPr>
                <a:solidFill>
                  <a:schemeClr val="bg1"/>
                </a:solidFill>
              </a:defRPr>
            </a:lvl1pPr>
          </a:lstStyle>
          <a:p>
            <a:pPr lvl="0"/>
            <a:r>
              <a:rPr lang="en-US" dirty="0"/>
              <a:t>Insert date of issuing</a:t>
            </a:r>
            <a:endParaRPr lang="en-GB" dirty="0"/>
          </a:p>
        </p:txBody>
      </p:sp>
      <p:sp>
        <p:nvSpPr>
          <p:cNvPr id="17" name="Text Placeholder 26"/>
          <p:cNvSpPr>
            <a:spLocks noGrp="1"/>
          </p:cNvSpPr>
          <p:nvPr>
            <p:ph type="body" sz="quarter" idx="16" hasCustomPrompt="1"/>
          </p:nvPr>
        </p:nvSpPr>
        <p:spPr>
          <a:xfrm>
            <a:off x="359999" y="1836415"/>
            <a:ext cx="4932000" cy="634373"/>
          </a:xfrm>
        </p:spPr>
        <p:txBody>
          <a:bodyPr/>
          <a:lstStyle>
            <a:lvl1pPr marL="0" indent="0">
              <a:buNone/>
              <a:defRPr b="1" baseline="0">
                <a:solidFill>
                  <a:schemeClr val="bg1"/>
                </a:solidFill>
              </a:defRPr>
            </a:lvl1pPr>
          </a:lstStyle>
          <a:p>
            <a:pPr lvl="0"/>
            <a:r>
              <a:rPr lang="en-US" dirty="0"/>
              <a:t>Client name</a:t>
            </a:r>
            <a:endParaRPr lang="en-GB" dirty="0"/>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628666" y="3143762"/>
            <a:ext cx="2130421" cy="3189578"/>
          </a:xfrm>
          <a:prstGeom prst="rect">
            <a:avLst/>
          </a:prstGeom>
        </p:spPr>
      </p:pic>
      <p:pic>
        <p:nvPicPr>
          <p:cNvPr id="22" name="Picture 2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5508000" y="2850080"/>
            <a:ext cx="612000" cy="612000"/>
          </a:xfrm>
          <a:prstGeom prst="rect">
            <a:avLst/>
          </a:prstGeom>
        </p:spPr>
      </p:pic>
      <p:pic>
        <p:nvPicPr>
          <p:cNvPr id="23" name="Picture 2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730810" y="358155"/>
            <a:ext cx="1618350" cy="480912"/>
          </a:xfrm>
          <a:prstGeom prst="rect">
            <a:avLst/>
          </a:prstGeom>
        </p:spPr>
      </p:pic>
      <p:sp>
        <p:nvSpPr>
          <p:cNvPr id="15" name="Title 1"/>
          <p:cNvSpPr>
            <a:spLocks noGrp="1"/>
          </p:cNvSpPr>
          <p:nvPr>
            <p:ph type="ctrTitle" hasCustomPrompt="1"/>
          </p:nvPr>
        </p:nvSpPr>
        <p:spPr>
          <a:xfrm>
            <a:off x="359999" y="2514587"/>
            <a:ext cx="4932000" cy="2125808"/>
          </a:xfrm>
        </p:spPr>
        <p:txBody>
          <a:bodyPr>
            <a:noAutofit/>
          </a:bodyPr>
          <a:lstStyle>
            <a:lvl1pPr>
              <a:lnSpc>
                <a:spcPct val="100000"/>
              </a:lnSpc>
              <a:defRPr sz="3200">
                <a:solidFill>
                  <a:schemeClr val="bg1"/>
                </a:solidFill>
              </a:defRPr>
            </a:lvl1pPr>
          </a:lstStyle>
          <a:p>
            <a:r>
              <a:rPr lang="en-GB" dirty="0"/>
              <a:t>Cover title (other cover options are at the back of this pack)</a:t>
            </a:r>
          </a:p>
        </p:txBody>
      </p:sp>
      <p:pic>
        <p:nvPicPr>
          <p:cNvPr id="25" name="Picture 24"/>
          <p:cNvPicPr>
            <a:picLocks/>
          </p:cNvPicPr>
          <p:nvPr userDrawn="1"/>
        </p:nvPicPr>
        <p:blipFill>
          <a:blip r:embed="rId5" cstate="print">
            <a:extLst>
              <a:ext uri="{28A0092B-C50C-407E-A947-70E740481C1C}">
                <a14:useLocalDpi xmlns:a14="http://schemas.microsoft.com/office/drawing/2010/main" val="0"/>
              </a:ext>
            </a:extLst>
          </a:blip>
          <a:stretch>
            <a:fillRect/>
          </a:stretch>
        </p:blipFill>
        <p:spPr>
          <a:xfrm>
            <a:off x="8730810" y="5138403"/>
            <a:ext cx="1440266" cy="1440000"/>
          </a:xfrm>
          <a:prstGeom prst="rect">
            <a:avLst/>
          </a:prstGeom>
        </p:spPr>
      </p:pic>
      <p:sp>
        <p:nvSpPr>
          <p:cNvPr id="14" name="Subtitle 2"/>
          <p:cNvSpPr>
            <a:spLocks noGrp="1"/>
          </p:cNvSpPr>
          <p:nvPr>
            <p:ph type="subTitle" idx="13" hasCustomPrompt="1"/>
          </p:nvPr>
        </p:nvSpPr>
        <p:spPr>
          <a:xfrm>
            <a:off x="360000" y="4640400"/>
            <a:ext cx="4932000" cy="796415"/>
          </a:xfrm>
        </p:spPr>
        <p:txBody>
          <a:bodyPr>
            <a:noAutofit/>
          </a:bodyPr>
          <a:lstStyle>
            <a:lvl1pPr marL="0" indent="0" algn="l">
              <a:buNone/>
              <a:defRPr sz="2600" b="1" baseline="0">
                <a:solidFill>
                  <a:schemeClr val="bg1"/>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endParaRPr lang="en-GB" dirty="0"/>
          </a:p>
        </p:txBody>
      </p:sp>
    </p:spTree>
    <p:extLst>
      <p:ext uri="{BB962C8B-B14F-4D97-AF65-F5344CB8AC3E}">
        <p14:creationId xmlns:p14="http://schemas.microsoft.com/office/powerpoint/2010/main" val="1674289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_block colour">
    <p:bg>
      <p:bgPr>
        <a:solidFill>
          <a:srgbClr val="E93F6F"/>
        </a:solidFill>
        <a:effectLst/>
      </p:bgPr>
    </p:bg>
    <p:spTree>
      <p:nvGrpSpPr>
        <p:cNvPr id="1" name=""/>
        <p:cNvGrpSpPr/>
        <p:nvPr/>
      </p:nvGrpSpPr>
      <p:grpSpPr>
        <a:xfrm>
          <a:off x="0" y="0"/>
          <a:ext cx="0" cy="0"/>
          <a:chOff x="0" y="0"/>
          <a:chExt cx="0" cy="0"/>
        </a:xfrm>
      </p:grpSpPr>
      <p:sp>
        <p:nvSpPr>
          <p:cNvPr id="11" name="Title 1"/>
          <p:cNvSpPr>
            <a:spLocks noGrp="1"/>
          </p:cNvSpPr>
          <p:nvPr>
            <p:ph type="ctrTitle" hasCustomPrompt="1"/>
          </p:nvPr>
        </p:nvSpPr>
        <p:spPr>
          <a:xfrm>
            <a:off x="359999" y="2514587"/>
            <a:ext cx="4932000" cy="2125808"/>
          </a:xfrm>
        </p:spPr>
        <p:txBody>
          <a:bodyPr>
            <a:noAutofit/>
          </a:bodyPr>
          <a:lstStyle>
            <a:lvl1pPr>
              <a:lnSpc>
                <a:spcPct val="100000"/>
              </a:lnSpc>
              <a:defRPr sz="3200" baseline="0">
                <a:solidFill>
                  <a:schemeClr val="bg1"/>
                </a:solidFill>
              </a:defRPr>
            </a:lvl1pPr>
          </a:lstStyle>
          <a:p>
            <a:r>
              <a:rPr lang="en-GB" dirty="0"/>
              <a:t>Cover title – please don’t use colour covers unnecessarily </a:t>
            </a:r>
          </a:p>
        </p:txBody>
      </p:sp>
      <p:sp>
        <p:nvSpPr>
          <p:cNvPr id="16" name="Text Placeholder 24"/>
          <p:cNvSpPr>
            <a:spLocks noGrp="1"/>
          </p:cNvSpPr>
          <p:nvPr>
            <p:ph type="body" sz="quarter" idx="15" hasCustomPrompt="1"/>
          </p:nvPr>
        </p:nvSpPr>
        <p:spPr>
          <a:xfrm>
            <a:off x="359999" y="5468446"/>
            <a:ext cx="4932000" cy="688449"/>
          </a:xfrm>
        </p:spPr>
        <p:txBody>
          <a:bodyPr/>
          <a:lstStyle>
            <a:lvl1pPr marL="0" indent="0">
              <a:buNone/>
              <a:defRPr>
                <a:solidFill>
                  <a:schemeClr val="bg1"/>
                </a:solidFill>
              </a:defRPr>
            </a:lvl1pPr>
          </a:lstStyle>
          <a:p>
            <a:pPr lvl="0"/>
            <a:r>
              <a:rPr lang="en-US" dirty="0"/>
              <a:t>Insert date of issuing</a:t>
            </a:r>
            <a:endParaRPr lang="en-GB" dirty="0"/>
          </a:p>
        </p:txBody>
      </p:sp>
      <p:sp>
        <p:nvSpPr>
          <p:cNvPr id="19" name="Text Placeholder 26"/>
          <p:cNvSpPr>
            <a:spLocks noGrp="1"/>
          </p:cNvSpPr>
          <p:nvPr>
            <p:ph type="body" sz="quarter" idx="16" hasCustomPrompt="1"/>
          </p:nvPr>
        </p:nvSpPr>
        <p:spPr>
          <a:xfrm>
            <a:off x="359999" y="1836415"/>
            <a:ext cx="4932000" cy="634373"/>
          </a:xfrm>
        </p:spPr>
        <p:txBody>
          <a:bodyPr/>
          <a:lstStyle>
            <a:lvl1pPr marL="0" indent="0">
              <a:buNone/>
              <a:defRPr b="1" baseline="0">
                <a:solidFill>
                  <a:schemeClr val="bg1"/>
                </a:solidFill>
              </a:defRPr>
            </a:lvl1pPr>
          </a:lstStyle>
          <a:p>
            <a:pPr lvl="0"/>
            <a:r>
              <a:rPr lang="en-US" dirty="0"/>
              <a:t>Client name</a:t>
            </a:r>
            <a:endParaRPr lang="en-GB" dirty="0"/>
          </a:p>
        </p:txBody>
      </p:sp>
      <p:pic>
        <p:nvPicPr>
          <p:cNvPr id="20" name="Picture 19"/>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8731076" y="5138403"/>
            <a:ext cx="1440000" cy="1440000"/>
          </a:xfrm>
          <a:prstGeom prst="rect">
            <a:avLst/>
          </a:prstGeom>
        </p:spPr>
      </p:pic>
      <p:pic>
        <p:nvPicPr>
          <p:cNvPr id="21" name="Picture 2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95377" y="2911463"/>
            <a:ext cx="2817821" cy="3200412"/>
          </a:xfrm>
          <a:prstGeom prst="rect">
            <a:avLst/>
          </a:prstGeom>
        </p:spPr>
      </p:pic>
      <p:pic>
        <p:nvPicPr>
          <p:cNvPr id="22" name="Picture 21"/>
          <p:cNvPicPr>
            <a:picLocks/>
          </p:cNvPicPr>
          <p:nvPr userDrawn="1"/>
        </p:nvPicPr>
        <p:blipFill>
          <a:blip r:embed="rId4" cstate="print">
            <a:extLst>
              <a:ext uri="{28A0092B-C50C-407E-A947-70E740481C1C}">
                <a14:useLocalDpi xmlns:a14="http://schemas.microsoft.com/office/drawing/2010/main" val="0"/>
              </a:ext>
            </a:extLst>
          </a:blip>
          <a:stretch>
            <a:fillRect/>
          </a:stretch>
        </p:blipFill>
        <p:spPr>
          <a:xfrm>
            <a:off x="5508000" y="2850080"/>
            <a:ext cx="612000" cy="612000"/>
          </a:xfrm>
          <a:prstGeom prst="rect">
            <a:avLst/>
          </a:prstGeom>
        </p:spPr>
      </p:pic>
      <p:pic>
        <p:nvPicPr>
          <p:cNvPr id="15" name="Picture 14"/>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730810" y="358155"/>
            <a:ext cx="1618350" cy="480912"/>
          </a:xfrm>
          <a:prstGeom prst="rect">
            <a:avLst/>
          </a:prstGeom>
        </p:spPr>
      </p:pic>
      <p:sp>
        <p:nvSpPr>
          <p:cNvPr id="14" name="Subtitle 2"/>
          <p:cNvSpPr>
            <a:spLocks noGrp="1"/>
          </p:cNvSpPr>
          <p:nvPr>
            <p:ph type="subTitle" idx="13" hasCustomPrompt="1"/>
          </p:nvPr>
        </p:nvSpPr>
        <p:spPr>
          <a:xfrm>
            <a:off x="360000" y="4640400"/>
            <a:ext cx="4932000" cy="796415"/>
          </a:xfrm>
        </p:spPr>
        <p:txBody>
          <a:bodyPr>
            <a:noAutofit/>
          </a:bodyPr>
          <a:lstStyle>
            <a:lvl1pPr marL="0" indent="0" algn="l">
              <a:buNone/>
              <a:defRPr sz="2600" b="1" baseline="0">
                <a:solidFill>
                  <a:schemeClr val="bg1"/>
                </a:solidFill>
              </a:defRPr>
            </a:lvl1pPr>
            <a:lvl2pPr marL="583944" indent="0" algn="ctr">
              <a:buNone/>
              <a:defRPr>
                <a:solidFill>
                  <a:schemeClr val="tx1">
                    <a:tint val="75000"/>
                  </a:schemeClr>
                </a:solidFill>
              </a:defRPr>
            </a:lvl2pPr>
            <a:lvl3pPr marL="1167886" indent="0" algn="ctr">
              <a:buNone/>
              <a:defRPr>
                <a:solidFill>
                  <a:schemeClr val="tx1">
                    <a:tint val="75000"/>
                  </a:schemeClr>
                </a:solidFill>
              </a:defRPr>
            </a:lvl3pPr>
            <a:lvl4pPr marL="1751830" indent="0" algn="ctr">
              <a:buNone/>
              <a:defRPr>
                <a:solidFill>
                  <a:schemeClr val="tx1">
                    <a:tint val="75000"/>
                  </a:schemeClr>
                </a:solidFill>
              </a:defRPr>
            </a:lvl4pPr>
            <a:lvl5pPr marL="2335773" indent="0" algn="ctr">
              <a:buNone/>
              <a:defRPr>
                <a:solidFill>
                  <a:schemeClr val="tx1">
                    <a:tint val="75000"/>
                  </a:schemeClr>
                </a:solidFill>
              </a:defRPr>
            </a:lvl5pPr>
            <a:lvl6pPr marL="2919716" indent="0" algn="ctr">
              <a:buNone/>
              <a:defRPr>
                <a:solidFill>
                  <a:schemeClr val="tx1">
                    <a:tint val="75000"/>
                  </a:schemeClr>
                </a:solidFill>
              </a:defRPr>
            </a:lvl6pPr>
            <a:lvl7pPr marL="3503660" indent="0" algn="ctr">
              <a:buNone/>
              <a:defRPr>
                <a:solidFill>
                  <a:schemeClr val="tx1">
                    <a:tint val="75000"/>
                  </a:schemeClr>
                </a:solidFill>
              </a:defRPr>
            </a:lvl7pPr>
            <a:lvl8pPr marL="4087603" indent="0" algn="ctr">
              <a:buNone/>
              <a:defRPr>
                <a:solidFill>
                  <a:schemeClr val="tx1">
                    <a:tint val="75000"/>
                  </a:schemeClr>
                </a:solidFill>
              </a:defRPr>
            </a:lvl8pPr>
            <a:lvl9pPr marL="4671546" indent="0" algn="ctr">
              <a:buNone/>
              <a:defRPr>
                <a:solidFill>
                  <a:schemeClr val="tx1">
                    <a:tint val="75000"/>
                  </a:schemeClr>
                </a:solidFill>
              </a:defRPr>
            </a:lvl9pPr>
          </a:lstStyle>
          <a:p>
            <a:r>
              <a:rPr lang="en-US" dirty="0"/>
              <a:t>Name, Qualification </a:t>
            </a:r>
            <a:br>
              <a:rPr lang="en-US" dirty="0"/>
            </a:br>
            <a:r>
              <a:rPr lang="en-US" dirty="0"/>
              <a:t>Job Title</a:t>
            </a:r>
            <a:endParaRPr lang="en-GB" dirty="0"/>
          </a:p>
        </p:txBody>
      </p:sp>
    </p:spTree>
    <p:extLst>
      <p:ext uri="{BB962C8B-B14F-4D97-AF65-F5344CB8AC3E}">
        <p14:creationId xmlns:p14="http://schemas.microsoft.com/office/powerpoint/2010/main" val="11055813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60000" y="360000"/>
            <a:ext cx="7999889" cy="1044351"/>
          </a:xfrm>
          <a:prstGeom prst="rect">
            <a:avLst/>
          </a:prstGeom>
        </p:spPr>
        <p:txBody>
          <a:bodyPr vert="horz" lIns="116788" tIns="58394" rIns="116788" bIns="58394" rtlCol="0" anchor="t" anchorCtr="0">
            <a:normAutofit/>
          </a:bodyPr>
          <a:lstStyle/>
          <a:p>
            <a:r>
              <a:rPr lang="en-US" dirty="0"/>
              <a:t>Most interesting title goes here</a:t>
            </a:r>
            <a:endParaRPr lang="en-GB" dirty="0"/>
          </a:p>
        </p:txBody>
      </p:sp>
      <p:sp>
        <p:nvSpPr>
          <p:cNvPr id="3" name="Text Placeholder 2"/>
          <p:cNvSpPr>
            <a:spLocks noGrp="1"/>
          </p:cNvSpPr>
          <p:nvPr>
            <p:ph type="body" idx="1"/>
          </p:nvPr>
        </p:nvSpPr>
        <p:spPr>
          <a:xfrm>
            <a:off x="360000" y="1440000"/>
            <a:ext cx="9972000" cy="5292811"/>
          </a:xfrm>
          <a:prstGeom prst="rect">
            <a:avLst/>
          </a:prstGeom>
        </p:spPr>
        <p:txBody>
          <a:bodyPr vert="horz" lIns="116788" tIns="58394" rIns="116788" bIns="58394" rtlCol="0">
            <a:normAutofit/>
          </a:bodyPr>
          <a:lstStyle/>
          <a:p>
            <a:pPr lvl="0"/>
            <a:endParaRPr lang="en-GB" dirty="0"/>
          </a:p>
        </p:txBody>
      </p:sp>
      <p:pic>
        <p:nvPicPr>
          <p:cNvPr id="8" name="Picture 7"/>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8731076" y="360000"/>
            <a:ext cx="1618350" cy="480634"/>
          </a:xfrm>
          <a:prstGeom prst="rect">
            <a:avLst/>
          </a:prstGeom>
        </p:spPr>
      </p:pic>
      <p:sp>
        <p:nvSpPr>
          <p:cNvPr id="11" name="Slide Number Placeholder 5"/>
          <p:cNvSpPr>
            <a:spLocks noGrp="1"/>
          </p:cNvSpPr>
          <p:nvPr>
            <p:ph type="sldNum" sz="quarter" idx="4"/>
          </p:nvPr>
        </p:nvSpPr>
        <p:spPr>
          <a:xfrm>
            <a:off x="7838273" y="7030927"/>
            <a:ext cx="2495127" cy="324000"/>
          </a:xfrm>
          <a:prstGeom prst="rect">
            <a:avLst/>
          </a:prstGeom>
        </p:spPr>
        <p:txBody>
          <a:bodyPr vert="horz" lIns="116788" tIns="58394" rIns="0" bIns="58394" rtlCol="0" anchor="t" anchorCtr="0"/>
          <a:lstStyle>
            <a:lvl1pPr algn="r">
              <a:defRPr sz="1200">
                <a:solidFill>
                  <a:schemeClr val="accent1"/>
                </a:solidFill>
                <a:latin typeface="Arial" panose="020B0604020202020204" pitchFamily="34" charset="0"/>
                <a:cs typeface="Arial" panose="020B0604020202020204" pitchFamily="34" charset="0"/>
              </a:defRPr>
            </a:lvl1pPr>
          </a:lstStyle>
          <a:p>
            <a:fld id="{4222576E-11E7-43FE-9D56-B51783728168}" type="slidenum">
              <a:rPr lang="en-GB" smtClean="0"/>
              <a:pPr/>
              <a:t>‹#›</a:t>
            </a:fld>
            <a:endParaRPr lang="en-GB" dirty="0"/>
          </a:p>
        </p:txBody>
      </p:sp>
    </p:spTree>
    <p:extLst>
      <p:ext uri="{BB962C8B-B14F-4D97-AF65-F5344CB8AC3E}">
        <p14:creationId xmlns:p14="http://schemas.microsoft.com/office/powerpoint/2010/main" val="2498893505"/>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72" r:id="rId3"/>
    <p:sldLayoutId id="2147483685" r:id="rId4"/>
    <p:sldLayoutId id="2147483674" r:id="rId5"/>
    <p:sldLayoutId id="2147483673" r:id="rId6"/>
    <p:sldLayoutId id="2147483677" r:id="rId7"/>
    <p:sldLayoutId id="2147483670" r:id="rId8"/>
    <p:sldLayoutId id="2147483664" r:id="rId9"/>
    <p:sldLayoutId id="2147483671" r:id="rId10"/>
    <p:sldLayoutId id="2147483679" r:id="rId11"/>
    <p:sldLayoutId id="2147483675" r:id="rId12"/>
    <p:sldLayoutId id="2147483676" r:id="rId13"/>
    <p:sldLayoutId id="2147483651" r:id="rId14"/>
    <p:sldLayoutId id="2147483678" r:id="rId15"/>
    <p:sldLayoutId id="2147483684" r:id="rId16"/>
    <p:sldLayoutId id="2147483680" r:id="rId17"/>
    <p:sldLayoutId id="2147483665" r:id="rId18"/>
    <p:sldLayoutId id="2147483667" r:id="rId19"/>
    <p:sldLayoutId id="2147483683" r:id="rId20"/>
    <p:sldLayoutId id="2147483686" r:id="rId21"/>
    <p:sldLayoutId id="2147483687" r:id="rId22"/>
    <p:sldLayoutId id="2147483688" r:id="rId23"/>
    <p:sldLayoutId id="2147483689" r:id="rId24"/>
    <p:sldLayoutId id="2147483690" r:id="rId25"/>
  </p:sldLayoutIdLst>
  <p:hf hdr="0" ftr="0" dt="0"/>
  <p:txStyles>
    <p:titleStyle>
      <a:lvl1pPr algn="l" defTabSz="1167886" rtl="0" eaLnBrk="1" latinLnBrk="0" hangingPunct="1">
        <a:spcBef>
          <a:spcPct val="0"/>
        </a:spcBef>
        <a:buNone/>
        <a:defRPr sz="2800" i="1" kern="1200">
          <a:solidFill>
            <a:schemeClr val="tx2"/>
          </a:solidFill>
          <a:latin typeface="Georgia" panose="02040502050405020303" pitchFamily="18" charset="0"/>
          <a:ea typeface="+mj-ea"/>
          <a:cs typeface="+mj-cs"/>
        </a:defRPr>
      </a:lvl1pPr>
    </p:titleStyle>
    <p:bodyStyle>
      <a:lvl1pPr marL="233242" indent="-233242" algn="l" defTabSz="1167886" rtl="0" eaLnBrk="1" latinLnBrk="0" hangingPunct="1">
        <a:spcBef>
          <a:spcPts val="0"/>
        </a:spcBef>
        <a:spcAft>
          <a:spcPts val="480"/>
        </a:spcAft>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1pPr>
      <a:lvl2pPr marL="691613" indent="-458371" algn="l" defTabSz="1167886"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2pPr>
      <a:lvl3pPr marL="1459857" indent="-291971" algn="l" defTabSz="1167886"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3pPr>
      <a:lvl4pPr marL="2043802" indent="-291971" algn="l" defTabSz="1167886"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4pPr>
      <a:lvl5pPr marL="2627745" indent="-291971" algn="l" defTabSz="1167886" rtl="0" eaLnBrk="1" latinLnBrk="0" hangingPunct="1">
        <a:spcBef>
          <a:spcPct val="20000"/>
        </a:spcBef>
        <a:buFont typeface="Arial" panose="020B0604020202020204" pitchFamily="34" charset="0"/>
        <a:buChar char="»"/>
        <a:defRPr sz="2000" kern="1200">
          <a:solidFill>
            <a:srgbClr val="000000"/>
          </a:solidFill>
          <a:latin typeface="Arial" panose="020B0604020202020204" pitchFamily="34" charset="0"/>
          <a:ea typeface="+mn-ea"/>
          <a:cs typeface="Arial" panose="020B0604020202020204" pitchFamily="34" charset="0"/>
        </a:defRPr>
      </a:lvl5pPr>
      <a:lvl6pPr marL="3211687"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6pPr>
      <a:lvl7pPr marL="3795632"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7pPr>
      <a:lvl8pPr marL="4379574"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8pPr>
      <a:lvl9pPr marL="4963517" indent="-291971" algn="l" defTabSz="1167886" rtl="0" eaLnBrk="1" latinLnBrk="0" hangingPunct="1">
        <a:spcBef>
          <a:spcPct val="20000"/>
        </a:spcBef>
        <a:buFont typeface="Arial" panose="020B0604020202020204" pitchFamily="34" charset="0"/>
        <a:buChar char="•"/>
        <a:defRPr sz="2600" kern="1200">
          <a:solidFill>
            <a:schemeClr val="tx1"/>
          </a:solidFill>
          <a:latin typeface="+mn-lt"/>
          <a:ea typeface="+mn-ea"/>
          <a:cs typeface="+mn-cs"/>
        </a:defRPr>
      </a:lvl9pPr>
    </p:bodyStyle>
    <p:otherStyle>
      <a:defPPr>
        <a:defRPr lang="en-US"/>
      </a:defPPr>
      <a:lvl1pPr marL="0" algn="l" defTabSz="1167886" rtl="0" eaLnBrk="1" latinLnBrk="0" hangingPunct="1">
        <a:defRPr sz="2000" kern="1200">
          <a:solidFill>
            <a:schemeClr val="tx1"/>
          </a:solidFill>
          <a:latin typeface="+mn-lt"/>
          <a:ea typeface="+mn-ea"/>
          <a:cs typeface="+mn-cs"/>
        </a:defRPr>
      </a:lvl1pPr>
      <a:lvl2pPr marL="583944" algn="l" defTabSz="1167886" rtl="0" eaLnBrk="1" latinLnBrk="0" hangingPunct="1">
        <a:defRPr sz="2000" kern="1200">
          <a:solidFill>
            <a:schemeClr val="tx1"/>
          </a:solidFill>
          <a:latin typeface="+mn-lt"/>
          <a:ea typeface="+mn-ea"/>
          <a:cs typeface="+mn-cs"/>
        </a:defRPr>
      </a:lvl2pPr>
      <a:lvl3pPr marL="1167886" algn="l" defTabSz="1167886" rtl="0" eaLnBrk="1" latinLnBrk="0" hangingPunct="1">
        <a:defRPr sz="2000" kern="1200">
          <a:solidFill>
            <a:schemeClr val="tx1"/>
          </a:solidFill>
          <a:latin typeface="+mn-lt"/>
          <a:ea typeface="+mn-ea"/>
          <a:cs typeface="+mn-cs"/>
        </a:defRPr>
      </a:lvl3pPr>
      <a:lvl4pPr marL="1751830" algn="l" defTabSz="1167886" rtl="0" eaLnBrk="1" latinLnBrk="0" hangingPunct="1">
        <a:defRPr sz="2000" kern="1200">
          <a:solidFill>
            <a:schemeClr val="tx1"/>
          </a:solidFill>
          <a:latin typeface="+mn-lt"/>
          <a:ea typeface="+mn-ea"/>
          <a:cs typeface="+mn-cs"/>
        </a:defRPr>
      </a:lvl4pPr>
      <a:lvl5pPr marL="2335773" algn="l" defTabSz="1167886" rtl="0" eaLnBrk="1" latinLnBrk="0" hangingPunct="1">
        <a:defRPr sz="2000" kern="1200">
          <a:solidFill>
            <a:schemeClr val="tx1"/>
          </a:solidFill>
          <a:latin typeface="+mn-lt"/>
          <a:ea typeface="+mn-ea"/>
          <a:cs typeface="+mn-cs"/>
        </a:defRPr>
      </a:lvl5pPr>
      <a:lvl6pPr marL="2919716" algn="l" defTabSz="1167886" rtl="0" eaLnBrk="1" latinLnBrk="0" hangingPunct="1">
        <a:defRPr sz="2000" kern="1200">
          <a:solidFill>
            <a:schemeClr val="tx1"/>
          </a:solidFill>
          <a:latin typeface="+mn-lt"/>
          <a:ea typeface="+mn-ea"/>
          <a:cs typeface="+mn-cs"/>
        </a:defRPr>
      </a:lvl6pPr>
      <a:lvl7pPr marL="3503660" algn="l" defTabSz="1167886" rtl="0" eaLnBrk="1" latinLnBrk="0" hangingPunct="1">
        <a:defRPr sz="2000" kern="1200">
          <a:solidFill>
            <a:schemeClr val="tx1"/>
          </a:solidFill>
          <a:latin typeface="+mn-lt"/>
          <a:ea typeface="+mn-ea"/>
          <a:cs typeface="+mn-cs"/>
        </a:defRPr>
      </a:lvl7pPr>
      <a:lvl8pPr marL="4087603" algn="l" defTabSz="1167886" rtl="0" eaLnBrk="1" latinLnBrk="0" hangingPunct="1">
        <a:defRPr sz="2000" kern="1200">
          <a:solidFill>
            <a:schemeClr val="tx1"/>
          </a:solidFill>
          <a:latin typeface="+mn-lt"/>
          <a:ea typeface="+mn-ea"/>
          <a:cs typeface="+mn-cs"/>
        </a:defRPr>
      </a:lvl8pPr>
      <a:lvl9pPr marL="4671546" algn="l" defTabSz="1167886"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4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998" y="2514587"/>
            <a:ext cx="5130717" cy="2125808"/>
          </a:xfrm>
        </p:spPr>
        <p:txBody>
          <a:bodyPr/>
          <a:lstStyle/>
          <a:p>
            <a:r>
              <a:rPr lang="en-GB" sz="3000" dirty="0"/>
              <a:t>Helping Trustees improve their scheme’s investment efficiency using a platform</a:t>
            </a:r>
          </a:p>
        </p:txBody>
      </p:sp>
      <p:sp>
        <p:nvSpPr>
          <p:cNvPr id="5" name="Text Placeholder 4"/>
          <p:cNvSpPr>
            <a:spLocks noGrp="1"/>
          </p:cNvSpPr>
          <p:nvPr>
            <p:ph type="body" sz="quarter" idx="16"/>
          </p:nvPr>
        </p:nvSpPr>
        <p:spPr/>
        <p:txBody>
          <a:bodyPr/>
          <a:lstStyle/>
          <a:p>
            <a:r>
              <a:rPr lang="en-GB" dirty="0"/>
              <a:t>AMNT conference</a:t>
            </a:r>
          </a:p>
        </p:txBody>
      </p:sp>
      <p:sp>
        <p:nvSpPr>
          <p:cNvPr id="4" name="Text Placeholder 3"/>
          <p:cNvSpPr>
            <a:spLocks noGrp="1"/>
          </p:cNvSpPr>
          <p:nvPr>
            <p:ph type="body" sz="quarter" idx="15"/>
          </p:nvPr>
        </p:nvSpPr>
        <p:spPr>
          <a:xfrm>
            <a:off x="359999" y="5684470"/>
            <a:ext cx="4932000" cy="688449"/>
          </a:xfrm>
        </p:spPr>
        <p:txBody>
          <a:bodyPr/>
          <a:lstStyle/>
          <a:p>
            <a:r>
              <a:rPr lang="en-GB" dirty="0"/>
              <a:t>13 September 2018 </a:t>
            </a:r>
          </a:p>
        </p:txBody>
      </p:sp>
      <p:sp>
        <p:nvSpPr>
          <p:cNvPr id="3" name="Subtitle 2"/>
          <p:cNvSpPr>
            <a:spLocks noGrp="1"/>
          </p:cNvSpPr>
          <p:nvPr>
            <p:ph type="subTitle" idx="13"/>
          </p:nvPr>
        </p:nvSpPr>
        <p:spPr/>
        <p:txBody>
          <a:bodyPr/>
          <a:lstStyle/>
          <a:p>
            <a:pPr lvl="0">
              <a:spcBef>
                <a:spcPts val="0"/>
              </a:spcBef>
            </a:pPr>
            <a:r>
              <a:rPr lang="en-GB" dirty="0"/>
              <a:t>Zuhair Mohammed – Partner </a:t>
            </a:r>
          </a:p>
          <a:p>
            <a:pPr lvl="0">
              <a:spcBef>
                <a:spcPts val="0"/>
              </a:spcBef>
            </a:pPr>
            <a:r>
              <a:rPr lang="en-GB" dirty="0"/>
              <a:t>Lorraine Porter – Principal </a:t>
            </a:r>
          </a:p>
        </p:txBody>
      </p:sp>
    </p:spTree>
    <p:extLst>
      <p:ext uri="{BB962C8B-B14F-4D97-AF65-F5344CB8AC3E}">
        <p14:creationId xmlns:p14="http://schemas.microsoft.com/office/powerpoint/2010/main" val="36968411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Using a platform in practice</a:t>
            </a:r>
            <a:br>
              <a:rPr lang="en-GB" dirty="0"/>
            </a:br>
            <a:r>
              <a:rPr lang="en-GB" sz="2000" b="0" i="1" dirty="0">
                <a:solidFill>
                  <a:srgbClr val="00A3C7"/>
                </a:solidFill>
                <a:latin typeface="Georgia" pitchFamily="18" charset="0"/>
              </a:rPr>
              <a:t>Example: simple cash switch from Fund A to Fund B</a:t>
            </a:r>
            <a:endParaRPr lang="en-GB" sz="2000" dirty="0"/>
          </a:p>
        </p:txBody>
      </p:sp>
      <p:sp>
        <p:nvSpPr>
          <p:cNvPr id="5" name="Slide Number Placeholder 4"/>
          <p:cNvSpPr>
            <a:spLocks noGrp="1"/>
          </p:cNvSpPr>
          <p:nvPr>
            <p:ph type="sldNum" sz="quarter" idx="4"/>
          </p:nvPr>
        </p:nvSpPr>
        <p:spPr/>
        <p:txBody>
          <a:bodyPr/>
          <a:lstStyle/>
          <a:p>
            <a:fld id="{0E288D48-D6B7-4F22-9542-DE590E5BA204}" type="slidenum">
              <a:rPr lang="en-GB" smtClean="0"/>
              <a:pPr/>
              <a:t>10</a:t>
            </a:fld>
            <a:endParaRPr lang="en-GB" dirty="0"/>
          </a:p>
        </p:txBody>
      </p:sp>
      <p:sp>
        <p:nvSpPr>
          <p:cNvPr id="6" name="Text Placeholder 5"/>
          <p:cNvSpPr>
            <a:spLocks noGrp="1"/>
          </p:cNvSpPr>
          <p:nvPr>
            <p:ph type="body" sz="quarter" idx="10"/>
          </p:nvPr>
        </p:nvSpPr>
        <p:spPr/>
        <p:txBody>
          <a:bodyPr/>
          <a:lstStyle/>
          <a:p>
            <a:r>
              <a:rPr lang="en-GB" dirty="0"/>
              <a:t>Source: Based on L&amp;G daily dealing cycle and processes</a:t>
            </a:r>
          </a:p>
        </p:txBody>
      </p:sp>
      <p:grpSp>
        <p:nvGrpSpPr>
          <p:cNvPr id="2" name="Group 1"/>
          <p:cNvGrpSpPr/>
          <p:nvPr/>
        </p:nvGrpSpPr>
        <p:grpSpPr>
          <a:xfrm>
            <a:off x="265884" y="1577644"/>
            <a:ext cx="9925863" cy="2016197"/>
            <a:chOff x="279948" y="1804193"/>
            <a:chExt cx="9925863" cy="1519763"/>
          </a:xfrm>
          <a:solidFill>
            <a:srgbClr val="00A3C7"/>
          </a:solidFill>
        </p:grpSpPr>
        <p:sp>
          <p:nvSpPr>
            <p:cNvPr id="7" name="Chevron 6"/>
            <p:cNvSpPr/>
            <p:nvPr/>
          </p:nvSpPr>
          <p:spPr bwMode="auto">
            <a:xfrm>
              <a:off x="279948" y="1804193"/>
              <a:ext cx="2822400" cy="1512168"/>
            </a:xfrm>
            <a:prstGeom prst="chevron">
              <a:avLst/>
            </a:prstGeom>
            <a:grp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dirty="0">
                <a:ln>
                  <a:noFill/>
                </a:ln>
                <a:solidFill>
                  <a:schemeClr val="tx1"/>
                </a:solidFill>
                <a:effectLst/>
                <a:latin typeface="Arial" charset="0"/>
              </a:endParaRPr>
            </a:p>
          </p:txBody>
        </p:sp>
        <p:sp>
          <p:nvSpPr>
            <p:cNvPr id="8" name="Chevron 7"/>
            <p:cNvSpPr/>
            <p:nvPr/>
          </p:nvSpPr>
          <p:spPr bwMode="auto">
            <a:xfrm>
              <a:off x="2624459" y="1804195"/>
              <a:ext cx="2822400" cy="1512168"/>
            </a:xfrm>
            <a:prstGeom prst="chevron">
              <a:avLst/>
            </a:prstGeom>
            <a:grp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9" name="Chevron 8"/>
            <p:cNvSpPr/>
            <p:nvPr/>
          </p:nvSpPr>
          <p:spPr bwMode="auto">
            <a:xfrm>
              <a:off x="5056886" y="1811788"/>
              <a:ext cx="2821508" cy="1512168"/>
            </a:xfrm>
            <a:prstGeom prst="chevron">
              <a:avLst/>
            </a:prstGeom>
            <a:grp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10" name="Chevron 9"/>
            <p:cNvSpPr/>
            <p:nvPr/>
          </p:nvSpPr>
          <p:spPr bwMode="auto">
            <a:xfrm>
              <a:off x="7383411" y="1804194"/>
              <a:ext cx="2822400" cy="1512168"/>
            </a:xfrm>
            <a:prstGeom prst="chevron">
              <a:avLst/>
            </a:prstGeom>
            <a:grp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a:ln>
                  <a:noFill/>
                </a:ln>
                <a:solidFill>
                  <a:schemeClr val="tx1"/>
                </a:solidFill>
                <a:effectLst/>
                <a:latin typeface="Arial" charset="0"/>
              </a:endParaRPr>
            </a:p>
          </p:txBody>
        </p:sp>
        <p:sp>
          <p:nvSpPr>
            <p:cNvPr id="11" name="TextBox 10"/>
            <p:cNvSpPr txBox="1"/>
            <p:nvPr/>
          </p:nvSpPr>
          <p:spPr>
            <a:xfrm>
              <a:off x="1300223" y="2276623"/>
              <a:ext cx="1152128" cy="646331"/>
            </a:xfrm>
            <a:prstGeom prst="rect">
              <a:avLst/>
            </a:prstGeom>
            <a:grpFill/>
          </p:spPr>
          <p:txBody>
            <a:bodyPr wrap="square" rtlCol="0">
              <a:spAutoFit/>
            </a:bodyPr>
            <a:lstStyle/>
            <a:p>
              <a:r>
                <a:rPr lang="en-GB" sz="1800" b="1" dirty="0">
                  <a:solidFill>
                    <a:schemeClr val="bg1"/>
                  </a:solidFill>
                </a:rPr>
                <a:t>Trustee meeting</a:t>
              </a:r>
            </a:p>
          </p:txBody>
        </p:sp>
        <p:sp>
          <p:nvSpPr>
            <p:cNvPr id="12" name="TextBox 11"/>
            <p:cNvSpPr txBox="1"/>
            <p:nvPr/>
          </p:nvSpPr>
          <p:spPr>
            <a:xfrm>
              <a:off x="3697807" y="2269332"/>
              <a:ext cx="1152128" cy="584775"/>
            </a:xfrm>
            <a:prstGeom prst="rect">
              <a:avLst/>
            </a:prstGeom>
            <a:grpFill/>
          </p:spPr>
          <p:txBody>
            <a:bodyPr wrap="square" rtlCol="0">
              <a:spAutoFit/>
            </a:bodyPr>
            <a:lstStyle/>
            <a:p>
              <a:r>
                <a:rPr lang="en-GB" sz="1800" b="1" dirty="0">
                  <a:solidFill>
                    <a:schemeClr val="bg1"/>
                  </a:solidFill>
                </a:rPr>
                <a:t>Tuesday</a:t>
              </a:r>
              <a:br>
                <a:rPr lang="en-GB" sz="1800" b="1" dirty="0">
                  <a:solidFill>
                    <a:schemeClr val="bg1"/>
                  </a:solidFill>
                </a:rPr>
              </a:br>
              <a:r>
                <a:rPr lang="en-GB" sz="1400" b="1" dirty="0">
                  <a:solidFill>
                    <a:schemeClr val="bg1"/>
                  </a:solidFill>
                </a:rPr>
                <a:t>(T-1)</a:t>
              </a:r>
            </a:p>
          </p:txBody>
        </p:sp>
        <p:sp>
          <p:nvSpPr>
            <p:cNvPr id="13" name="TextBox 12"/>
            <p:cNvSpPr txBox="1"/>
            <p:nvPr/>
          </p:nvSpPr>
          <p:spPr>
            <a:xfrm>
              <a:off x="6008785" y="2267892"/>
              <a:ext cx="1584176" cy="584775"/>
            </a:xfrm>
            <a:prstGeom prst="rect">
              <a:avLst/>
            </a:prstGeom>
            <a:noFill/>
          </p:spPr>
          <p:txBody>
            <a:bodyPr wrap="square" rtlCol="0">
              <a:spAutoFit/>
            </a:bodyPr>
            <a:lstStyle/>
            <a:p>
              <a:r>
                <a:rPr lang="en-GB" sz="1800" b="1" dirty="0">
                  <a:solidFill>
                    <a:schemeClr val="bg1"/>
                  </a:solidFill>
                </a:rPr>
                <a:t>Wednesday</a:t>
              </a:r>
              <a:br>
                <a:rPr lang="en-GB" sz="1800" b="1" dirty="0">
                  <a:solidFill>
                    <a:schemeClr val="bg1"/>
                  </a:solidFill>
                </a:rPr>
              </a:br>
              <a:r>
                <a:rPr lang="en-GB" sz="1400" b="1" dirty="0">
                  <a:solidFill>
                    <a:schemeClr val="bg1"/>
                  </a:solidFill>
                </a:rPr>
                <a:t>(T = Trade Date)</a:t>
              </a:r>
            </a:p>
          </p:txBody>
        </p:sp>
        <p:sp>
          <p:nvSpPr>
            <p:cNvPr id="14" name="TextBox 13"/>
            <p:cNvSpPr txBox="1"/>
            <p:nvPr/>
          </p:nvSpPr>
          <p:spPr>
            <a:xfrm>
              <a:off x="8457108" y="2269329"/>
              <a:ext cx="1152128" cy="584775"/>
            </a:xfrm>
            <a:prstGeom prst="rect">
              <a:avLst/>
            </a:prstGeom>
            <a:grpFill/>
          </p:spPr>
          <p:txBody>
            <a:bodyPr wrap="square" rtlCol="0">
              <a:spAutoFit/>
            </a:bodyPr>
            <a:lstStyle/>
            <a:p>
              <a:r>
                <a:rPr lang="en-GB" sz="1800" b="1" dirty="0">
                  <a:solidFill>
                    <a:schemeClr val="bg1"/>
                  </a:solidFill>
                </a:rPr>
                <a:t>Friday</a:t>
              </a:r>
              <a:br>
                <a:rPr lang="en-GB" sz="1800" b="1" dirty="0">
                  <a:solidFill>
                    <a:schemeClr val="bg1"/>
                  </a:solidFill>
                </a:rPr>
              </a:br>
              <a:r>
                <a:rPr lang="en-GB" sz="1400" b="1" dirty="0">
                  <a:solidFill>
                    <a:schemeClr val="bg1"/>
                  </a:solidFill>
                </a:rPr>
                <a:t>(T+2)</a:t>
              </a:r>
            </a:p>
          </p:txBody>
        </p:sp>
      </p:grpSp>
      <p:sp>
        <p:nvSpPr>
          <p:cNvPr id="15" name="Text Placeholder 2"/>
          <p:cNvSpPr>
            <a:spLocks noGrp="1"/>
          </p:cNvSpPr>
          <p:nvPr>
            <p:ph type="body" sz="quarter" idx="13"/>
          </p:nvPr>
        </p:nvSpPr>
        <p:spPr>
          <a:xfrm>
            <a:off x="411259" y="3816440"/>
            <a:ext cx="2199136" cy="2936969"/>
          </a:xfrm>
        </p:spPr>
        <p:txBody>
          <a:bodyPr/>
          <a:lstStyle/>
          <a:p>
            <a:pPr marL="0" indent="0">
              <a:spcAft>
                <a:spcPts val="600"/>
              </a:spcAft>
              <a:buNone/>
            </a:pPr>
            <a:r>
              <a:rPr lang="en-GB" sz="1600" dirty="0"/>
              <a:t>Trustees agree with LCP recommendation to switch assets from </a:t>
            </a:r>
            <a:br>
              <a:rPr lang="en-GB" sz="1600" dirty="0"/>
            </a:br>
            <a:r>
              <a:rPr lang="en-GB" sz="1600" dirty="0"/>
              <a:t>Fund A to Fund B</a:t>
            </a:r>
          </a:p>
          <a:p>
            <a:endParaRPr lang="en-GB" sz="1600" dirty="0"/>
          </a:p>
          <a:p>
            <a:pPr marL="0" indent="0">
              <a:buNone/>
            </a:pPr>
            <a:endParaRPr lang="en-GB" sz="1600" dirty="0"/>
          </a:p>
        </p:txBody>
      </p:sp>
      <p:sp>
        <p:nvSpPr>
          <p:cNvPr id="16" name="Text Placeholder 2"/>
          <p:cNvSpPr txBox="1">
            <a:spLocks/>
          </p:cNvSpPr>
          <p:nvPr/>
        </p:nvSpPr>
        <p:spPr bwMode="auto">
          <a:xfrm>
            <a:off x="2812098" y="3797954"/>
            <a:ext cx="2023773" cy="29554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49" tIns="49773" rIns="99549" bIns="49773" numCol="1" anchor="t" anchorCtr="0" compatLnSpc="1">
            <a:prstTxWarp prst="textNoShape">
              <a:avLst/>
            </a:prstTxWarp>
          </a:bodyPr>
          <a:lstStyle>
            <a:lvl1pPr marL="292049" indent="-292049" algn="l" defTabSz="995188" rtl="0" eaLnBrk="1" fontAlgn="base" hangingPunct="1">
              <a:lnSpc>
                <a:spcPct val="117000"/>
              </a:lnSpc>
              <a:spcBef>
                <a:spcPct val="0"/>
              </a:spcBef>
              <a:spcAft>
                <a:spcPct val="0"/>
              </a:spcAft>
              <a:buClr>
                <a:schemeClr val="hlink"/>
              </a:buClr>
              <a:buFont typeface="Wingdings" pitchFamily="2" charset="2"/>
              <a:buChar char="§"/>
              <a:defRPr sz="2000" baseline="0">
                <a:solidFill>
                  <a:schemeClr val="tx1"/>
                </a:solidFill>
                <a:latin typeface="+mn-lt"/>
                <a:ea typeface="+mn-ea"/>
                <a:cs typeface="+mn-cs"/>
              </a:defRPr>
            </a:lvl1pPr>
            <a:lvl2pPr marL="834937" indent="-342900"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2pPr>
            <a:lvl3pPr marL="1269776" indent="-288874" algn="l" defTabSz="995188" rtl="0" eaLnBrk="1" fontAlgn="base" hangingPunct="1">
              <a:lnSpc>
                <a:spcPct val="117000"/>
              </a:lnSpc>
              <a:spcBef>
                <a:spcPct val="0"/>
              </a:spcBef>
              <a:spcAft>
                <a:spcPct val="0"/>
              </a:spcAft>
              <a:buClr>
                <a:schemeClr val="hlink"/>
              </a:buClr>
              <a:buFont typeface="Wingdings" pitchFamily="2" charset="2"/>
              <a:buChar char="§"/>
              <a:defRPr sz="2100">
                <a:solidFill>
                  <a:schemeClr val="tx1"/>
                </a:solidFill>
                <a:latin typeface="+mn-lt"/>
                <a:cs typeface="+mn-cs"/>
              </a:defRPr>
            </a:lvl3pPr>
            <a:lvl4pPr marL="1758640" indent="-285700" algn="l" defTabSz="995188" rtl="0" eaLnBrk="1" fontAlgn="base" hangingPunct="1">
              <a:lnSpc>
                <a:spcPct val="117000"/>
              </a:lnSpc>
              <a:spcBef>
                <a:spcPct val="0"/>
              </a:spcBef>
              <a:spcAft>
                <a:spcPct val="0"/>
              </a:spcAft>
              <a:buClr>
                <a:schemeClr val="hlink"/>
              </a:buClr>
              <a:buFont typeface="Wingdings" pitchFamily="2" charset="2"/>
              <a:buChar char="§"/>
              <a:defRPr sz="2100">
                <a:solidFill>
                  <a:schemeClr val="tx1"/>
                </a:solidFill>
                <a:latin typeface="+mn-lt"/>
                <a:cs typeface="+mn-cs"/>
              </a:defRPr>
            </a:lvl4pPr>
            <a:lvl5pPr marL="2250678" indent="-296810" algn="l" defTabSz="995188" rtl="0" eaLnBrk="1" fontAlgn="base" hangingPunct="1">
              <a:lnSpc>
                <a:spcPct val="117000"/>
              </a:lnSpc>
              <a:spcBef>
                <a:spcPct val="0"/>
              </a:spcBef>
              <a:spcAft>
                <a:spcPct val="0"/>
              </a:spcAft>
              <a:buClr>
                <a:schemeClr val="hlink"/>
              </a:buClr>
              <a:buFont typeface="Wingdings" pitchFamily="2" charset="2"/>
              <a:buChar char="§"/>
              <a:defRPr sz="2100">
                <a:solidFill>
                  <a:schemeClr val="tx1"/>
                </a:solidFill>
                <a:latin typeface="+mn-lt"/>
                <a:cs typeface="+mn-cs"/>
              </a:defRPr>
            </a:lvl5pPr>
            <a:lvl6pPr marL="270779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6pPr>
            <a:lvl7pPr marL="316491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7pPr>
            <a:lvl8pPr marL="3622036"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8pPr>
            <a:lvl9pPr marL="4079155"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9pPr>
          </a:lstStyle>
          <a:p>
            <a:pPr marL="0" indent="0">
              <a:spcAft>
                <a:spcPts val="600"/>
              </a:spcAft>
              <a:buClrTx/>
              <a:buNone/>
            </a:pPr>
            <a:r>
              <a:rPr lang="en-GB" sz="1600" kern="0" dirty="0"/>
              <a:t>Trustees complete </a:t>
            </a:r>
            <a:r>
              <a:rPr lang="en-GB" sz="1600" i="1" kern="0" dirty="0"/>
              <a:t>standardised </a:t>
            </a:r>
            <a:r>
              <a:rPr lang="en-GB" sz="1600" kern="0" dirty="0"/>
              <a:t>dealing form (with LCP’s help) and sends to platform provider</a:t>
            </a:r>
            <a:endParaRPr lang="en-GB" sz="1600" i="1" kern="0" dirty="0"/>
          </a:p>
          <a:p>
            <a:pPr marL="0" indent="0">
              <a:spcAft>
                <a:spcPts val="1200"/>
              </a:spcAft>
              <a:buNone/>
            </a:pPr>
            <a:endParaRPr lang="en-GB" sz="1600" kern="0" dirty="0"/>
          </a:p>
        </p:txBody>
      </p:sp>
      <p:sp>
        <p:nvSpPr>
          <p:cNvPr id="17" name="Text Placeholder 2"/>
          <p:cNvSpPr txBox="1">
            <a:spLocks/>
          </p:cNvSpPr>
          <p:nvPr/>
        </p:nvSpPr>
        <p:spPr bwMode="auto">
          <a:xfrm>
            <a:off x="5043706" y="3834925"/>
            <a:ext cx="2166988" cy="293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49" tIns="49773" rIns="99549" bIns="49773" numCol="1" anchor="t" anchorCtr="0" compatLnSpc="1">
            <a:prstTxWarp prst="textNoShape">
              <a:avLst/>
            </a:prstTxWarp>
          </a:bodyPr>
          <a:lstStyle>
            <a:lvl1pPr marL="292049" indent="-292049" algn="l" defTabSz="995188" rtl="0" eaLnBrk="1" fontAlgn="base" hangingPunct="1">
              <a:lnSpc>
                <a:spcPct val="117000"/>
              </a:lnSpc>
              <a:spcBef>
                <a:spcPct val="0"/>
              </a:spcBef>
              <a:spcAft>
                <a:spcPct val="0"/>
              </a:spcAft>
              <a:buClr>
                <a:schemeClr val="hlink"/>
              </a:buClr>
              <a:buFont typeface="Wingdings" pitchFamily="2" charset="2"/>
              <a:buChar char="§"/>
              <a:defRPr sz="2000" baseline="0">
                <a:solidFill>
                  <a:schemeClr val="tx1"/>
                </a:solidFill>
                <a:latin typeface="+mn-lt"/>
                <a:ea typeface="+mn-ea"/>
                <a:cs typeface="+mn-cs"/>
              </a:defRPr>
            </a:lvl1pPr>
            <a:lvl2pPr marL="834937" indent="-342900"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2pPr>
            <a:lvl3pPr marL="1269776" indent="-288874" algn="l" defTabSz="995188" rtl="0" eaLnBrk="1" fontAlgn="base" hangingPunct="1">
              <a:lnSpc>
                <a:spcPct val="117000"/>
              </a:lnSpc>
              <a:spcBef>
                <a:spcPct val="0"/>
              </a:spcBef>
              <a:spcAft>
                <a:spcPct val="0"/>
              </a:spcAft>
              <a:buClr>
                <a:schemeClr val="hlink"/>
              </a:buClr>
              <a:buFont typeface="Wingdings" pitchFamily="2" charset="2"/>
              <a:buChar char="§"/>
              <a:defRPr sz="2100">
                <a:solidFill>
                  <a:schemeClr val="tx1"/>
                </a:solidFill>
                <a:latin typeface="+mn-lt"/>
                <a:cs typeface="+mn-cs"/>
              </a:defRPr>
            </a:lvl3pPr>
            <a:lvl4pPr marL="1758640" indent="-285700" algn="l" defTabSz="995188" rtl="0" eaLnBrk="1" fontAlgn="base" hangingPunct="1">
              <a:lnSpc>
                <a:spcPct val="117000"/>
              </a:lnSpc>
              <a:spcBef>
                <a:spcPct val="0"/>
              </a:spcBef>
              <a:spcAft>
                <a:spcPct val="0"/>
              </a:spcAft>
              <a:buClr>
                <a:schemeClr val="hlink"/>
              </a:buClr>
              <a:buFont typeface="Wingdings" pitchFamily="2" charset="2"/>
              <a:buChar char="§"/>
              <a:defRPr sz="2100">
                <a:solidFill>
                  <a:schemeClr val="tx1"/>
                </a:solidFill>
                <a:latin typeface="+mn-lt"/>
                <a:cs typeface="+mn-cs"/>
              </a:defRPr>
            </a:lvl4pPr>
            <a:lvl5pPr marL="2250678" indent="-296810" algn="l" defTabSz="995188" rtl="0" eaLnBrk="1" fontAlgn="base" hangingPunct="1">
              <a:lnSpc>
                <a:spcPct val="117000"/>
              </a:lnSpc>
              <a:spcBef>
                <a:spcPct val="0"/>
              </a:spcBef>
              <a:spcAft>
                <a:spcPct val="0"/>
              </a:spcAft>
              <a:buClr>
                <a:schemeClr val="hlink"/>
              </a:buClr>
              <a:buFont typeface="Wingdings" pitchFamily="2" charset="2"/>
              <a:buChar char="§"/>
              <a:defRPr sz="2100">
                <a:solidFill>
                  <a:schemeClr val="tx1"/>
                </a:solidFill>
                <a:latin typeface="+mn-lt"/>
                <a:cs typeface="+mn-cs"/>
              </a:defRPr>
            </a:lvl5pPr>
            <a:lvl6pPr marL="270779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6pPr>
            <a:lvl7pPr marL="316491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7pPr>
            <a:lvl8pPr marL="3622036"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8pPr>
            <a:lvl9pPr marL="4079155"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9pPr>
          </a:lstStyle>
          <a:p>
            <a:pPr marL="0" indent="0">
              <a:spcAft>
                <a:spcPts val="600"/>
              </a:spcAft>
              <a:buClr>
                <a:schemeClr val="tx1"/>
              </a:buClr>
              <a:buNone/>
            </a:pPr>
            <a:r>
              <a:rPr lang="en-GB" sz="1600" kern="0" dirty="0"/>
              <a:t>Platform provider instructs managers to implement switch</a:t>
            </a:r>
          </a:p>
          <a:p>
            <a:pPr>
              <a:spcAft>
                <a:spcPts val="1200"/>
              </a:spcAft>
            </a:pPr>
            <a:endParaRPr lang="en-GB" sz="1600" kern="0" dirty="0"/>
          </a:p>
          <a:p>
            <a:endParaRPr lang="en-GB" sz="1600" kern="0" dirty="0"/>
          </a:p>
          <a:p>
            <a:endParaRPr lang="en-GB" sz="1600" kern="0" dirty="0"/>
          </a:p>
        </p:txBody>
      </p:sp>
      <p:sp>
        <p:nvSpPr>
          <p:cNvPr id="18" name="Text Placeholder 2"/>
          <p:cNvSpPr txBox="1">
            <a:spLocks/>
          </p:cNvSpPr>
          <p:nvPr/>
        </p:nvSpPr>
        <p:spPr bwMode="auto">
          <a:xfrm>
            <a:off x="7506940" y="3834925"/>
            <a:ext cx="2121503" cy="29700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9549" tIns="49773" rIns="99549" bIns="49773" numCol="1" anchor="t" anchorCtr="0" compatLnSpc="1">
            <a:prstTxWarp prst="textNoShape">
              <a:avLst/>
            </a:prstTxWarp>
          </a:bodyPr>
          <a:lstStyle>
            <a:lvl1pPr marL="292049" indent="-292049" algn="l" defTabSz="995188" rtl="0" eaLnBrk="1" fontAlgn="base" hangingPunct="1">
              <a:lnSpc>
                <a:spcPct val="117000"/>
              </a:lnSpc>
              <a:spcBef>
                <a:spcPct val="0"/>
              </a:spcBef>
              <a:spcAft>
                <a:spcPct val="0"/>
              </a:spcAft>
              <a:buClr>
                <a:schemeClr val="hlink"/>
              </a:buClr>
              <a:buFont typeface="Wingdings" pitchFamily="2" charset="2"/>
              <a:buChar char="§"/>
              <a:defRPr sz="2000" baseline="0">
                <a:solidFill>
                  <a:schemeClr val="tx1"/>
                </a:solidFill>
                <a:latin typeface="+mn-lt"/>
                <a:ea typeface="+mn-ea"/>
                <a:cs typeface="+mn-cs"/>
              </a:defRPr>
            </a:lvl1pPr>
            <a:lvl2pPr marL="834937" indent="-342900"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2pPr>
            <a:lvl3pPr marL="1269776" indent="-288874" algn="l" defTabSz="995188" rtl="0" eaLnBrk="1" fontAlgn="base" hangingPunct="1">
              <a:lnSpc>
                <a:spcPct val="117000"/>
              </a:lnSpc>
              <a:spcBef>
                <a:spcPct val="0"/>
              </a:spcBef>
              <a:spcAft>
                <a:spcPct val="0"/>
              </a:spcAft>
              <a:buClr>
                <a:schemeClr val="hlink"/>
              </a:buClr>
              <a:buFont typeface="Wingdings" pitchFamily="2" charset="2"/>
              <a:buChar char="§"/>
              <a:defRPr sz="2100">
                <a:solidFill>
                  <a:schemeClr val="tx1"/>
                </a:solidFill>
                <a:latin typeface="+mn-lt"/>
                <a:cs typeface="+mn-cs"/>
              </a:defRPr>
            </a:lvl3pPr>
            <a:lvl4pPr marL="1758640" indent="-285700" algn="l" defTabSz="995188" rtl="0" eaLnBrk="1" fontAlgn="base" hangingPunct="1">
              <a:lnSpc>
                <a:spcPct val="117000"/>
              </a:lnSpc>
              <a:spcBef>
                <a:spcPct val="0"/>
              </a:spcBef>
              <a:spcAft>
                <a:spcPct val="0"/>
              </a:spcAft>
              <a:buClr>
                <a:schemeClr val="hlink"/>
              </a:buClr>
              <a:buFont typeface="Wingdings" pitchFamily="2" charset="2"/>
              <a:buChar char="§"/>
              <a:defRPr sz="2100">
                <a:solidFill>
                  <a:schemeClr val="tx1"/>
                </a:solidFill>
                <a:latin typeface="+mn-lt"/>
                <a:cs typeface="+mn-cs"/>
              </a:defRPr>
            </a:lvl4pPr>
            <a:lvl5pPr marL="2250678" indent="-296810" algn="l" defTabSz="995188" rtl="0" eaLnBrk="1" fontAlgn="base" hangingPunct="1">
              <a:lnSpc>
                <a:spcPct val="117000"/>
              </a:lnSpc>
              <a:spcBef>
                <a:spcPct val="0"/>
              </a:spcBef>
              <a:spcAft>
                <a:spcPct val="0"/>
              </a:spcAft>
              <a:buClr>
                <a:schemeClr val="hlink"/>
              </a:buClr>
              <a:buFont typeface="Wingdings" pitchFamily="2" charset="2"/>
              <a:buChar char="§"/>
              <a:defRPr sz="2100">
                <a:solidFill>
                  <a:schemeClr val="tx1"/>
                </a:solidFill>
                <a:latin typeface="+mn-lt"/>
                <a:cs typeface="+mn-cs"/>
              </a:defRPr>
            </a:lvl5pPr>
            <a:lvl6pPr marL="270779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6pPr>
            <a:lvl7pPr marL="316491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7pPr>
            <a:lvl8pPr marL="3622036"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8pPr>
            <a:lvl9pPr marL="4079155"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9pPr>
          </a:lstStyle>
          <a:p>
            <a:pPr marL="0" indent="0">
              <a:spcAft>
                <a:spcPts val="1200"/>
              </a:spcAft>
              <a:buClrTx/>
              <a:buNone/>
            </a:pPr>
            <a:r>
              <a:rPr lang="en-GB" sz="1600" kern="0" dirty="0"/>
              <a:t>Trade settles and platform provider provides transaction statement</a:t>
            </a:r>
          </a:p>
        </p:txBody>
      </p:sp>
      <p:sp>
        <p:nvSpPr>
          <p:cNvPr id="20" name="Content Placeholder 10"/>
          <p:cNvSpPr txBox="1">
            <a:spLocks/>
          </p:cNvSpPr>
          <p:nvPr/>
        </p:nvSpPr>
        <p:spPr bwMode="auto">
          <a:xfrm>
            <a:off x="564590" y="6118347"/>
            <a:ext cx="9433049" cy="542603"/>
          </a:xfrm>
          <a:prstGeom prst="rect">
            <a:avLst/>
          </a:prstGeom>
          <a:solidFill>
            <a:srgbClr val="F7A600"/>
          </a:solidFill>
          <a:ln>
            <a:noFill/>
          </a:ln>
          <a:effectLst/>
          <a:extLst/>
        </p:spPr>
        <p:txBody>
          <a:bodyPr vert="horz" wrap="square" lIns="99150" tIns="49583" rIns="99150" bIns="49583" numCol="1" anchor="ctr" anchorCtr="0" compatLnSpc="1">
            <a:prstTxWarp prst="textNoShape">
              <a:avLst/>
            </a:prstTxWarp>
          </a:bodyPr>
          <a:lstStyle>
            <a:lvl1pPr marL="292049" indent="-292049"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ea typeface="+mn-ea"/>
                <a:cs typeface="+mn-cs"/>
              </a:defRPr>
            </a:lvl1pPr>
            <a:lvl2pPr marL="779325" indent="-287288"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2pPr>
            <a:lvl3pPr marL="1269776" indent="-288874"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3pPr>
            <a:lvl4pPr marL="1758640" indent="-285700"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4pPr>
            <a:lvl5pPr marL="2250678" indent="-296810" algn="l" defTabSz="995188" rtl="0" eaLnBrk="1" fontAlgn="base" hangingPunct="1">
              <a:lnSpc>
                <a:spcPct val="117000"/>
              </a:lnSpc>
              <a:spcBef>
                <a:spcPct val="0"/>
              </a:spcBef>
              <a:spcAft>
                <a:spcPct val="0"/>
              </a:spcAft>
              <a:buClr>
                <a:schemeClr val="hlink"/>
              </a:buClr>
              <a:buFont typeface="Wingdings" pitchFamily="2" charset="2"/>
              <a:buChar char="§"/>
              <a:defRPr sz="2000">
                <a:solidFill>
                  <a:schemeClr val="tx1"/>
                </a:solidFill>
                <a:latin typeface="+mn-lt"/>
                <a:cs typeface="+mn-cs"/>
              </a:defRPr>
            </a:lvl5pPr>
            <a:lvl6pPr marL="270779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6pPr>
            <a:lvl7pPr marL="3164917"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7pPr>
            <a:lvl8pPr marL="3622036"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8pPr>
            <a:lvl9pPr marL="4079155" indent="-296810" algn="l" defTabSz="995188" rtl="0" eaLnBrk="1" fontAlgn="base" hangingPunct="1">
              <a:lnSpc>
                <a:spcPct val="117000"/>
              </a:lnSpc>
              <a:spcBef>
                <a:spcPct val="0"/>
              </a:spcBef>
              <a:spcAft>
                <a:spcPct val="0"/>
              </a:spcAft>
              <a:buClr>
                <a:schemeClr val="hlink"/>
              </a:buClr>
              <a:buFont typeface="Wingdings" pitchFamily="2" charset="2"/>
              <a:buChar char="§"/>
              <a:defRPr sz="2200">
                <a:solidFill>
                  <a:schemeClr val="tx1"/>
                </a:solidFill>
                <a:latin typeface="+mn-lt"/>
                <a:cs typeface="+mn-cs"/>
              </a:defRPr>
            </a:lvl9pPr>
          </a:lstStyle>
          <a:p>
            <a:pPr marL="0" indent="0" algn="ctr">
              <a:lnSpc>
                <a:spcPct val="100000"/>
              </a:lnSpc>
              <a:buClr>
                <a:schemeClr val="bg1"/>
              </a:buClr>
              <a:buNone/>
            </a:pPr>
            <a:r>
              <a:rPr lang="en-GB" b="1" dirty="0">
                <a:solidFill>
                  <a:schemeClr val="bg1"/>
                </a:solidFill>
              </a:rPr>
              <a:t>Implement strategy or manager changes within days not months</a:t>
            </a:r>
          </a:p>
        </p:txBody>
      </p:sp>
    </p:spTree>
    <p:extLst>
      <p:ext uri="{BB962C8B-B14F-4D97-AF65-F5344CB8AC3E}">
        <p14:creationId xmlns:p14="http://schemas.microsoft.com/office/powerpoint/2010/main" val="308416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What are the key fee changes?</a:t>
            </a:r>
            <a:br>
              <a:rPr lang="en-GB" dirty="0"/>
            </a:br>
            <a:r>
              <a:rPr lang="en-GB" sz="2000" dirty="0"/>
              <a:t>More upfront but can be significantly reduced longer term</a:t>
            </a:r>
            <a:br>
              <a:rPr lang="en-GB" sz="2000" dirty="0"/>
            </a:br>
            <a:endParaRPr lang="en-GB" sz="2000" dirty="0"/>
          </a:p>
        </p:txBody>
      </p:sp>
      <p:sp>
        <p:nvSpPr>
          <p:cNvPr id="5" name="Slide Number Placeholder 4"/>
          <p:cNvSpPr>
            <a:spLocks noGrp="1"/>
          </p:cNvSpPr>
          <p:nvPr>
            <p:ph type="sldNum" sz="quarter" idx="4"/>
          </p:nvPr>
        </p:nvSpPr>
        <p:spPr/>
        <p:txBody>
          <a:bodyPr/>
          <a:lstStyle/>
          <a:p>
            <a:fld id="{0E288D48-D6B7-4F22-9542-DE590E5BA204}" type="slidenum">
              <a:rPr lang="en-GB" smtClean="0"/>
              <a:pPr/>
              <a:t>11</a:t>
            </a:fld>
            <a:endParaRPr lang="en-GB" dirty="0"/>
          </a:p>
        </p:txBody>
      </p:sp>
      <p:sp>
        <p:nvSpPr>
          <p:cNvPr id="7" name="Rectangle 6"/>
          <p:cNvSpPr/>
          <p:nvPr/>
        </p:nvSpPr>
        <p:spPr bwMode="auto">
          <a:xfrm>
            <a:off x="666180" y="2009562"/>
            <a:ext cx="3842723" cy="1682052"/>
          </a:xfrm>
          <a:prstGeom prst="rect">
            <a:avLst/>
          </a:prstGeom>
          <a:solidFill>
            <a:srgbClr val="00A3C7"/>
          </a:solidFill>
          <a:ln>
            <a:noFill/>
          </a:ln>
          <a:effectLst/>
          <a:extLst/>
        </p:spPr>
        <p:txBody>
          <a:bodyPr vert="horz" wrap="none" lIns="86587" tIns="43292" rIns="86587" bIns="43292" numCol="1" rtlCol="0" anchor="ctr" anchorCtr="0" compatLnSpc="1">
            <a:prstTxWarp prst="textNoShape">
              <a:avLst/>
            </a:prstTxWarp>
          </a:bodyPr>
          <a:lstStyle/>
          <a:p>
            <a:pPr algn="ctr" defTabSz="942520"/>
            <a:r>
              <a:rPr lang="en-GB" sz="3200" b="0" dirty="0">
                <a:solidFill>
                  <a:schemeClr val="bg1"/>
                </a:solidFill>
                <a:cs typeface="Arial"/>
              </a:rPr>
              <a:t>Manager fees</a:t>
            </a:r>
          </a:p>
          <a:p>
            <a:pPr algn="ctr" defTabSz="942520"/>
            <a:r>
              <a:rPr lang="en-GB" sz="1400" dirty="0">
                <a:solidFill>
                  <a:schemeClr val="bg1"/>
                </a:solidFill>
                <a:cs typeface="Arial"/>
              </a:rPr>
              <a:t>should be reduced from current fees</a:t>
            </a:r>
          </a:p>
          <a:p>
            <a:pPr algn="ctr" defTabSz="942520"/>
            <a:r>
              <a:rPr lang="en-GB" sz="1400" dirty="0">
                <a:solidFill>
                  <a:schemeClr val="bg1"/>
                </a:solidFill>
                <a:cs typeface="Arial"/>
              </a:rPr>
              <a:t>d</a:t>
            </a:r>
            <a:r>
              <a:rPr lang="en-GB" sz="1400" b="0" dirty="0">
                <a:solidFill>
                  <a:schemeClr val="bg1"/>
                </a:solidFill>
                <a:cs typeface="Arial"/>
              </a:rPr>
              <a:t>ue to platform scale</a:t>
            </a:r>
          </a:p>
        </p:txBody>
      </p:sp>
      <p:sp>
        <p:nvSpPr>
          <p:cNvPr id="10" name="Rectangle 9"/>
          <p:cNvSpPr/>
          <p:nvPr/>
        </p:nvSpPr>
        <p:spPr bwMode="auto">
          <a:xfrm>
            <a:off x="666180" y="4428703"/>
            <a:ext cx="3842723" cy="1682052"/>
          </a:xfrm>
          <a:prstGeom prst="rect">
            <a:avLst/>
          </a:prstGeom>
          <a:solidFill>
            <a:srgbClr val="F7A600"/>
          </a:solidFill>
          <a:ln>
            <a:noFill/>
          </a:ln>
          <a:effectLst/>
          <a:extLst/>
        </p:spPr>
        <p:txBody>
          <a:bodyPr vert="horz" wrap="none" lIns="86587" tIns="43292" rIns="86587" bIns="43292" numCol="1" rtlCol="0" anchor="ctr" anchorCtr="0" compatLnSpc="1">
            <a:prstTxWarp prst="textNoShape">
              <a:avLst/>
            </a:prstTxWarp>
          </a:bodyPr>
          <a:lstStyle/>
          <a:p>
            <a:pPr algn="ctr" defTabSz="942520"/>
            <a:r>
              <a:rPr lang="en-GB" sz="3200" b="0" dirty="0">
                <a:solidFill>
                  <a:srgbClr val="FFFFFF"/>
                </a:solidFill>
                <a:cs typeface="Arial"/>
              </a:rPr>
              <a:t>Platform fee</a:t>
            </a:r>
          </a:p>
          <a:p>
            <a:pPr algn="ctr" defTabSz="942520"/>
            <a:r>
              <a:rPr lang="en-GB" sz="1400" dirty="0">
                <a:solidFill>
                  <a:srgbClr val="FFFFFF"/>
                </a:solidFill>
                <a:cs typeface="Arial"/>
              </a:rPr>
              <a:t>usually added as a basis point fee to the </a:t>
            </a:r>
          </a:p>
          <a:p>
            <a:pPr algn="ctr" defTabSz="942520"/>
            <a:r>
              <a:rPr lang="en-GB" sz="1400" dirty="0">
                <a:solidFill>
                  <a:srgbClr val="FFFFFF"/>
                </a:solidFill>
                <a:cs typeface="Arial"/>
              </a:rPr>
              <a:t>a</a:t>
            </a:r>
            <a:r>
              <a:rPr lang="en-GB" sz="1400" b="0" dirty="0">
                <a:solidFill>
                  <a:srgbClr val="FFFFFF"/>
                </a:solidFill>
                <a:cs typeface="Arial"/>
              </a:rPr>
              <a:t>nnual management charge of the fund/s</a:t>
            </a:r>
          </a:p>
        </p:txBody>
      </p:sp>
      <p:sp>
        <p:nvSpPr>
          <p:cNvPr id="11" name="Rectangle 10"/>
          <p:cNvSpPr/>
          <p:nvPr/>
        </p:nvSpPr>
        <p:spPr bwMode="auto">
          <a:xfrm>
            <a:off x="5778748" y="2026571"/>
            <a:ext cx="3842723" cy="1682052"/>
          </a:xfrm>
          <a:prstGeom prst="rect">
            <a:avLst/>
          </a:prstGeom>
          <a:solidFill>
            <a:srgbClr val="E93F6F"/>
          </a:solidFill>
          <a:ln>
            <a:noFill/>
          </a:ln>
          <a:effectLst/>
          <a:extLst/>
        </p:spPr>
        <p:txBody>
          <a:bodyPr vert="horz" wrap="none" lIns="86587" tIns="43292" rIns="86587" bIns="43292" numCol="1" rtlCol="0" anchor="ctr" anchorCtr="0" compatLnSpc="1">
            <a:prstTxWarp prst="textNoShape">
              <a:avLst/>
            </a:prstTxWarp>
          </a:bodyPr>
          <a:lstStyle/>
          <a:p>
            <a:pPr algn="ctr" defTabSz="942520"/>
            <a:r>
              <a:rPr lang="en-GB" sz="3200" b="0" dirty="0">
                <a:solidFill>
                  <a:schemeClr val="bg1"/>
                </a:solidFill>
                <a:cs typeface="Arial"/>
              </a:rPr>
              <a:t>LCP advisory fees</a:t>
            </a:r>
          </a:p>
          <a:p>
            <a:pPr algn="ctr" defTabSz="942520"/>
            <a:r>
              <a:rPr lang="en-GB" sz="1400" dirty="0">
                <a:solidFill>
                  <a:schemeClr val="bg1"/>
                </a:solidFill>
                <a:cs typeface="Arial"/>
              </a:rPr>
              <a:t>one off fee on selecting right platform</a:t>
            </a:r>
          </a:p>
          <a:p>
            <a:pPr algn="ctr" defTabSz="942520"/>
            <a:r>
              <a:rPr lang="en-GB" sz="1400" dirty="0">
                <a:solidFill>
                  <a:schemeClr val="bg1"/>
                </a:solidFill>
                <a:cs typeface="Arial"/>
              </a:rPr>
              <a:t> </a:t>
            </a:r>
            <a:endParaRPr lang="en-GB" sz="1400" b="0" dirty="0">
              <a:solidFill>
                <a:schemeClr val="bg1"/>
              </a:solidFill>
              <a:cs typeface="Arial"/>
            </a:endParaRPr>
          </a:p>
        </p:txBody>
      </p:sp>
      <p:sp>
        <p:nvSpPr>
          <p:cNvPr id="12" name="Rectangle 11"/>
          <p:cNvSpPr/>
          <p:nvPr/>
        </p:nvSpPr>
        <p:spPr bwMode="auto">
          <a:xfrm>
            <a:off x="5778748" y="4445712"/>
            <a:ext cx="3842723" cy="1682052"/>
          </a:xfrm>
          <a:prstGeom prst="rect">
            <a:avLst/>
          </a:prstGeom>
          <a:solidFill>
            <a:srgbClr val="002F5F"/>
          </a:solidFill>
          <a:ln>
            <a:noFill/>
          </a:ln>
          <a:effectLst/>
          <a:extLst/>
        </p:spPr>
        <p:txBody>
          <a:bodyPr vert="horz" wrap="none" lIns="86587" tIns="43292" rIns="86587" bIns="43292" numCol="1" rtlCol="0" anchor="ctr" anchorCtr="0" compatLnSpc="1">
            <a:prstTxWarp prst="textNoShape">
              <a:avLst/>
            </a:prstTxWarp>
          </a:bodyPr>
          <a:lstStyle/>
          <a:p>
            <a:pPr algn="ctr" defTabSz="942520"/>
            <a:r>
              <a:rPr lang="en-GB" sz="3200" b="0" dirty="0">
                <a:solidFill>
                  <a:schemeClr val="bg1"/>
                </a:solidFill>
                <a:cs typeface="Arial"/>
              </a:rPr>
              <a:t>Legal fees</a:t>
            </a:r>
          </a:p>
          <a:p>
            <a:pPr algn="ctr" defTabSz="942520"/>
            <a:r>
              <a:rPr lang="en-GB" sz="1400" dirty="0">
                <a:solidFill>
                  <a:schemeClr val="bg1"/>
                </a:solidFill>
                <a:cs typeface="Arial"/>
              </a:rPr>
              <a:t>one off legal review at set up</a:t>
            </a:r>
            <a:endParaRPr lang="en-GB" sz="1400" b="0" dirty="0">
              <a:solidFill>
                <a:schemeClr val="bg1"/>
              </a:solidFill>
              <a:cs typeface="Arial"/>
            </a:endParaRPr>
          </a:p>
        </p:txBody>
      </p:sp>
    </p:spTree>
    <p:extLst>
      <p:ext uri="{BB962C8B-B14F-4D97-AF65-F5344CB8AC3E}">
        <p14:creationId xmlns:p14="http://schemas.microsoft.com/office/powerpoint/2010/main" val="2358017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00" y="360000"/>
            <a:ext cx="8803124" cy="590153"/>
          </a:xfrm>
        </p:spPr>
        <p:txBody>
          <a:bodyPr>
            <a:normAutofit fontScale="90000"/>
          </a:bodyPr>
          <a:lstStyle/>
          <a:p>
            <a:r>
              <a:rPr lang="en-GB" dirty="0"/>
              <a:t>Use of our work</a:t>
            </a:r>
            <a:br>
              <a:rPr lang="en-GB" dirty="0"/>
            </a:br>
            <a:br>
              <a:rPr lang="en-GB" sz="2000" dirty="0">
                <a:solidFill>
                  <a:srgbClr val="E93F6F"/>
                </a:solidFill>
              </a:rPr>
            </a:br>
            <a:br>
              <a:rPr lang="en-GB" sz="2000" dirty="0">
                <a:solidFill>
                  <a:srgbClr val="E93F6F"/>
                </a:solidFill>
              </a:rPr>
            </a:br>
            <a:endParaRPr lang="en-GB" dirty="0">
              <a:solidFill>
                <a:srgbClr val="E93F6F"/>
              </a:solidFill>
            </a:endParaRPr>
          </a:p>
        </p:txBody>
      </p:sp>
      <p:pic>
        <p:nvPicPr>
          <p:cNvPr id="3" name="Picture Placeholder 2"/>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638" b="638"/>
          <a:stretch>
            <a:fillRect/>
          </a:stretch>
        </p:blipFill>
        <p:spPr/>
      </p:pic>
      <p:sp>
        <p:nvSpPr>
          <p:cNvPr id="19" name="Text Placeholder 18"/>
          <p:cNvSpPr>
            <a:spLocks noGrp="1"/>
          </p:cNvSpPr>
          <p:nvPr>
            <p:ph type="body" sz="quarter" idx="17"/>
          </p:nvPr>
        </p:nvSpPr>
        <p:spPr/>
        <p:txBody>
          <a:bodyPr/>
          <a:lstStyle/>
          <a:p>
            <a:r>
              <a:rPr lang="en-GB" dirty="0" err="1"/>
              <a:t>Zuahair</a:t>
            </a:r>
            <a:r>
              <a:rPr lang="en-GB" dirty="0"/>
              <a:t> Mohammed </a:t>
            </a:r>
          </a:p>
          <a:p>
            <a:r>
              <a:rPr lang="en-GB" dirty="0"/>
              <a:t>Partner </a:t>
            </a:r>
          </a:p>
        </p:txBody>
      </p:sp>
      <p:sp>
        <p:nvSpPr>
          <p:cNvPr id="20" name="Text Placeholder 19"/>
          <p:cNvSpPr>
            <a:spLocks noGrp="1"/>
          </p:cNvSpPr>
          <p:nvPr>
            <p:ph type="body" sz="quarter" idx="18"/>
          </p:nvPr>
        </p:nvSpPr>
        <p:spPr/>
        <p:txBody>
          <a:bodyPr/>
          <a:lstStyle/>
          <a:p>
            <a:r>
              <a:rPr lang="en-GB" dirty="0"/>
              <a:t>020 7432 6612</a:t>
            </a:r>
          </a:p>
          <a:p>
            <a:r>
              <a:rPr lang="en-GB"/>
              <a:t>zuhair.mohammed@lcp.uk.com</a:t>
            </a:r>
            <a:endParaRPr lang="en-GB" dirty="0"/>
          </a:p>
        </p:txBody>
      </p:sp>
      <p:pic>
        <p:nvPicPr>
          <p:cNvPr id="4" name="Picture Placeholder 3"/>
          <p:cNvPicPr>
            <a:picLocks noGrp="1" noChangeAspect="1"/>
          </p:cNvPicPr>
          <p:nvPr>
            <p:ph type="pic" sz="quarter" idx="19"/>
          </p:nvPr>
        </p:nvPicPr>
        <p:blipFill>
          <a:blip r:embed="rId4" cstate="print">
            <a:extLst>
              <a:ext uri="{28A0092B-C50C-407E-A947-70E740481C1C}">
                <a14:useLocalDpi xmlns:a14="http://schemas.microsoft.com/office/drawing/2010/main" val="0"/>
              </a:ext>
            </a:extLst>
          </a:blip>
          <a:srcRect t="609" b="609"/>
          <a:stretch>
            <a:fillRect/>
          </a:stretch>
        </p:blipFill>
        <p:spPr/>
      </p:pic>
      <p:sp>
        <p:nvSpPr>
          <p:cNvPr id="22" name="Text Placeholder 21"/>
          <p:cNvSpPr>
            <a:spLocks noGrp="1"/>
          </p:cNvSpPr>
          <p:nvPr>
            <p:ph type="body" sz="quarter" idx="20"/>
          </p:nvPr>
        </p:nvSpPr>
        <p:spPr/>
        <p:txBody>
          <a:bodyPr/>
          <a:lstStyle/>
          <a:p>
            <a:r>
              <a:rPr lang="en-GB" dirty="0"/>
              <a:t>Lorraine Porter </a:t>
            </a:r>
          </a:p>
          <a:p>
            <a:r>
              <a:rPr lang="en-GB" dirty="0"/>
              <a:t>Principal </a:t>
            </a:r>
          </a:p>
        </p:txBody>
      </p:sp>
      <p:sp>
        <p:nvSpPr>
          <p:cNvPr id="23" name="Text Placeholder 22"/>
          <p:cNvSpPr>
            <a:spLocks noGrp="1"/>
          </p:cNvSpPr>
          <p:nvPr>
            <p:ph type="body" sz="quarter" idx="21"/>
          </p:nvPr>
        </p:nvSpPr>
        <p:spPr/>
        <p:txBody>
          <a:bodyPr/>
          <a:lstStyle/>
          <a:p>
            <a:r>
              <a:rPr lang="en-GB" dirty="0"/>
              <a:t>020 7432 3066</a:t>
            </a:r>
          </a:p>
          <a:p>
            <a:r>
              <a:rPr lang="en-GB" dirty="0"/>
              <a:t>lorraine.porter@lcp.uk.com</a:t>
            </a:r>
          </a:p>
        </p:txBody>
      </p:sp>
    </p:spTree>
    <p:extLst>
      <p:ext uri="{BB962C8B-B14F-4D97-AF65-F5344CB8AC3E}">
        <p14:creationId xmlns:p14="http://schemas.microsoft.com/office/powerpoint/2010/main" val="4458682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pPr marL="0" indent="0">
              <a:buNone/>
            </a:pPr>
            <a:r>
              <a:rPr lang="en-GB" b="1" i="1" dirty="0">
                <a:solidFill>
                  <a:srgbClr val="00A3C7"/>
                </a:solidFill>
              </a:rPr>
              <a:t>A technology solution that helps pension scheme trustees to buy, sell, hold and monitor a customised portfolio of investment funds using a single legal contract providing operational flexibility and efficiency.  </a:t>
            </a:r>
          </a:p>
          <a:p>
            <a:r>
              <a:rPr lang="en-GB" dirty="0"/>
              <a:t>Probably more familiar to DC contracts and in personal wealth market </a:t>
            </a:r>
          </a:p>
          <a:p>
            <a:pPr marL="0" indent="0">
              <a:buNone/>
            </a:pPr>
            <a:r>
              <a:rPr lang="en-GB" dirty="0"/>
              <a:t>but </a:t>
            </a:r>
          </a:p>
          <a:p>
            <a:r>
              <a:rPr lang="en-GB" dirty="0"/>
              <a:t>becoming increasingly popular for small-medium sized schemes (£30m - £250m) or larger schemes who want to run a small mandate for a particular asset class</a:t>
            </a:r>
          </a:p>
          <a:p>
            <a:r>
              <a:rPr lang="en-GB" dirty="0"/>
              <a:t>Can still be appropriate for larger schemes, particularly those who run in house investment teams </a:t>
            </a:r>
          </a:p>
          <a:p>
            <a:r>
              <a:rPr lang="en-GB" dirty="0"/>
              <a:t>Approximately 6 key providers in the institutional pension scheme market (more in the retail/ wealth management market) with some consultants running their own products and solutions</a:t>
            </a:r>
          </a:p>
          <a:p>
            <a:r>
              <a:rPr lang="en-GB" dirty="0"/>
              <a:t>Funds under management are increasing with tens of billions operating on this basis (more exact numbers being obtained)</a:t>
            </a:r>
          </a:p>
          <a:p>
            <a:pPr marL="0" indent="0">
              <a:buNone/>
            </a:pPr>
            <a:endParaRPr lang="en-GB" dirty="0"/>
          </a:p>
          <a:p>
            <a:pPr marL="0" indent="0">
              <a:buNone/>
            </a:pPr>
            <a:endParaRPr lang="en-GB" dirty="0"/>
          </a:p>
        </p:txBody>
      </p:sp>
      <p:sp>
        <p:nvSpPr>
          <p:cNvPr id="19" name="Slide Number Placeholder 18"/>
          <p:cNvSpPr>
            <a:spLocks noGrp="1"/>
          </p:cNvSpPr>
          <p:nvPr>
            <p:ph type="sldNum" sz="quarter" idx="4"/>
          </p:nvPr>
        </p:nvSpPr>
        <p:spPr/>
        <p:txBody>
          <a:bodyPr/>
          <a:lstStyle/>
          <a:p>
            <a:fld id="{4222576E-11E7-43FE-9D56-B51783728168}" type="slidenum">
              <a:rPr lang="en-GB" smtClean="0"/>
              <a:pPr/>
              <a:t>2</a:t>
            </a:fld>
            <a:endParaRPr lang="en-GB" dirty="0"/>
          </a:p>
        </p:txBody>
      </p:sp>
      <p:sp>
        <p:nvSpPr>
          <p:cNvPr id="3" name="Title 2"/>
          <p:cNvSpPr>
            <a:spLocks noGrp="1"/>
          </p:cNvSpPr>
          <p:nvPr>
            <p:ph type="title"/>
          </p:nvPr>
        </p:nvSpPr>
        <p:spPr/>
        <p:txBody>
          <a:bodyPr>
            <a:normAutofit fontScale="90000"/>
          </a:bodyPr>
          <a:lstStyle/>
          <a:p>
            <a:r>
              <a:rPr lang="en-GB" dirty="0"/>
              <a:t>What is an investment platform?</a:t>
            </a:r>
          </a:p>
        </p:txBody>
      </p:sp>
    </p:spTree>
    <p:extLst>
      <p:ext uri="{BB962C8B-B14F-4D97-AF65-F5344CB8AC3E}">
        <p14:creationId xmlns:p14="http://schemas.microsoft.com/office/powerpoint/2010/main" val="717877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GB" dirty="0"/>
              <a:t>Improved governance – speedy implementation of </a:t>
            </a:r>
          </a:p>
          <a:p>
            <a:pPr lvl="1"/>
            <a:r>
              <a:rPr lang="en-GB" dirty="0"/>
              <a:t>Strategy changes </a:t>
            </a:r>
          </a:p>
          <a:p>
            <a:pPr lvl="1"/>
            <a:r>
              <a:rPr lang="en-GB" dirty="0"/>
              <a:t>Manager appointment/removal</a:t>
            </a:r>
          </a:p>
          <a:p>
            <a:pPr lvl="1"/>
            <a:r>
              <a:rPr lang="en-GB" dirty="0"/>
              <a:t>Cashflow (dis)investment management</a:t>
            </a:r>
          </a:p>
          <a:p>
            <a:pPr lvl="1"/>
            <a:r>
              <a:rPr lang="en-GB" dirty="0"/>
              <a:t>Asset transitions</a:t>
            </a:r>
          </a:p>
          <a:p>
            <a:pPr lvl="1"/>
            <a:r>
              <a:rPr lang="en-GB" dirty="0"/>
              <a:t>Rebalancing activity</a:t>
            </a:r>
          </a:p>
          <a:p>
            <a:r>
              <a:rPr lang="en-GB" dirty="0"/>
              <a:t>Bulk Buying Power – benefit from cheaper fees on underlying funds</a:t>
            </a:r>
          </a:p>
          <a:p>
            <a:pPr lvl="1"/>
            <a:r>
              <a:rPr lang="en-GB" dirty="0"/>
              <a:t>Even after “platform fees”</a:t>
            </a:r>
          </a:p>
          <a:p>
            <a:r>
              <a:rPr lang="en-GB" dirty="0"/>
              <a:t>Improved diversification - lowers the governance barrier to multiple mandates</a:t>
            </a:r>
          </a:p>
          <a:p>
            <a:endParaRPr lang="en-GB" dirty="0"/>
          </a:p>
          <a:p>
            <a:pPr marL="0" indent="0" algn="ctr">
              <a:buNone/>
            </a:pPr>
            <a:r>
              <a:rPr lang="en-GB" b="1" i="1" dirty="0">
                <a:solidFill>
                  <a:srgbClr val="00A3C7"/>
                </a:solidFill>
              </a:rPr>
              <a:t>Can be a practical, low cost alternative to Fiduciary Management</a:t>
            </a:r>
          </a:p>
        </p:txBody>
      </p:sp>
      <p:sp>
        <p:nvSpPr>
          <p:cNvPr id="19" name="Slide Number Placeholder 18"/>
          <p:cNvSpPr>
            <a:spLocks noGrp="1"/>
          </p:cNvSpPr>
          <p:nvPr>
            <p:ph type="sldNum" sz="quarter" idx="4"/>
          </p:nvPr>
        </p:nvSpPr>
        <p:spPr/>
        <p:txBody>
          <a:bodyPr/>
          <a:lstStyle/>
          <a:p>
            <a:fld id="{4222576E-11E7-43FE-9D56-B51783728168}" type="slidenum">
              <a:rPr lang="en-GB" smtClean="0"/>
              <a:pPr/>
              <a:t>3</a:t>
            </a:fld>
            <a:endParaRPr lang="en-GB" dirty="0"/>
          </a:p>
        </p:txBody>
      </p:sp>
      <p:sp>
        <p:nvSpPr>
          <p:cNvPr id="3" name="Title 2"/>
          <p:cNvSpPr>
            <a:spLocks noGrp="1"/>
          </p:cNvSpPr>
          <p:nvPr>
            <p:ph type="title"/>
          </p:nvPr>
        </p:nvSpPr>
        <p:spPr/>
        <p:txBody>
          <a:bodyPr>
            <a:normAutofit fontScale="90000"/>
          </a:bodyPr>
          <a:lstStyle/>
          <a:p>
            <a:r>
              <a:rPr lang="en-GB" dirty="0"/>
              <a:t>Simplifying the process of investing </a:t>
            </a:r>
          </a:p>
        </p:txBody>
      </p:sp>
    </p:spTree>
    <p:extLst>
      <p:ext uri="{BB962C8B-B14F-4D97-AF65-F5344CB8AC3E}">
        <p14:creationId xmlns:p14="http://schemas.microsoft.com/office/powerpoint/2010/main" val="36286080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4"/>
          </p:nvPr>
        </p:nvSpPr>
        <p:spPr>
          <a:prstGeom prst="rect">
            <a:avLst/>
          </a:prstGeom>
        </p:spPr>
        <p:txBody>
          <a:bodyPr/>
          <a:lstStyle/>
          <a:p>
            <a:fld id="{72ABCBF4-3C7B-47C3-A009-D69C3ABCD92A}" type="slidenum">
              <a:rPr lang="en-GB"/>
              <a:pPr/>
              <a:t>4</a:t>
            </a:fld>
            <a:endParaRPr lang="en-GB" dirty="0"/>
          </a:p>
        </p:txBody>
      </p:sp>
      <p:sp>
        <p:nvSpPr>
          <p:cNvPr id="8" name="TextBox 7"/>
          <p:cNvSpPr txBox="1"/>
          <p:nvPr/>
        </p:nvSpPr>
        <p:spPr>
          <a:xfrm>
            <a:off x="308657" y="1798566"/>
            <a:ext cx="2517763" cy="1231106"/>
          </a:xfrm>
          <a:prstGeom prst="rect">
            <a:avLst/>
          </a:prstGeom>
          <a:noFill/>
        </p:spPr>
        <p:txBody>
          <a:bodyPr wrap="square" rtlCol="0">
            <a:spAutoFit/>
          </a:bodyPr>
          <a:lstStyle/>
          <a:p>
            <a:pPr algn="l"/>
            <a:r>
              <a:rPr lang="en-GB" sz="1600" b="1" dirty="0">
                <a:solidFill>
                  <a:srgbClr val="002F5F"/>
                </a:solidFill>
              </a:rPr>
              <a:t>Trustees</a:t>
            </a:r>
            <a:br>
              <a:rPr lang="en-GB" sz="1600" b="1" dirty="0">
                <a:solidFill>
                  <a:srgbClr val="002F5F"/>
                </a:solidFill>
              </a:rPr>
            </a:br>
            <a:r>
              <a:rPr lang="en-GB" sz="1600" b="1" dirty="0">
                <a:solidFill>
                  <a:srgbClr val="002F5F"/>
                </a:solidFill>
              </a:rPr>
              <a:t>decide on:</a:t>
            </a:r>
          </a:p>
          <a:p>
            <a:pPr marL="285750" indent="-285750" algn="l">
              <a:buFont typeface="Arial" panose="020B0604020202020204" pitchFamily="34" charset="0"/>
              <a:buChar char="•"/>
            </a:pPr>
            <a:r>
              <a:rPr lang="en-GB" sz="1400" dirty="0">
                <a:solidFill>
                  <a:srgbClr val="002F5F"/>
                </a:solidFill>
              </a:rPr>
              <a:t>Investment objectives</a:t>
            </a:r>
          </a:p>
          <a:p>
            <a:pPr marL="285750" indent="-285750" algn="l">
              <a:buFont typeface="Arial" panose="020B0604020202020204" pitchFamily="34" charset="0"/>
              <a:buChar char="•"/>
            </a:pPr>
            <a:r>
              <a:rPr lang="en-GB" sz="1400" dirty="0">
                <a:solidFill>
                  <a:srgbClr val="002F5F"/>
                </a:solidFill>
              </a:rPr>
              <a:t>Investment strategy </a:t>
            </a:r>
          </a:p>
          <a:p>
            <a:pPr marL="285750" indent="-285750" algn="l">
              <a:buFont typeface="Arial" panose="020B0604020202020204" pitchFamily="34" charset="0"/>
              <a:buChar char="•"/>
            </a:pPr>
            <a:r>
              <a:rPr lang="en-GB" sz="1400" dirty="0">
                <a:solidFill>
                  <a:srgbClr val="002F5F"/>
                </a:solidFill>
              </a:rPr>
              <a:t>Asset managers</a:t>
            </a:r>
          </a:p>
        </p:txBody>
      </p:sp>
      <p:sp>
        <p:nvSpPr>
          <p:cNvPr id="29" name="TextBox 28"/>
          <p:cNvSpPr txBox="1"/>
          <p:nvPr/>
        </p:nvSpPr>
        <p:spPr>
          <a:xfrm>
            <a:off x="3851948" y="3857441"/>
            <a:ext cx="3683014" cy="738664"/>
          </a:xfrm>
          <a:prstGeom prst="rect">
            <a:avLst/>
          </a:prstGeom>
          <a:noFill/>
        </p:spPr>
        <p:txBody>
          <a:bodyPr wrap="square" rtlCol="0">
            <a:spAutoFit/>
          </a:bodyPr>
          <a:lstStyle/>
          <a:p>
            <a:pPr marL="285750" indent="-285750" algn="l">
              <a:buFont typeface="Arial" panose="020B0604020202020204" pitchFamily="34" charset="0"/>
              <a:buChar char="•"/>
            </a:pPr>
            <a:r>
              <a:rPr lang="en-GB" sz="1400" dirty="0">
                <a:solidFill>
                  <a:srgbClr val="E93F6F"/>
                </a:solidFill>
              </a:rPr>
              <a:t>A separate contract with each manager</a:t>
            </a:r>
          </a:p>
          <a:p>
            <a:pPr marL="285750" indent="-285750" algn="l">
              <a:buFont typeface="Arial" panose="020B0604020202020204" pitchFamily="34" charset="0"/>
              <a:buChar char="•"/>
            </a:pPr>
            <a:r>
              <a:rPr lang="en-GB" sz="1400" dirty="0">
                <a:solidFill>
                  <a:srgbClr val="E93F6F"/>
                </a:solidFill>
              </a:rPr>
              <a:t>Investment and legal advice is required for new manager appointments</a:t>
            </a:r>
          </a:p>
        </p:txBody>
      </p:sp>
      <p:sp>
        <p:nvSpPr>
          <p:cNvPr id="31" name="Title 1"/>
          <p:cNvSpPr>
            <a:spLocks noGrp="1"/>
          </p:cNvSpPr>
          <p:nvPr>
            <p:ph type="title"/>
          </p:nvPr>
        </p:nvSpPr>
        <p:spPr>
          <a:xfrm>
            <a:off x="216000" y="216000"/>
            <a:ext cx="8442000" cy="1260475"/>
          </a:xfrm>
        </p:spPr>
        <p:txBody>
          <a:bodyPr/>
          <a:lstStyle/>
          <a:p>
            <a:r>
              <a:rPr lang="en-GB" dirty="0"/>
              <a:t>How do schemes </a:t>
            </a:r>
            <a:r>
              <a:rPr lang="en-GB" b="1" dirty="0"/>
              <a:t>currently</a:t>
            </a:r>
            <a:r>
              <a:rPr lang="en-GB" dirty="0"/>
              <a:t> access investments?</a:t>
            </a:r>
            <a:br>
              <a:rPr lang="en-GB" dirty="0"/>
            </a:br>
            <a:endParaRPr lang="en-GB" sz="2300" b="0" i="1" dirty="0">
              <a:solidFill>
                <a:srgbClr val="00A3C7"/>
              </a:solidFill>
              <a:latin typeface="Georgia" pitchFamily="18" charset="0"/>
            </a:endParaRPr>
          </a:p>
        </p:txBody>
      </p:sp>
      <p:grpSp>
        <p:nvGrpSpPr>
          <p:cNvPr id="54" name="Group 53"/>
          <p:cNvGrpSpPr/>
          <p:nvPr/>
        </p:nvGrpSpPr>
        <p:grpSpPr>
          <a:xfrm>
            <a:off x="1732053" y="3348583"/>
            <a:ext cx="3453671" cy="2344749"/>
            <a:chOff x="1732053" y="3348583"/>
            <a:chExt cx="3453671" cy="2344749"/>
          </a:xfrm>
        </p:grpSpPr>
        <p:cxnSp>
          <p:nvCxnSpPr>
            <p:cNvPr id="55" name="Straight Connector 54"/>
            <p:cNvCxnSpPr/>
            <p:nvPr/>
          </p:nvCxnSpPr>
          <p:spPr bwMode="auto">
            <a:xfrm flipH="1">
              <a:off x="3455574" y="3348583"/>
              <a:ext cx="1" cy="1365117"/>
            </a:xfrm>
            <a:prstGeom prst="line">
              <a:avLst/>
            </a:prstGeom>
            <a:solidFill>
              <a:schemeClr val="accent1"/>
            </a:solidFill>
            <a:ln w="28575" cap="flat" cmpd="sng" algn="ctr">
              <a:solidFill>
                <a:srgbClr val="8DA8A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56" name="Group 55"/>
            <p:cNvGrpSpPr/>
            <p:nvPr/>
          </p:nvGrpSpPr>
          <p:grpSpPr>
            <a:xfrm>
              <a:off x="2082762" y="4639898"/>
              <a:ext cx="2745623" cy="466756"/>
              <a:chOff x="1761014" y="4621159"/>
              <a:chExt cx="2745623" cy="466756"/>
            </a:xfrm>
          </p:grpSpPr>
          <p:sp>
            <p:nvSpPr>
              <p:cNvPr id="61" name="Left Brace 60"/>
              <p:cNvSpPr/>
              <p:nvPr/>
            </p:nvSpPr>
            <p:spPr bwMode="auto">
              <a:xfrm rot="5400000">
                <a:off x="2900448" y="3481725"/>
                <a:ext cx="466756" cy="2745623"/>
              </a:xfrm>
              <a:prstGeom prst="leftBrace">
                <a:avLst/>
              </a:prstGeom>
              <a:noFill/>
              <a:ln w="28575" cap="flat" cmpd="sng" algn="ctr">
                <a:solidFill>
                  <a:srgbClr val="8DA8AD"/>
                </a:solidFill>
                <a:prstDash val="solid"/>
                <a:round/>
                <a:headEnd type="none" w="med" len="med"/>
                <a:tailEnd type="none" w="med" len="med"/>
              </a:ln>
              <a:effectLst/>
              <a:extLst/>
            </p:spPr>
            <p:txBody>
              <a:bodyPr rtlCol="0" anchor="ctr"/>
              <a:lstStyle/>
              <a:p>
                <a:pPr algn="ctr"/>
                <a:endParaRPr lang="en-GB"/>
              </a:p>
            </p:txBody>
          </p:sp>
          <p:cxnSp>
            <p:nvCxnSpPr>
              <p:cNvPr id="62" name="Straight Connector 61"/>
              <p:cNvCxnSpPr/>
              <p:nvPr/>
            </p:nvCxnSpPr>
            <p:spPr bwMode="auto">
              <a:xfrm>
                <a:off x="2677775" y="4854536"/>
                <a:ext cx="0" cy="233379"/>
              </a:xfrm>
              <a:prstGeom prst="line">
                <a:avLst/>
              </a:prstGeom>
              <a:solidFill>
                <a:schemeClr val="accent1"/>
              </a:solidFill>
              <a:ln w="28575" cap="flat" cmpd="sng" algn="ctr">
                <a:solidFill>
                  <a:srgbClr val="8DA8A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p:cNvCxnSpPr/>
              <p:nvPr/>
            </p:nvCxnSpPr>
            <p:spPr bwMode="auto">
              <a:xfrm>
                <a:off x="3591791" y="4854536"/>
                <a:ext cx="0" cy="233379"/>
              </a:xfrm>
              <a:prstGeom prst="line">
                <a:avLst/>
              </a:prstGeom>
              <a:solidFill>
                <a:schemeClr val="accent1"/>
              </a:solidFill>
              <a:ln w="28575" cap="flat" cmpd="sng" algn="ctr">
                <a:solidFill>
                  <a:srgbClr val="8DA8A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7" name="Freeform 122"/>
            <p:cNvSpPr>
              <a:spLocks noEditPoints="1"/>
            </p:cNvSpPr>
            <p:nvPr/>
          </p:nvSpPr>
          <p:spPr bwMode="auto">
            <a:xfrm>
              <a:off x="1732053" y="5137766"/>
              <a:ext cx="701418" cy="555566"/>
            </a:xfrm>
            <a:custGeom>
              <a:avLst/>
              <a:gdLst>
                <a:gd name="T0" fmla="*/ 586 w 640"/>
                <a:gd name="T1" fmla="*/ 85 h 506"/>
                <a:gd name="T2" fmla="*/ 450 w 640"/>
                <a:gd name="T3" fmla="*/ 85 h 506"/>
                <a:gd name="T4" fmla="*/ 450 w 640"/>
                <a:gd name="T5" fmla="*/ 76 h 506"/>
                <a:gd name="T6" fmla="*/ 375 w 640"/>
                <a:gd name="T7" fmla="*/ 0 h 506"/>
                <a:gd name="T8" fmla="*/ 255 w 640"/>
                <a:gd name="T9" fmla="*/ 0 h 506"/>
                <a:gd name="T10" fmla="*/ 179 w 640"/>
                <a:gd name="T11" fmla="*/ 76 h 506"/>
                <a:gd name="T12" fmla="*/ 179 w 640"/>
                <a:gd name="T13" fmla="*/ 85 h 506"/>
                <a:gd name="T14" fmla="*/ 55 w 640"/>
                <a:gd name="T15" fmla="*/ 85 h 506"/>
                <a:gd name="T16" fmla="*/ 0 w 640"/>
                <a:gd name="T17" fmla="*/ 139 h 506"/>
                <a:gd name="T18" fmla="*/ 0 w 640"/>
                <a:gd name="T19" fmla="*/ 452 h 506"/>
                <a:gd name="T20" fmla="*/ 55 w 640"/>
                <a:gd name="T21" fmla="*/ 506 h 506"/>
                <a:gd name="T22" fmla="*/ 586 w 640"/>
                <a:gd name="T23" fmla="*/ 506 h 506"/>
                <a:gd name="T24" fmla="*/ 640 w 640"/>
                <a:gd name="T25" fmla="*/ 452 h 506"/>
                <a:gd name="T26" fmla="*/ 640 w 640"/>
                <a:gd name="T27" fmla="*/ 139 h 506"/>
                <a:gd name="T28" fmla="*/ 586 w 640"/>
                <a:gd name="T29" fmla="*/ 85 h 506"/>
                <a:gd name="T30" fmla="*/ 137 w 640"/>
                <a:gd name="T31" fmla="*/ 107 h 506"/>
                <a:gd name="T32" fmla="*/ 513 w 640"/>
                <a:gd name="T33" fmla="*/ 107 h 506"/>
                <a:gd name="T34" fmla="*/ 513 w 640"/>
                <a:gd name="T35" fmla="*/ 484 h 506"/>
                <a:gd name="T36" fmla="*/ 137 w 640"/>
                <a:gd name="T37" fmla="*/ 484 h 506"/>
                <a:gd name="T38" fmla="*/ 137 w 640"/>
                <a:gd name="T39" fmla="*/ 107 h 506"/>
                <a:gd name="T40" fmla="*/ 115 w 640"/>
                <a:gd name="T41" fmla="*/ 484 h 506"/>
                <a:gd name="T42" fmla="*/ 96 w 640"/>
                <a:gd name="T43" fmla="*/ 484 h 506"/>
                <a:gd name="T44" fmla="*/ 96 w 640"/>
                <a:gd name="T45" fmla="*/ 107 h 506"/>
                <a:gd name="T46" fmla="*/ 115 w 640"/>
                <a:gd name="T47" fmla="*/ 107 h 506"/>
                <a:gd name="T48" fmla="*/ 115 w 640"/>
                <a:gd name="T49" fmla="*/ 484 h 506"/>
                <a:gd name="T50" fmla="*/ 535 w 640"/>
                <a:gd name="T51" fmla="*/ 107 h 506"/>
                <a:gd name="T52" fmla="*/ 548 w 640"/>
                <a:gd name="T53" fmla="*/ 107 h 506"/>
                <a:gd name="T54" fmla="*/ 548 w 640"/>
                <a:gd name="T55" fmla="*/ 484 h 506"/>
                <a:gd name="T56" fmla="*/ 535 w 640"/>
                <a:gd name="T57" fmla="*/ 484 h 506"/>
                <a:gd name="T58" fmla="*/ 535 w 640"/>
                <a:gd name="T59" fmla="*/ 107 h 506"/>
                <a:gd name="T60" fmla="*/ 201 w 640"/>
                <a:gd name="T61" fmla="*/ 76 h 506"/>
                <a:gd name="T62" fmla="*/ 255 w 640"/>
                <a:gd name="T63" fmla="*/ 22 h 506"/>
                <a:gd name="T64" fmla="*/ 375 w 640"/>
                <a:gd name="T65" fmla="*/ 22 h 506"/>
                <a:gd name="T66" fmla="*/ 428 w 640"/>
                <a:gd name="T67" fmla="*/ 76 h 506"/>
                <a:gd name="T68" fmla="*/ 428 w 640"/>
                <a:gd name="T69" fmla="*/ 85 h 506"/>
                <a:gd name="T70" fmla="*/ 201 w 640"/>
                <a:gd name="T71" fmla="*/ 85 h 506"/>
                <a:gd name="T72" fmla="*/ 201 w 640"/>
                <a:gd name="T73" fmla="*/ 76 h 506"/>
                <a:gd name="T74" fmla="*/ 23 w 640"/>
                <a:gd name="T75" fmla="*/ 452 h 506"/>
                <a:gd name="T76" fmla="*/ 23 w 640"/>
                <a:gd name="T77" fmla="*/ 139 h 506"/>
                <a:gd name="T78" fmla="*/ 55 w 640"/>
                <a:gd name="T79" fmla="*/ 107 h 506"/>
                <a:gd name="T80" fmla="*/ 74 w 640"/>
                <a:gd name="T81" fmla="*/ 107 h 506"/>
                <a:gd name="T82" fmla="*/ 74 w 640"/>
                <a:gd name="T83" fmla="*/ 484 h 506"/>
                <a:gd name="T84" fmla="*/ 55 w 640"/>
                <a:gd name="T85" fmla="*/ 484 h 506"/>
                <a:gd name="T86" fmla="*/ 23 w 640"/>
                <a:gd name="T87" fmla="*/ 452 h 506"/>
                <a:gd name="T88" fmla="*/ 618 w 640"/>
                <a:gd name="T89" fmla="*/ 452 h 506"/>
                <a:gd name="T90" fmla="*/ 586 w 640"/>
                <a:gd name="T91" fmla="*/ 484 h 506"/>
                <a:gd name="T92" fmla="*/ 570 w 640"/>
                <a:gd name="T93" fmla="*/ 484 h 506"/>
                <a:gd name="T94" fmla="*/ 570 w 640"/>
                <a:gd name="T95" fmla="*/ 107 h 506"/>
                <a:gd name="T96" fmla="*/ 586 w 640"/>
                <a:gd name="T97" fmla="*/ 107 h 506"/>
                <a:gd name="T98" fmla="*/ 618 w 640"/>
                <a:gd name="T99" fmla="*/ 139 h 506"/>
                <a:gd name="T100" fmla="*/ 618 w 640"/>
                <a:gd name="T101" fmla="*/ 4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506">
                  <a:moveTo>
                    <a:pt x="586" y="85"/>
                  </a:moveTo>
                  <a:cubicBezTo>
                    <a:pt x="450" y="85"/>
                    <a:pt x="450" y="85"/>
                    <a:pt x="450" y="85"/>
                  </a:cubicBezTo>
                  <a:cubicBezTo>
                    <a:pt x="450" y="76"/>
                    <a:pt x="450" y="76"/>
                    <a:pt x="450" y="76"/>
                  </a:cubicBezTo>
                  <a:cubicBezTo>
                    <a:pt x="450" y="34"/>
                    <a:pt x="416" y="0"/>
                    <a:pt x="375" y="0"/>
                  </a:cubicBezTo>
                  <a:cubicBezTo>
                    <a:pt x="255" y="0"/>
                    <a:pt x="255" y="0"/>
                    <a:pt x="255" y="0"/>
                  </a:cubicBezTo>
                  <a:cubicBezTo>
                    <a:pt x="213" y="0"/>
                    <a:pt x="179" y="34"/>
                    <a:pt x="179" y="76"/>
                  </a:cubicBezTo>
                  <a:cubicBezTo>
                    <a:pt x="179" y="85"/>
                    <a:pt x="179" y="85"/>
                    <a:pt x="179" y="85"/>
                  </a:cubicBezTo>
                  <a:cubicBezTo>
                    <a:pt x="55" y="85"/>
                    <a:pt x="55" y="85"/>
                    <a:pt x="55" y="85"/>
                  </a:cubicBezTo>
                  <a:cubicBezTo>
                    <a:pt x="25" y="85"/>
                    <a:pt x="0" y="109"/>
                    <a:pt x="0" y="139"/>
                  </a:cubicBezTo>
                  <a:cubicBezTo>
                    <a:pt x="0" y="452"/>
                    <a:pt x="0" y="452"/>
                    <a:pt x="0" y="452"/>
                  </a:cubicBezTo>
                  <a:cubicBezTo>
                    <a:pt x="0" y="482"/>
                    <a:pt x="25" y="506"/>
                    <a:pt x="55" y="506"/>
                  </a:cubicBezTo>
                  <a:cubicBezTo>
                    <a:pt x="586" y="506"/>
                    <a:pt x="586" y="506"/>
                    <a:pt x="586" y="506"/>
                  </a:cubicBezTo>
                  <a:cubicBezTo>
                    <a:pt x="616" y="506"/>
                    <a:pt x="640" y="482"/>
                    <a:pt x="640" y="452"/>
                  </a:cubicBezTo>
                  <a:cubicBezTo>
                    <a:pt x="640" y="139"/>
                    <a:pt x="640" y="139"/>
                    <a:pt x="640" y="139"/>
                  </a:cubicBezTo>
                  <a:cubicBezTo>
                    <a:pt x="640" y="109"/>
                    <a:pt x="616" y="85"/>
                    <a:pt x="586" y="85"/>
                  </a:cubicBezTo>
                  <a:close/>
                  <a:moveTo>
                    <a:pt x="137" y="107"/>
                  </a:moveTo>
                  <a:cubicBezTo>
                    <a:pt x="513" y="107"/>
                    <a:pt x="513" y="107"/>
                    <a:pt x="513" y="107"/>
                  </a:cubicBezTo>
                  <a:cubicBezTo>
                    <a:pt x="513" y="484"/>
                    <a:pt x="513" y="484"/>
                    <a:pt x="513" y="484"/>
                  </a:cubicBezTo>
                  <a:cubicBezTo>
                    <a:pt x="137" y="484"/>
                    <a:pt x="137" y="484"/>
                    <a:pt x="137" y="484"/>
                  </a:cubicBezTo>
                  <a:lnTo>
                    <a:pt x="137" y="107"/>
                  </a:lnTo>
                  <a:close/>
                  <a:moveTo>
                    <a:pt x="115" y="484"/>
                  </a:moveTo>
                  <a:cubicBezTo>
                    <a:pt x="96" y="484"/>
                    <a:pt x="96" y="484"/>
                    <a:pt x="96" y="484"/>
                  </a:cubicBezTo>
                  <a:cubicBezTo>
                    <a:pt x="96" y="107"/>
                    <a:pt x="96" y="107"/>
                    <a:pt x="96" y="107"/>
                  </a:cubicBezTo>
                  <a:cubicBezTo>
                    <a:pt x="115" y="107"/>
                    <a:pt x="115" y="107"/>
                    <a:pt x="115" y="107"/>
                  </a:cubicBezTo>
                  <a:lnTo>
                    <a:pt x="115" y="484"/>
                  </a:lnTo>
                  <a:close/>
                  <a:moveTo>
                    <a:pt x="535" y="107"/>
                  </a:moveTo>
                  <a:cubicBezTo>
                    <a:pt x="548" y="107"/>
                    <a:pt x="548" y="107"/>
                    <a:pt x="548" y="107"/>
                  </a:cubicBezTo>
                  <a:cubicBezTo>
                    <a:pt x="548" y="484"/>
                    <a:pt x="548" y="484"/>
                    <a:pt x="548" y="484"/>
                  </a:cubicBezTo>
                  <a:cubicBezTo>
                    <a:pt x="535" y="484"/>
                    <a:pt x="535" y="484"/>
                    <a:pt x="535" y="484"/>
                  </a:cubicBezTo>
                  <a:lnTo>
                    <a:pt x="535" y="107"/>
                  </a:lnTo>
                  <a:close/>
                  <a:moveTo>
                    <a:pt x="201" y="76"/>
                  </a:moveTo>
                  <a:cubicBezTo>
                    <a:pt x="201" y="46"/>
                    <a:pt x="225" y="22"/>
                    <a:pt x="255" y="22"/>
                  </a:cubicBezTo>
                  <a:cubicBezTo>
                    <a:pt x="375" y="22"/>
                    <a:pt x="375" y="22"/>
                    <a:pt x="375" y="22"/>
                  </a:cubicBezTo>
                  <a:cubicBezTo>
                    <a:pt x="404" y="22"/>
                    <a:pt x="428" y="46"/>
                    <a:pt x="428" y="76"/>
                  </a:cubicBezTo>
                  <a:cubicBezTo>
                    <a:pt x="428" y="85"/>
                    <a:pt x="428" y="85"/>
                    <a:pt x="428" y="85"/>
                  </a:cubicBezTo>
                  <a:cubicBezTo>
                    <a:pt x="201" y="85"/>
                    <a:pt x="201" y="85"/>
                    <a:pt x="201" y="85"/>
                  </a:cubicBezTo>
                  <a:lnTo>
                    <a:pt x="201" y="76"/>
                  </a:lnTo>
                  <a:close/>
                  <a:moveTo>
                    <a:pt x="23" y="452"/>
                  </a:moveTo>
                  <a:cubicBezTo>
                    <a:pt x="23" y="139"/>
                    <a:pt x="23" y="139"/>
                    <a:pt x="23" y="139"/>
                  </a:cubicBezTo>
                  <a:cubicBezTo>
                    <a:pt x="23" y="121"/>
                    <a:pt x="37" y="107"/>
                    <a:pt x="55" y="107"/>
                  </a:cubicBezTo>
                  <a:cubicBezTo>
                    <a:pt x="74" y="107"/>
                    <a:pt x="74" y="107"/>
                    <a:pt x="74" y="107"/>
                  </a:cubicBezTo>
                  <a:cubicBezTo>
                    <a:pt x="74" y="484"/>
                    <a:pt x="74" y="484"/>
                    <a:pt x="74" y="484"/>
                  </a:cubicBezTo>
                  <a:cubicBezTo>
                    <a:pt x="55" y="484"/>
                    <a:pt x="55" y="484"/>
                    <a:pt x="55" y="484"/>
                  </a:cubicBezTo>
                  <a:cubicBezTo>
                    <a:pt x="37" y="484"/>
                    <a:pt x="23" y="470"/>
                    <a:pt x="23" y="452"/>
                  </a:cubicBezTo>
                  <a:close/>
                  <a:moveTo>
                    <a:pt x="618" y="452"/>
                  </a:moveTo>
                  <a:cubicBezTo>
                    <a:pt x="618" y="470"/>
                    <a:pt x="604" y="484"/>
                    <a:pt x="586" y="484"/>
                  </a:cubicBezTo>
                  <a:cubicBezTo>
                    <a:pt x="570" y="484"/>
                    <a:pt x="570" y="484"/>
                    <a:pt x="570" y="484"/>
                  </a:cubicBezTo>
                  <a:cubicBezTo>
                    <a:pt x="570" y="107"/>
                    <a:pt x="570" y="107"/>
                    <a:pt x="570" y="107"/>
                  </a:cubicBezTo>
                  <a:cubicBezTo>
                    <a:pt x="586" y="107"/>
                    <a:pt x="586" y="107"/>
                    <a:pt x="586" y="107"/>
                  </a:cubicBezTo>
                  <a:cubicBezTo>
                    <a:pt x="604" y="107"/>
                    <a:pt x="618" y="121"/>
                    <a:pt x="618" y="139"/>
                  </a:cubicBezTo>
                  <a:lnTo>
                    <a:pt x="618" y="452"/>
                  </a:lnTo>
                  <a:close/>
                </a:path>
              </a:pathLst>
            </a:custGeom>
            <a:solidFill>
              <a:srgbClr val="8DA8AD"/>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22"/>
            <p:cNvSpPr>
              <a:spLocks noEditPoints="1"/>
            </p:cNvSpPr>
            <p:nvPr/>
          </p:nvSpPr>
          <p:spPr bwMode="auto">
            <a:xfrm>
              <a:off x="2649471" y="5137766"/>
              <a:ext cx="701418" cy="555566"/>
            </a:xfrm>
            <a:custGeom>
              <a:avLst/>
              <a:gdLst>
                <a:gd name="T0" fmla="*/ 586 w 640"/>
                <a:gd name="T1" fmla="*/ 85 h 506"/>
                <a:gd name="T2" fmla="*/ 450 w 640"/>
                <a:gd name="T3" fmla="*/ 85 h 506"/>
                <a:gd name="T4" fmla="*/ 450 w 640"/>
                <a:gd name="T5" fmla="*/ 76 h 506"/>
                <a:gd name="T6" fmla="*/ 375 w 640"/>
                <a:gd name="T7" fmla="*/ 0 h 506"/>
                <a:gd name="T8" fmla="*/ 255 w 640"/>
                <a:gd name="T9" fmla="*/ 0 h 506"/>
                <a:gd name="T10" fmla="*/ 179 w 640"/>
                <a:gd name="T11" fmla="*/ 76 h 506"/>
                <a:gd name="T12" fmla="*/ 179 w 640"/>
                <a:gd name="T13" fmla="*/ 85 h 506"/>
                <a:gd name="T14" fmla="*/ 55 w 640"/>
                <a:gd name="T15" fmla="*/ 85 h 506"/>
                <a:gd name="T16" fmla="*/ 0 w 640"/>
                <a:gd name="T17" fmla="*/ 139 h 506"/>
                <a:gd name="T18" fmla="*/ 0 w 640"/>
                <a:gd name="T19" fmla="*/ 452 h 506"/>
                <a:gd name="T20" fmla="*/ 55 w 640"/>
                <a:gd name="T21" fmla="*/ 506 h 506"/>
                <a:gd name="T22" fmla="*/ 586 w 640"/>
                <a:gd name="T23" fmla="*/ 506 h 506"/>
                <a:gd name="T24" fmla="*/ 640 w 640"/>
                <a:gd name="T25" fmla="*/ 452 h 506"/>
                <a:gd name="T26" fmla="*/ 640 w 640"/>
                <a:gd name="T27" fmla="*/ 139 h 506"/>
                <a:gd name="T28" fmla="*/ 586 w 640"/>
                <a:gd name="T29" fmla="*/ 85 h 506"/>
                <a:gd name="T30" fmla="*/ 137 w 640"/>
                <a:gd name="T31" fmla="*/ 107 h 506"/>
                <a:gd name="T32" fmla="*/ 513 w 640"/>
                <a:gd name="T33" fmla="*/ 107 h 506"/>
                <a:gd name="T34" fmla="*/ 513 w 640"/>
                <a:gd name="T35" fmla="*/ 484 h 506"/>
                <a:gd name="T36" fmla="*/ 137 w 640"/>
                <a:gd name="T37" fmla="*/ 484 h 506"/>
                <a:gd name="T38" fmla="*/ 137 w 640"/>
                <a:gd name="T39" fmla="*/ 107 h 506"/>
                <a:gd name="T40" fmla="*/ 115 w 640"/>
                <a:gd name="T41" fmla="*/ 484 h 506"/>
                <a:gd name="T42" fmla="*/ 96 w 640"/>
                <a:gd name="T43" fmla="*/ 484 h 506"/>
                <a:gd name="T44" fmla="*/ 96 w 640"/>
                <a:gd name="T45" fmla="*/ 107 h 506"/>
                <a:gd name="T46" fmla="*/ 115 w 640"/>
                <a:gd name="T47" fmla="*/ 107 h 506"/>
                <a:gd name="T48" fmla="*/ 115 w 640"/>
                <a:gd name="T49" fmla="*/ 484 h 506"/>
                <a:gd name="T50" fmla="*/ 535 w 640"/>
                <a:gd name="T51" fmla="*/ 107 h 506"/>
                <a:gd name="T52" fmla="*/ 548 w 640"/>
                <a:gd name="T53" fmla="*/ 107 h 506"/>
                <a:gd name="T54" fmla="*/ 548 w 640"/>
                <a:gd name="T55" fmla="*/ 484 h 506"/>
                <a:gd name="T56" fmla="*/ 535 w 640"/>
                <a:gd name="T57" fmla="*/ 484 h 506"/>
                <a:gd name="T58" fmla="*/ 535 w 640"/>
                <a:gd name="T59" fmla="*/ 107 h 506"/>
                <a:gd name="T60" fmla="*/ 201 w 640"/>
                <a:gd name="T61" fmla="*/ 76 h 506"/>
                <a:gd name="T62" fmla="*/ 255 w 640"/>
                <a:gd name="T63" fmla="*/ 22 h 506"/>
                <a:gd name="T64" fmla="*/ 375 w 640"/>
                <a:gd name="T65" fmla="*/ 22 h 506"/>
                <a:gd name="T66" fmla="*/ 428 w 640"/>
                <a:gd name="T67" fmla="*/ 76 h 506"/>
                <a:gd name="T68" fmla="*/ 428 w 640"/>
                <a:gd name="T69" fmla="*/ 85 h 506"/>
                <a:gd name="T70" fmla="*/ 201 w 640"/>
                <a:gd name="T71" fmla="*/ 85 h 506"/>
                <a:gd name="T72" fmla="*/ 201 w 640"/>
                <a:gd name="T73" fmla="*/ 76 h 506"/>
                <a:gd name="T74" fmla="*/ 23 w 640"/>
                <a:gd name="T75" fmla="*/ 452 h 506"/>
                <a:gd name="T76" fmla="*/ 23 w 640"/>
                <a:gd name="T77" fmla="*/ 139 h 506"/>
                <a:gd name="T78" fmla="*/ 55 w 640"/>
                <a:gd name="T79" fmla="*/ 107 h 506"/>
                <a:gd name="T80" fmla="*/ 74 w 640"/>
                <a:gd name="T81" fmla="*/ 107 h 506"/>
                <a:gd name="T82" fmla="*/ 74 w 640"/>
                <a:gd name="T83" fmla="*/ 484 h 506"/>
                <a:gd name="T84" fmla="*/ 55 w 640"/>
                <a:gd name="T85" fmla="*/ 484 h 506"/>
                <a:gd name="T86" fmla="*/ 23 w 640"/>
                <a:gd name="T87" fmla="*/ 452 h 506"/>
                <a:gd name="T88" fmla="*/ 618 w 640"/>
                <a:gd name="T89" fmla="*/ 452 h 506"/>
                <a:gd name="T90" fmla="*/ 586 w 640"/>
                <a:gd name="T91" fmla="*/ 484 h 506"/>
                <a:gd name="T92" fmla="*/ 570 w 640"/>
                <a:gd name="T93" fmla="*/ 484 h 506"/>
                <a:gd name="T94" fmla="*/ 570 w 640"/>
                <a:gd name="T95" fmla="*/ 107 h 506"/>
                <a:gd name="T96" fmla="*/ 586 w 640"/>
                <a:gd name="T97" fmla="*/ 107 h 506"/>
                <a:gd name="T98" fmla="*/ 618 w 640"/>
                <a:gd name="T99" fmla="*/ 139 h 506"/>
                <a:gd name="T100" fmla="*/ 618 w 640"/>
                <a:gd name="T101" fmla="*/ 4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506">
                  <a:moveTo>
                    <a:pt x="586" y="85"/>
                  </a:moveTo>
                  <a:cubicBezTo>
                    <a:pt x="450" y="85"/>
                    <a:pt x="450" y="85"/>
                    <a:pt x="450" y="85"/>
                  </a:cubicBezTo>
                  <a:cubicBezTo>
                    <a:pt x="450" y="76"/>
                    <a:pt x="450" y="76"/>
                    <a:pt x="450" y="76"/>
                  </a:cubicBezTo>
                  <a:cubicBezTo>
                    <a:pt x="450" y="34"/>
                    <a:pt x="416" y="0"/>
                    <a:pt x="375" y="0"/>
                  </a:cubicBezTo>
                  <a:cubicBezTo>
                    <a:pt x="255" y="0"/>
                    <a:pt x="255" y="0"/>
                    <a:pt x="255" y="0"/>
                  </a:cubicBezTo>
                  <a:cubicBezTo>
                    <a:pt x="213" y="0"/>
                    <a:pt x="179" y="34"/>
                    <a:pt x="179" y="76"/>
                  </a:cubicBezTo>
                  <a:cubicBezTo>
                    <a:pt x="179" y="85"/>
                    <a:pt x="179" y="85"/>
                    <a:pt x="179" y="85"/>
                  </a:cubicBezTo>
                  <a:cubicBezTo>
                    <a:pt x="55" y="85"/>
                    <a:pt x="55" y="85"/>
                    <a:pt x="55" y="85"/>
                  </a:cubicBezTo>
                  <a:cubicBezTo>
                    <a:pt x="25" y="85"/>
                    <a:pt x="0" y="109"/>
                    <a:pt x="0" y="139"/>
                  </a:cubicBezTo>
                  <a:cubicBezTo>
                    <a:pt x="0" y="452"/>
                    <a:pt x="0" y="452"/>
                    <a:pt x="0" y="452"/>
                  </a:cubicBezTo>
                  <a:cubicBezTo>
                    <a:pt x="0" y="482"/>
                    <a:pt x="25" y="506"/>
                    <a:pt x="55" y="506"/>
                  </a:cubicBezTo>
                  <a:cubicBezTo>
                    <a:pt x="586" y="506"/>
                    <a:pt x="586" y="506"/>
                    <a:pt x="586" y="506"/>
                  </a:cubicBezTo>
                  <a:cubicBezTo>
                    <a:pt x="616" y="506"/>
                    <a:pt x="640" y="482"/>
                    <a:pt x="640" y="452"/>
                  </a:cubicBezTo>
                  <a:cubicBezTo>
                    <a:pt x="640" y="139"/>
                    <a:pt x="640" y="139"/>
                    <a:pt x="640" y="139"/>
                  </a:cubicBezTo>
                  <a:cubicBezTo>
                    <a:pt x="640" y="109"/>
                    <a:pt x="616" y="85"/>
                    <a:pt x="586" y="85"/>
                  </a:cubicBezTo>
                  <a:close/>
                  <a:moveTo>
                    <a:pt x="137" y="107"/>
                  </a:moveTo>
                  <a:cubicBezTo>
                    <a:pt x="513" y="107"/>
                    <a:pt x="513" y="107"/>
                    <a:pt x="513" y="107"/>
                  </a:cubicBezTo>
                  <a:cubicBezTo>
                    <a:pt x="513" y="484"/>
                    <a:pt x="513" y="484"/>
                    <a:pt x="513" y="484"/>
                  </a:cubicBezTo>
                  <a:cubicBezTo>
                    <a:pt x="137" y="484"/>
                    <a:pt x="137" y="484"/>
                    <a:pt x="137" y="484"/>
                  </a:cubicBezTo>
                  <a:lnTo>
                    <a:pt x="137" y="107"/>
                  </a:lnTo>
                  <a:close/>
                  <a:moveTo>
                    <a:pt x="115" y="484"/>
                  </a:moveTo>
                  <a:cubicBezTo>
                    <a:pt x="96" y="484"/>
                    <a:pt x="96" y="484"/>
                    <a:pt x="96" y="484"/>
                  </a:cubicBezTo>
                  <a:cubicBezTo>
                    <a:pt x="96" y="107"/>
                    <a:pt x="96" y="107"/>
                    <a:pt x="96" y="107"/>
                  </a:cubicBezTo>
                  <a:cubicBezTo>
                    <a:pt x="115" y="107"/>
                    <a:pt x="115" y="107"/>
                    <a:pt x="115" y="107"/>
                  </a:cubicBezTo>
                  <a:lnTo>
                    <a:pt x="115" y="484"/>
                  </a:lnTo>
                  <a:close/>
                  <a:moveTo>
                    <a:pt x="535" y="107"/>
                  </a:moveTo>
                  <a:cubicBezTo>
                    <a:pt x="548" y="107"/>
                    <a:pt x="548" y="107"/>
                    <a:pt x="548" y="107"/>
                  </a:cubicBezTo>
                  <a:cubicBezTo>
                    <a:pt x="548" y="484"/>
                    <a:pt x="548" y="484"/>
                    <a:pt x="548" y="484"/>
                  </a:cubicBezTo>
                  <a:cubicBezTo>
                    <a:pt x="535" y="484"/>
                    <a:pt x="535" y="484"/>
                    <a:pt x="535" y="484"/>
                  </a:cubicBezTo>
                  <a:lnTo>
                    <a:pt x="535" y="107"/>
                  </a:lnTo>
                  <a:close/>
                  <a:moveTo>
                    <a:pt x="201" y="76"/>
                  </a:moveTo>
                  <a:cubicBezTo>
                    <a:pt x="201" y="46"/>
                    <a:pt x="225" y="22"/>
                    <a:pt x="255" y="22"/>
                  </a:cubicBezTo>
                  <a:cubicBezTo>
                    <a:pt x="375" y="22"/>
                    <a:pt x="375" y="22"/>
                    <a:pt x="375" y="22"/>
                  </a:cubicBezTo>
                  <a:cubicBezTo>
                    <a:pt x="404" y="22"/>
                    <a:pt x="428" y="46"/>
                    <a:pt x="428" y="76"/>
                  </a:cubicBezTo>
                  <a:cubicBezTo>
                    <a:pt x="428" y="85"/>
                    <a:pt x="428" y="85"/>
                    <a:pt x="428" y="85"/>
                  </a:cubicBezTo>
                  <a:cubicBezTo>
                    <a:pt x="201" y="85"/>
                    <a:pt x="201" y="85"/>
                    <a:pt x="201" y="85"/>
                  </a:cubicBezTo>
                  <a:lnTo>
                    <a:pt x="201" y="76"/>
                  </a:lnTo>
                  <a:close/>
                  <a:moveTo>
                    <a:pt x="23" y="452"/>
                  </a:moveTo>
                  <a:cubicBezTo>
                    <a:pt x="23" y="139"/>
                    <a:pt x="23" y="139"/>
                    <a:pt x="23" y="139"/>
                  </a:cubicBezTo>
                  <a:cubicBezTo>
                    <a:pt x="23" y="121"/>
                    <a:pt x="37" y="107"/>
                    <a:pt x="55" y="107"/>
                  </a:cubicBezTo>
                  <a:cubicBezTo>
                    <a:pt x="74" y="107"/>
                    <a:pt x="74" y="107"/>
                    <a:pt x="74" y="107"/>
                  </a:cubicBezTo>
                  <a:cubicBezTo>
                    <a:pt x="74" y="484"/>
                    <a:pt x="74" y="484"/>
                    <a:pt x="74" y="484"/>
                  </a:cubicBezTo>
                  <a:cubicBezTo>
                    <a:pt x="55" y="484"/>
                    <a:pt x="55" y="484"/>
                    <a:pt x="55" y="484"/>
                  </a:cubicBezTo>
                  <a:cubicBezTo>
                    <a:pt x="37" y="484"/>
                    <a:pt x="23" y="470"/>
                    <a:pt x="23" y="452"/>
                  </a:cubicBezTo>
                  <a:close/>
                  <a:moveTo>
                    <a:pt x="618" y="452"/>
                  </a:moveTo>
                  <a:cubicBezTo>
                    <a:pt x="618" y="470"/>
                    <a:pt x="604" y="484"/>
                    <a:pt x="586" y="484"/>
                  </a:cubicBezTo>
                  <a:cubicBezTo>
                    <a:pt x="570" y="484"/>
                    <a:pt x="570" y="484"/>
                    <a:pt x="570" y="484"/>
                  </a:cubicBezTo>
                  <a:cubicBezTo>
                    <a:pt x="570" y="107"/>
                    <a:pt x="570" y="107"/>
                    <a:pt x="570" y="107"/>
                  </a:cubicBezTo>
                  <a:cubicBezTo>
                    <a:pt x="586" y="107"/>
                    <a:pt x="586" y="107"/>
                    <a:pt x="586" y="107"/>
                  </a:cubicBezTo>
                  <a:cubicBezTo>
                    <a:pt x="604" y="107"/>
                    <a:pt x="618" y="121"/>
                    <a:pt x="618" y="139"/>
                  </a:cubicBezTo>
                  <a:lnTo>
                    <a:pt x="618" y="452"/>
                  </a:lnTo>
                  <a:close/>
                </a:path>
              </a:pathLst>
            </a:custGeom>
            <a:solidFill>
              <a:srgbClr val="8DA8AD"/>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22"/>
            <p:cNvSpPr>
              <a:spLocks noEditPoints="1"/>
            </p:cNvSpPr>
            <p:nvPr/>
          </p:nvSpPr>
          <p:spPr bwMode="auto">
            <a:xfrm>
              <a:off x="3566889" y="5137766"/>
              <a:ext cx="701418" cy="555566"/>
            </a:xfrm>
            <a:custGeom>
              <a:avLst/>
              <a:gdLst>
                <a:gd name="T0" fmla="*/ 586 w 640"/>
                <a:gd name="T1" fmla="*/ 85 h 506"/>
                <a:gd name="T2" fmla="*/ 450 w 640"/>
                <a:gd name="T3" fmla="*/ 85 h 506"/>
                <a:gd name="T4" fmla="*/ 450 w 640"/>
                <a:gd name="T5" fmla="*/ 76 h 506"/>
                <a:gd name="T6" fmla="*/ 375 w 640"/>
                <a:gd name="T7" fmla="*/ 0 h 506"/>
                <a:gd name="T8" fmla="*/ 255 w 640"/>
                <a:gd name="T9" fmla="*/ 0 h 506"/>
                <a:gd name="T10" fmla="*/ 179 w 640"/>
                <a:gd name="T11" fmla="*/ 76 h 506"/>
                <a:gd name="T12" fmla="*/ 179 w 640"/>
                <a:gd name="T13" fmla="*/ 85 h 506"/>
                <a:gd name="T14" fmla="*/ 55 w 640"/>
                <a:gd name="T15" fmla="*/ 85 h 506"/>
                <a:gd name="T16" fmla="*/ 0 w 640"/>
                <a:gd name="T17" fmla="*/ 139 h 506"/>
                <a:gd name="T18" fmla="*/ 0 w 640"/>
                <a:gd name="T19" fmla="*/ 452 h 506"/>
                <a:gd name="T20" fmla="*/ 55 w 640"/>
                <a:gd name="T21" fmla="*/ 506 h 506"/>
                <a:gd name="T22" fmla="*/ 586 w 640"/>
                <a:gd name="T23" fmla="*/ 506 h 506"/>
                <a:gd name="T24" fmla="*/ 640 w 640"/>
                <a:gd name="T25" fmla="*/ 452 h 506"/>
                <a:gd name="T26" fmla="*/ 640 w 640"/>
                <a:gd name="T27" fmla="*/ 139 h 506"/>
                <a:gd name="T28" fmla="*/ 586 w 640"/>
                <a:gd name="T29" fmla="*/ 85 h 506"/>
                <a:gd name="T30" fmla="*/ 137 w 640"/>
                <a:gd name="T31" fmla="*/ 107 h 506"/>
                <a:gd name="T32" fmla="*/ 513 w 640"/>
                <a:gd name="T33" fmla="*/ 107 h 506"/>
                <a:gd name="T34" fmla="*/ 513 w 640"/>
                <a:gd name="T35" fmla="*/ 484 h 506"/>
                <a:gd name="T36" fmla="*/ 137 w 640"/>
                <a:gd name="T37" fmla="*/ 484 h 506"/>
                <a:gd name="T38" fmla="*/ 137 w 640"/>
                <a:gd name="T39" fmla="*/ 107 h 506"/>
                <a:gd name="T40" fmla="*/ 115 w 640"/>
                <a:gd name="T41" fmla="*/ 484 h 506"/>
                <a:gd name="T42" fmla="*/ 96 w 640"/>
                <a:gd name="T43" fmla="*/ 484 h 506"/>
                <a:gd name="T44" fmla="*/ 96 w 640"/>
                <a:gd name="T45" fmla="*/ 107 h 506"/>
                <a:gd name="T46" fmla="*/ 115 w 640"/>
                <a:gd name="T47" fmla="*/ 107 h 506"/>
                <a:gd name="T48" fmla="*/ 115 w 640"/>
                <a:gd name="T49" fmla="*/ 484 h 506"/>
                <a:gd name="T50" fmla="*/ 535 w 640"/>
                <a:gd name="T51" fmla="*/ 107 h 506"/>
                <a:gd name="T52" fmla="*/ 548 w 640"/>
                <a:gd name="T53" fmla="*/ 107 h 506"/>
                <a:gd name="T54" fmla="*/ 548 w 640"/>
                <a:gd name="T55" fmla="*/ 484 h 506"/>
                <a:gd name="T56" fmla="*/ 535 w 640"/>
                <a:gd name="T57" fmla="*/ 484 h 506"/>
                <a:gd name="T58" fmla="*/ 535 w 640"/>
                <a:gd name="T59" fmla="*/ 107 h 506"/>
                <a:gd name="T60" fmla="*/ 201 w 640"/>
                <a:gd name="T61" fmla="*/ 76 h 506"/>
                <a:gd name="T62" fmla="*/ 255 w 640"/>
                <a:gd name="T63" fmla="*/ 22 h 506"/>
                <a:gd name="T64" fmla="*/ 375 w 640"/>
                <a:gd name="T65" fmla="*/ 22 h 506"/>
                <a:gd name="T66" fmla="*/ 428 w 640"/>
                <a:gd name="T67" fmla="*/ 76 h 506"/>
                <a:gd name="T68" fmla="*/ 428 w 640"/>
                <a:gd name="T69" fmla="*/ 85 h 506"/>
                <a:gd name="T70" fmla="*/ 201 w 640"/>
                <a:gd name="T71" fmla="*/ 85 h 506"/>
                <a:gd name="T72" fmla="*/ 201 w 640"/>
                <a:gd name="T73" fmla="*/ 76 h 506"/>
                <a:gd name="T74" fmla="*/ 23 w 640"/>
                <a:gd name="T75" fmla="*/ 452 h 506"/>
                <a:gd name="T76" fmla="*/ 23 w 640"/>
                <a:gd name="T77" fmla="*/ 139 h 506"/>
                <a:gd name="T78" fmla="*/ 55 w 640"/>
                <a:gd name="T79" fmla="*/ 107 h 506"/>
                <a:gd name="T80" fmla="*/ 74 w 640"/>
                <a:gd name="T81" fmla="*/ 107 h 506"/>
                <a:gd name="T82" fmla="*/ 74 w 640"/>
                <a:gd name="T83" fmla="*/ 484 h 506"/>
                <a:gd name="T84" fmla="*/ 55 w 640"/>
                <a:gd name="T85" fmla="*/ 484 h 506"/>
                <a:gd name="T86" fmla="*/ 23 w 640"/>
                <a:gd name="T87" fmla="*/ 452 h 506"/>
                <a:gd name="T88" fmla="*/ 618 w 640"/>
                <a:gd name="T89" fmla="*/ 452 h 506"/>
                <a:gd name="T90" fmla="*/ 586 w 640"/>
                <a:gd name="T91" fmla="*/ 484 h 506"/>
                <a:gd name="T92" fmla="*/ 570 w 640"/>
                <a:gd name="T93" fmla="*/ 484 h 506"/>
                <a:gd name="T94" fmla="*/ 570 w 640"/>
                <a:gd name="T95" fmla="*/ 107 h 506"/>
                <a:gd name="T96" fmla="*/ 586 w 640"/>
                <a:gd name="T97" fmla="*/ 107 h 506"/>
                <a:gd name="T98" fmla="*/ 618 w 640"/>
                <a:gd name="T99" fmla="*/ 139 h 506"/>
                <a:gd name="T100" fmla="*/ 618 w 640"/>
                <a:gd name="T101" fmla="*/ 4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506">
                  <a:moveTo>
                    <a:pt x="586" y="85"/>
                  </a:moveTo>
                  <a:cubicBezTo>
                    <a:pt x="450" y="85"/>
                    <a:pt x="450" y="85"/>
                    <a:pt x="450" y="85"/>
                  </a:cubicBezTo>
                  <a:cubicBezTo>
                    <a:pt x="450" y="76"/>
                    <a:pt x="450" y="76"/>
                    <a:pt x="450" y="76"/>
                  </a:cubicBezTo>
                  <a:cubicBezTo>
                    <a:pt x="450" y="34"/>
                    <a:pt x="416" y="0"/>
                    <a:pt x="375" y="0"/>
                  </a:cubicBezTo>
                  <a:cubicBezTo>
                    <a:pt x="255" y="0"/>
                    <a:pt x="255" y="0"/>
                    <a:pt x="255" y="0"/>
                  </a:cubicBezTo>
                  <a:cubicBezTo>
                    <a:pt x="213" y="0"/>
                    <a:pt x="179" y="34"/>
                    <a:pt x="179" y="76"/>
                  </a:cubicBezTo>
                  <a:cubicBezTo>
                    <a:pt x="179" y="85"/>
                    <a:pt x="179" y="85"/>
                    <a:pt x="179" y="85"/>
                  </a:cubicBezTo>
                  <a:cubicBezTo>
                    <a:pt x="55" y="85"/>
                    <a:pt x="55" y="85"/>
                    <a:pt x="55" y="85"/>
                  </a:cubicBezTo>
                  <a:cubicBezTo>
                    <a:pt x="25" y="85"/>
                    <a:pt x="0" y="109"/>
                    <a:pt x="0" y="139"/>
                  </a:cubicBezTo>
                  <a:cubicBezTo>
                    <a:pt x="0" y="452"/>
                    <a:pt x="0" y="452"/>
                    <a:pt x="0" y="452"/>
                  </a:cubicBezTo>
                  <a:cubicBezTo>
                    <a:pt x="0" y="482"/>
                    <a:pt x="25" y="506"/>
                    <a:pt x="55" y="506"/>
                  </a:cubicBezTo>
                  <a:cubicBezTo>
                    <a:pt x="586" y="506"/>
                    <a:pt x="586" y="506"/>
                    <a:pt x="586" y="506"/>
                  </a:cubicBezTo>
                  <a:cubicBezTo>
                    <a:pt x="616" y="506"/>
                    <a:pt x="640" y="482"/>
                    <a:pt x="640" y="452"/>
                  </a:cubicBezTo>
                  <a:cubicBezTo>
                    <a:pt x="640" y="139"/>
                    <a:pt x="640" y="139"/>
                    <a:pt x="640" y="139"/>
                  </a:cubicBezTo>
                  <a:cubicBezTo>
                    <a:pt x="640" y="109"/>
                    <a:pt x="616" y="85"/>
                    <a:pt x="586" y="85"/>
                  </a:cubicBezTo>
                  <a:close/>
                  <a:moveTo>
                    <a:pt x="137" y="107"/>
                  </a:moveTo>
                  <a:cubicBezTo>
                    <a:pt x="513" y="107"/>
                    <a:pt x="513" y="107"/>
                    <a:pt x="513" y="107"/>
                  </a:cubicBezTo>
                  <a:cubicBezTo>
                    <a:pt x="513" y="484"/>
                    <a:pt x="513" y="484"/>
                    <a:pt x="513" y="484"/>
                  </a:cubicBezTo>
                  <a:cubicBezTo>
                    <a:pt x="137" y="484"/>
                    <a:pt x="137" y="484"/>
                    <a:pt x="137" y="484"/>
                  </a:cubicBezTo>
                  <a:lnTo>
                    <a:pt x="137" y="107"/>
                  </a:lnTo>
                  <a:close/>
                  <a:moveTo>
                    <a:pt x="115" y="484"/>
                  </a:moveTo>
                  <a:cubicBezTo>
                    <a:pt x="96" y="484"/>
                    <a:pt x="96" y="484"/>
                    <a:pt x="96" y="484"/>
                  </a:cubicBezTo>
                  <a:cubicBezTo>
                    <a:pt x="96" y="107"/>
                    <a:pt x="96" y="107"/>
                    <a:pt x="96" y="107"/>
                  </a:cubicBezTo>
                  <a:cubicBezTo>
                    <a:pt x="115" y="107"/>
                    <a:pt x="115" y="107"/>
                    <a:pt x="115" y="107"/>
                  </a:cubicBezTo>
                  <a:lnTo>
                    <a:pt x="115" y="484"/>
                  </a:lnTo>
                  <a:close/>
                  <a:moveTo>
                    <a:pt x="535" y="107"/>
                  </a:moveTo>
                  <a:cubicBezTo>
                    <a:pt x="548" y="107"/>
                    <a:pt x="548" y="107"/>
                    <a:pt x="548" y="107"/>
                  </a:cubicBezTo>
                  <a:cubicBezTo>
                    <a:pt x="548" y="484"/>
                    <a:pt x="548" y="484"/>
                    <a:pt x="548" y="484"/>
                  </a:cubicBezTo>
                  <a:cubicBezTo>
                    <a:pt x="535" y="484"/>
                    <a:pt x="535" y="484"/>
                    <a:pt x="535" y="484"/>
                  </a:cubicBezTo>
                  <a:lnTo>
                    <a:pt x="535" y="107"/>
                  </a:lnTo>
                  <a:close/>
                  <a:moveTo>
                    <a:pt x="201" y="76"/>
                  </a:moveTo>
                  <a:cubicBezTo>
                    <a:pt x="201" y="46"/>
                    <a:pt x="225" y="22"/>
                    <a:pt x="255" y="22"/>
                  </a:cubicBezTo>
                  <a:cubicBezTo>
                    <a:pt x="375" y="22"/>
                    <a:pt x="375" y="22"/>
                    <a:pt x="375" y="22"/>
                  </a:cubicBezTo>
                  <a:cubicBezTo>
                    <a:pt x="404" y="22"/>
                    <a:pt x="428" y="46"/>
                    <a:pt x="428" y="76"/>
                  </a:cubicBezTo>
                  <a:cubicBezTo>
                    <a:pt x="428" y="85"/>
                    <a:pt x="428" y="85"/>
                    <a:pt x="428" y="85"/>
                  </a:cubicBezTo>
                  <a:cubicBezTo>
                    <a:pt x="201" y="85"/>
                    <a:pt x="201" y="85"/>
                    <a:pt x="201" y="85"/>
                  </a:cubicBezTo>
                  <a:lnTo>
                    <a:pt x="201" y="76"/>
                  </a:lnTo>
                  <a:close/>
                  <a:moveTo>
                    <a:pt x="23" y="452"/>
                  </a:moveTo>
                  <a:cubicBezTo>
                    <a:pt x="23" y="139"/>
                    <a:pt x="23" y="139"/>
                    <a:pt x="23" y="139"/>
                  </a:cubicBezTo>
                  <a:cubicBezTo>
                    <a:pt x="23" y="121"/>
                    <a:pt x="37" y="107"/>
                    <a:pt x="55" y="107"/>
                  </a:cubicBezTo>
                  <a:cubicBezTo>
                    <a:pt x="74" y="107"/>
                    <a:pt x="74" y="107"/>
                    <a:pt x="74" y="107"/>
                  </a:cubicBezTo>
                  <a:cubicBezTo>
                    <a:pt x="74" y="484"/>
                    <a:pt x="74" y="484"/>
                    <a:pt x="74" y="484"/>
                  </a:cubicBezTo>
                  <a:cubicBezTo>
                    <a:pt x="55" y="484"/>
                    <a:pt x="55" y="484"/>
                    <a:pt x="55" y="484"/>
                  </a:cubicBezTo>
                  <a:cubicBezTo>
                    <a:pt x="37" y="484"/>
                    <a:pt x="23" y="470"/>
                    <a:pt x="23" y="452"/>
                  </a:cubicBezTo>
                  <a:close/>
                  <a:moveTo>
                    <a:pt x="618" y="452"/>
                  </a:moveTo>
                  <a:cubicBezTo>
                    <a:pt x="618" y="470"/>
                    <a:pt x="604" y="484"/>
                    <a:pt x="586" y="484"/>
                  </a:cubicBezTo>
                  <a:cubicBezTo>
                    <a:pt x="570" y="484"/>
                    <a:pt x="570" y="484"/>
                    <a:pt x="570" y="484"/>
                  </a:cubicBezTo>
                  <a:cubicBezTo>
                    <a:pt x="570" y="107"/>
                    <a:pt x="570" y="107"/>
                    <a:pt x="570" y="107"/>
                  </a:cubicBezTo>
                  <a:cubicBezTo>
                    <a:pt x="586" y="107"/>
                    <a:pt x="586" y="107"/>
                    <a:pt x="586" y="107"/>
                  </a:cubicBezTo>
                  <a:cubicBezTo>
                    <a:pt x="604" y="107"/>
                    <a:pt x="618" y="121"/>
                    <a:pt x="618" y="139"/>
                  </a:cubicBezTo>
                  <a:lnTo>
                    <a:pt x="618" y="452"/>
                  </a:lnTo>
                  <a:close/>
                </a:path>
              </a:pathLst>
            </a:custGeom>
            <a:solidFill>
              <a:srgbClr val="8DA8AD"/>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22"/>
            <p:cNvSpPr>
              <a:spLocks noEditPoints="1"/>
            </p:cNvSpPr>
            <p:nvPr/>
          </p:nvSpPr>
          <p:spPr bwMode="auto">
            <a:xfrm>
              <a:off x="4484306" y="5137766"/>
              <a:ext cx="701418" cy="555566"/>
            </a:xfrm>
            <a:custGeom>
              <a:avLst/>
              <a:gdLst>
                <a:gd name="T0" fmla="*/ 586 w 640"/>
                <a:gd name="T1" fmla="*/ 85 h 506"/>
                <a:gd name="T2" fmla="*/ 450 w 640"/>
                <a:gd name="T3" fmla="*/ 85 h 506"/>
                <a:gd name="T4" fmla="*/ 450 w 640"/>
                <a:gd name="T5" fmla="*/ 76 h 506"/>
                <a:gd name="T6" fmla="*/ 375 w 640"/>
                <a:gd name="T7" fmla="*/ 0 h 506"/>
                <a:gd name="T8" fmla="*/ 255 w 640"/>
                <a:gd name="T9" fmla="*/ 0 h 506"/>
                <a:gd name="T10" fmla="*/ 179 w 640"/>
                <a:gd name="T11" fmla="*/ 76 h 506"/>
                <a:gd name="T12" fmla="*/ 179 w 640"/>
                <a:gd name="T13" fmla="*/ 85 h 506"/>
                <a:gd name="T14" fmla="*/ 55 w 640"/>
                <a:gd name="T15" fmla="*/ 85 h 506"/>
                <a:gd name="T16" fmla="*/ 0 w 640"/>
                <a:gd name="T17" fmla="*/ 139 h 506"/>
                <a:gd name="T18" fmla="*/ 0 w 640"/>
                <a:gd name="T19" fmla="*/ 452 h 506"/>
                <a:gd name="T20" fmla="*/ 55 w 640"/>
                <a:gd name="T21" fmla="*/ 506 h 506"/>
                <a:gd name="T22" fmla="*/ 586 w 640"/>
                <a:gd name="T23" fmla="*/ 506 h 506"/>
                <a:gd name="T24" fmla="*/ 640 w 640"/>
                <a:gd name="T25" fmla="*/ 452 h 506"/>
                <a:gd name="T26" fmla="*/ 640 w 640"/>
                <a:gd name="T27" fmla="*/ 139 h 506"/>
                <a:gd name="T28" fmla="*/ 586 w 640"/>
                <a:gd name="T29" fmla="*/ 85 h 506"/>
                <a:gd name="T30" fmla="*/ 137 w 640"/>
                <a:gd name="T31" fmla="*/ 107 h 506"/>
                <a:gd name="T32" fmla="*/ 513 w 640"/>
                <a:gd name="T33" fmla="*/ 107 h 506"/>
                <a:gd name="T34" fmla="*/ 513 w 640"/>
                <a:gd name="T35" fmla="*/ 484 h 506"/>
                <a:gd name="T36" fmla="*/ 137 w 640"/>
                <a:gd name="T37" fmla="*/ 484 h 506"/>
                <a:gd name="T38" fmla="*/ 137 w 640"/>
                <a:gd name="T39" fmla="*/ 107 h 506"/>
                <a:gd name="T40" fmla="*/ 115 w 640"/>
                <a:gd name="T41" fmla="*/ 484 h 506"/>
                <a:gd name="T42" fmla="*/ 96 w 640"/>
                <a:gd name="T43" fmla="*/ 484 h 506"/>
                <a:gd name="T44" fmla="*/ 96 w 640"/>
                <a:gd name="T45" fmla="*/ 107 h 506"/>
                <a:gd name="T46" fmla="*/ 115 w 640"/>
                <a:gd name="T47" fmla="*/ 107 h 506"/>
                <a:gd name="T48" fmla="*/ 115 w 640"/>
                <a:gd name="T49" fmla="*/ 484 h 506"/>
                <a:gd name="T50" fmla="*/ 535 w 640"/>
                <a:gd name="T51" fmla="*/ 107 h 506"/>
                <a:gd name="T52" fmla="*/ 548 w 640"/>
                <a:gd name="T53" fmla="*/ 107 h 506"/>
                <a:gd name="T54" fmla="*/ 548 w 640"/>
                <a:gd name="T55" fmla="*/ 484 h 506"/>
                <a:gd name="T56" fmla="*/ 535 w 640"/>
                <a:gd name="T57" fmla="*/ 484 h 506"/>
                <a:gd name="T58" fmla="*/ 535 w 640"/>
                <a:gd name="T59" fmla="*/ 107 h 506"/>
                <a:gd name="T60" fmla="*/ 201 w 640"/>
                <a:gd name="T61" fmla="*/ 76 h 506"/>
                <a:gd name="T62" fmla="*/ 255 w 640"/>
                <a:gd name="T63" fmla="*/ 22 h 506"/>
                <a:gd name="T64" fmla="*/ 375 w 640"/>
                <a:gd name="T65" fmla="*/ 22 h 506"/>
                <a:gd name="T66" fmla="*/ 428 w 640"/>
                <a:gd name="T67" fmla="*/ 76 h 506"/>
                <a:gd name="T68" fmla="*/ 428 w 640"/>
                <a:gd name="T69" fmla="*/ 85 h 506"/>
                <a:gd name="T70" fmla="*/ 201 w 640"/>
                <a:gd name="T71" fmla="*/ 85 h 506"/>
                <a:gd name="T72" fmla="*/ 201 w 640"/>
                <a:gd name="T73" fmla="*/ 76 h 506"/>
                <a:gd name="T74" fmla="*/ 23 w 640"/>
                <a:gd name="T75" fmla="*/ 452 h 506"/>
                <a:gd name="T76" fmla="*/ 23 w 640"/>
                <a:gd name="T77" fmla="*/ 139 h 506"/>
                <a:gd name="T78" fmla="*/ 55 w 640"/>
                <a:gd name="T79" fmla="*/ 107 h 506"/>
                <a:gd name="T80" fmla="*/ 74 w 640"/>
                <a:gd name="T81" fmla="*/ 107 h 506"/>
                <a:gd name="T82" fmla="*/ 74 w 640"/>
                <a:gd name="T83" fmla="*/ 484 h 506"/>
                <a:gd name="T84" fmla="*/ 55 w 640"/>
                <a:gd name="T85" fmla="*/ 484 h 506"/>
                <a:gd name="T86" fmla="*/ 23 w 640"/>
                <a:gd name="T87" fmla="*/ 452 h 506"/>
                <a:gd name="T88" fmla="*/ 618 w 640"/>
                <a:gd name="T89" fmla="*/ 452 h 506"/>
                <a:gd name="T90" fmla="*/ 586 w 640"/>
                <a:gd name="T91" fmla="*/ 484 h 506"/>
                <a:gd name="T92" fmla="*/ 570 w 640"/>
                <a:gd name="T93" fmla="*/ 484 h 506"/>
                <a:gd name="T94" fmla="*/ 570 w 640"/>
                <a:gd name="T95" fmla="*/ 107 h 506"/>
                <a:gd name="T96" fmla="*/ 586 w 640"/>
                <a:gd name="T97" fmla="*/ 107 h 506"/>
                <a:gd name="T98" fmla="*/ 618 w 640"/>
                <a:gd name="T99" fmla="*/ 139 h 506"/>
                <a:gd name="T100" fmla="*/ 618 w 640"/>
                <a:gd name="T101" fmla="*/ 4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506">
                  <a:moveTo>
                    <a:pt x="586" y="85"/>
                  </a:moveTo>
                  <a:cubicBezTo>
                    <a:pt x="450" y="85"/>
                    <a:pt x="450" y="85"/>
                    <a:pt x="450" y="85"/>
                  </a:cubicBezTo>
                  <a:cubicBezTo>
                    <a:pt x="450" y="76"/>
                    <a:pt x="450" y="76"/>
                    <a:pt x="450" y="76"/>
                  </a:cubicBezTo>
                  <a:cubicBezTo>
                    <a:pt x="450" y="34"/>
                    <a:pt x="416" y="0"/>
                    <a:pt x="375" y="0"/>
                  </a:cubicBezTo>
                  <a:cubicBezTo>
                    <a:pt x="255" y="0"/>
                    <a:pt x="255" y="0"/>
                    <a:pt x="255" y="0"/>
                  </a:cubicBezTo>
                  <a:cubicBezTo>
                    <a:pt x="213" y="0"/>
                    <a:pt x="179" y="34"/>
                    <a:pt x="179" y="76"/>
                  </a:cubicBezTo>
                  <a:cubicBezTo>
                    <a:pt x="179" y="85"/>
                    <a:pt x="179" y="85"/>
                    <a:pt x="179" y="85"/>
                  </a:cubicBezTo>
                  <a:cubicBezTo>
                    <a:pt x="55" y="85"/>
                    <a:pt x="55" y="85"/>
                    <a:pt x="55" y="85"/>
                  </a:cubicBezTo>
                  <a:cubicBezTo>
                    <a:pt x="25" y="85"/>
                    <a:pt x="0" y="109"/>
                    <a:pt x="0" y="139"/>
                  </a:cubicBezTo>
                  <a:cubicBezTo>
                    <a:pt x="0" y="452"/>
                    <a:pt x="0" y="452"/>
                    <a:pt x="0" y="452"/>
                  </a:cubicBezTo>
                  <a:cubicBezTo>
                    <a:pt x="0" y="482"/>
                    <a:pt x="25" y="506"/>
                    <a:pt x="55" y="506"/>
                  </a:cubicBezTo>
                  <a:cubicBezTo>
                    <a:pt x="586" y="506"/>
                    <a:pt x="586" y="506"/>
                    <a:pt x="586" y="506"/>
                  </a:cubicBezTo>
                  <a:cubicBezTo>
                    <a:pt x="616" y="506"/>
                    <a:pt x="640" y="482"/>
                    <a:pt x="640" y="452"/>
                  </a:cubicBezTo>
                  <a:cubicBezTo>
                    <a:pt x="640" y="139"/>
                    <a:pt x="640" y="139"/>
                    <a:pt x="640" y="139"/>
                  </a:cubicBezTo>
                  <a:cubicBezTo>
                    <a:pt x="640" y="109"/>
                    <a:pt x="616" y="85"/>
                    <a:pt x="586" y="85"/>
                  </a:cubicBezTo>
                  <a:close/>
                  <a:moveTo>
                    <a:pt x="137" y="107"/>
                  </a:moveTo>
                  <a:cubicBezTo>
                    <a:pt x="513" y="107"/>
                    <a:pt x="513" y="107"/>
                    <a:pt x="513" y="107"/>
                  </a:cubicBezTo>
                  <a:cubicBezTo>
                    <a:pt x="513" y="484"/>
                    <a:pt x="513" y="484"/>
                    <a:pt x="513" y="484"/>
                  </a:cubicBezTo>
                  <a:cubicBezTo>
                    <a:pt x="137" y="484"/>
                    <a:pt x="137" y="484"/>
                    <a:pt x="137" y="484"/>
                  </a:cubicBezTo>
                  <a:lnTo>
                    <a:pt x="137" y="107"/>
                  </a:lnTo>
                  <a:close/>
                  <a:moveTo>
                    <a:pt x="115" y="484"/>
                  </a:moveTo>
                  <a:cubicBezTo>
                    <a:pt x="96" y="484"/>
                    <a:pt x="96" y="484"/>
                    <a:pt x="96" y="484"/>
                  </a:cubicBezTo>
                  <a:cubicBezTo>
                    <a:pt x="96" y="107"/>
                    <a:pt x="96" y="107"/>
                    <a:pt x="96" y="107"/>
                  </a:cubicBezTo>
                  <a:cubicBezTo>
                    <a:pt x="115" y="107"/>
                    <a:pt x="115" y="107"/>
                    <a:pt x="115" y="107"/>
                  </a:cubicBezTo>
                  <a:lnTo>
                    <a:pt x="115" y="484"/>
                  </a:lnTo>
                  <a:close/>
                  <a:moveTo>
                    <a:pt x="535" y="107"/>
                  </a:moveTo>
                  <a:cubicBezTo>
                    <a:pt x="548" y="107"/>
                    <a:pt x="548" y="107"/>
                    <a:pt x="548" y="107"/>
                  </a:cubicBezTo>
                  <a:cubicBezTo>
                    <a:pt x="548" y="484"/>
                    <a:pt x="548" y="484"/>
                    <a:pt x="548" y="484"/>
                  </a:cubicBezTo>
                  <a:cubicBezTo>
                    <a:pt x="535" y="484"/>
                    <a:pt x="535" y="484"/>
                    <a:pt x="535" y="484"/>
                  </a:cubicBezTo>
                  <a:lnTo>
                    <a:pt x="535" y="107"/>
                  </a:lnTo>
                  <a:close/>
                  <a:moveTo>
                    <a:pt x="201" y="76"/>
                  </a:moveTo>
                  <a:cubicBezTo>
                    <a:pt x="201" y="46"/>
                    <a:pt x="225" y="22"/>
                    <a:pt x="255" y="22"/>
                  </a:cubicBezTo>
                  <a:cubicBezTo>
                    <a:pt x="375" y="22"/>
                    <a:pt x="375" y="22"/>
                    <a:pt x="375" y="22"/>
                  </a:cubicBezTo>
                  <a:cubicBezTo>
                    <a:pt x="404" y="22"/>
                    <a:pt x="428" y="46"/>
                    <a:pt x="428" y="76"/>
                  </a:cubicBezTo>
                  <a:cubicBezTo>
                    <a:pt x="428" y="85"/>
                    <a:pt x="428" y="85"/>
                    <a:pt x="428" y="85"/>
                  </a:cubicBezTo>
                  <a:cubicBezTo>
                    <a:pt x="201" y="85"/>
                    <a:pt x="201" y="85"/>
                    <a:pt x="201" y="85"/>
                  </a:cubicBezTo>
                  <a:lnTo>
                    <a:pt x="201" y="76"/>
                  </a:lnTo>
                  <a:close/>
                  <a:moveTo>
                    <a:pt x="23" y="452"/>
                  </a:moveTo>
                  <a:cubicBezTo>
                    <a:pt x="23" y="139"/>
                    <a:pt x="23" y="139"/>
                    <a:pt x="23" y="139"/>
                  </a:cubicBezTo>
                  <a:cubicBezTo>
                    <a:pt x="23" y="121"/>
                    <a:pt x="37" y="107"/>
                    <a:pt x="55" y="107"/>
                  </a:cubicBezTo>
                  <a:cubicBezTo>
                    <a:pt x="74" y="107"/>
                    <a:pt x="74" y="107"/>
                    <a:pt x="74" y="107"/>
                  </a:cubicBezTo>
                  <a:cubicBezTo>
                    <a:pt x="74" y="484"/>
                    <a:pt x="74" y="484"/>
                    <a:pt x="74" y="484"/>
                  </a:cubicBezTo>
                  <a:cubicBezTo>
                    <a:pt x="55" y="484"/>
                    <a:pt x="55" y="484"/>
                    <a:pt x="55" y="484"/>
                  </a:cubicBezTo>
                  <a:cubicBezTo>
                    <a:pt x="37" y="484"/>
                    <a:pt x="23" y="470"/>
                    <a:pt x="23" y="452"/>
                  </a:cubicBezTo>
                  <a:close/>
                  <a:moveTo>
                    <a:pt x="618" y="452"/>
                  </a:moveTo>
                  <a:cubicBezTo>
                    <a:pt x="618" y="470"/>
                    <a:pt x="604" y="484"/>
                    <a:pt x="586" y="484"/>
                  </a:cubicBezTo>
                  <a:cubicBezTo>
                    <a:pt x="570" y="484"/>
                    <a:pt x="570" y="484"/>
                    <a:pt x="570" y="484"/>
                  </a:cubicBezTo>
                  <a:cubicBezTo>
                    <a:pt x="570" y="107"/>
                    <a:pt x="570" y="107"/>
                    <a:pt x="570" y="107"/>
                  </a:cubicBezTo>
                  <a:cubicBezTo>
                    <a:pt x="586" y="107"/>
                    <a:pt x="586" y="107"/>
                    <a:pt x="586" y="107"/>
                  </a:cubicBezTo>
                  <a:cubicBezTo>
                    <a:pt x="604" y="107"/>
                    <a:pt x="618" y="121"/>
                    <a:pt x="618" y="139"/>
                  </a:cubicBezTo>
                  <a:lnTo>
                    <a:pt x="618" y="452"/>
                  </a:lnTo>
                  <a:close/>
                </a:path>
              </a:pathLst>
            </a:custGeom>
            <a:solidFill>
              <a:srgbClr val="8DA8AD"/>
            </a:solidFill>
            <a:ln>
              <a:noFill/>
            </a:ln>
          </p:spPr>
          <p:txBody>
            <a:bodyPr vert="horz" wrap="square" lIns="91440" tIns="45720" rIns="91440" bIns="45720" numCol="1" anchor="t" anchorCtr="0" compatLnSpc="1">
              <a:prstTxWarp prst="textNoShape">
                <a:avLst/>
              </a:prstTxWarp>
            </a:bodyPr>
            <a:lstStyle/>
            <a:p>
              <a:endParaRPr lang="en-GB"/>
            </a:p>
          </p:txBody>
        </p:sp>
      </p:grpSp>
      <p:grpSp>
        <p:nvGrpSpPr>
          <p:cNvPr id="64" name="Group 63"/>
          <p:cNvGrpSpPr/>
          <p:nvPr/>
        </p:nvGrpSpPr>
        <p:grpSpPr>
          <a:xfrm>
            <a:off x="2881840" y="1557519"/>
            <a:ext cx="1176412" cy="1791064"/>
            <a:chOff x="2881840" y="1557519"/>
            <a:chExt cx="1176412" cy="1791064"/>
          </a:xfrm>
        </p:grpSpPr>
        <p:grpSp>
          <p:nvGrpSpPr>
            <p:cNvPr id="65" name="Group 64"/>
            <p:cNvGrpSpPr/>
            <p:nvPr/>
          </p:nvGrpSpPr>
          <p:grpSpPr>
            <a:xfrm>
              <a:off x="2881840" y="1557519"/>
              <a:ext cx="1176412" cy="1356558"/>
              <a:chOff x="4697413" y="2595563"/>
              <a:chExt cx="684213" cy="788988"/>
            </a:xfrm>
          </p:grpSpPr>
          <p:sp>
            <p:nvSpPr>
              <p:cNvPr id="68" name="Freeform 50"/>
              <p:cNvSpPr>
                <a:spLocks noEditPoints="1"/>
              </p:cNvSpPr>
              <p:nvPr/>
            </p:nvSpPr>
            <p:spPr bwMode="auto">
              <a:xfrm>
                <a:off x="4697413" y="2595563"/>
                <a:ext cx="684213" cy="788988"/>
              </a:xfrm>
              <a:custGeom>
                <a:avLst/>
                <a:gdLst>
                  <a:gd name="T0" fmla="*/ 251 w 437"/>
                  <a:gd name="T1" fmla="*/ 243 h 504"/>
                  <a:gd name="T2" fmla="*/ 342 w 437"/>
                  <a:gd name="T3" fmla="*/ 124 h 504"/>
                  <a:gd name="T4" fmla="*/ 219 w 437"/>
                  <a:gd name="T5" fmla="*/ 0 h 504"/>
                  <a:gd name="T6" fmla="*/ 96 w 437"/>
                  <a:gd name="T7" fmla="*/ 124 h 504"/>
                  <a:gd name="T8" fmla="*/ 186 w 437"/>
                  <a:gd name="T9" fmla="*/ 243 h 504"/>
                  <a:gd name="T10" fmla="*/ 0 w 437"/>
                  <a:gd name="T11" fmla="*/ 492 h 504"/>
                  <a:gd name="T12" fmla="*/ 12 w 437"/>
                  <a:gd name="T13" fmla="*/ 504 h 504"/>
                  <a:gd name="T14" fmla="*/ 24 w 437"/>
                  <a:gd name="T15" fmla="*/ 492 h 504"/>
                  <a:gd name="T16" fmla="*/ 219 w 437"/>
                  <a:gd name="T17" fmla="*/ 264 h 504"/>
                  <a:gd name="T18" fmla="*/ 413 w 437"/>
                  <a:gd name="T19" fmla="*/ 492 h 504"/>
                  <a:gd name="T20" fmla="*/ 425 w 437"/>
                  <a:gd name="T21" fmla="*/ 504 h 504"/>
                  <a:gd name="T22" fmla="*/ 437 w 437"/>
                  <a:gd name="T23" fmla="*/ 492 h 504"/>
                  <a:gd name="T24" fmla="*/ 251 w 437"/>
                  <a:gd name="T25" fmla="*/ 243 h 504"/>
                  <a:gd name="T26" fmla="*/ 120 w 437"/>
                  <a:gd name="T27" fmla="*/ 124 h 504"/>
                  <a:gd name="T28" fmla="*/ 219 w 437"/>
                  <a:gd name="T29" fmla="*/ 24 h 504"/>
                  <a:gd name="T30" fmla="*/ 318 w 437"/>
                  <a:gd name="T31" fmla="*/ 124 h 504"/>
                  <a:gd name="T32" fmla="*/ 219 w 437"/>
                  <a:gd name="T33" fmla="*/ 223 h 504"/>
                  <a:gd name="T34" fmla="*/ 120 w 437"/>
                  <a:gd name="T35"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7" h="504">
                    <a:moveTo>
                      <a:pt x="251" y="243"/>
                    </a:moveTo>
                    <a:cubicBezTo>
                      <a:pt x="304" y="228"/>
                      <a:pt x="342" y="180"/>
                      <a:pt x="342" y="124"/>
                    </a:cubicBezTo>
                    <a:cubicBezTo>
                      <a:pt x="342" y="56"/>
                      <a:pt x="287" y="0"/>
                      <a:pt x="219" y="0"/>
                    </a:cubicBezTo>
                    <a:cubicBezTo>
                      <a:pt x="151" y="0"/>
                      <a:pt x="96" y="56"/>
                      <a:pt x="96" y="124"/>
                    </a:cubicBezTo>
                    <a:cubicBezTo>
                      <a:pt x="96" y="180"/>
                      <a:pt x="134" y="228"/>
                      <a:pt x="186" y="243"/>
                    </a:cubicBezTo>
                    <a:cubicBezTo>
                      <a:pt x="81" y="261"/>
                      <a:pt x="0" y="366"/>
                      <a:pt x="0" y="492"/>
                    </a:cubicBezTo>
                    <a:cubicBezTo>
                      <a:pt x="0" y="498"/>
                      <a:pt x="6" y="504"/>
                      <a:pt x="12" y="504"/>
                    </a:cubicBezTo>
                    <a:cubicBezTo>
                      <a:pt x="19" y="504"/>
                      <a:pt x="24" y="498"/>
                      <a:pt x="24" y="492"/>
                    </a:cubicBezTo>
                    <a:cubicBezTo>
                      <a:pt x="24" y="366"/>
                      <a:pt x="112" y="264"/>
                      <a:pt x="219" y="264"/>
                    </a:cubicBezTo>
                    <a:cubicBezTo>
                      <a:pt x="326" y="264"/>
                      <a:pt x="413" y="366"/>
                      <a:pt x="413" y="492"/>
                    </a:cubicBezTo>
                    <a:cubicBezTo>
                      <a:pt x="413" y="498"/>
                      <a:pt x="419" y="504"/>
                      <a:pt x="425" y="504"/>
                    </a:cubicBezTo>
                    <a:cubicBezTo>
                      <a:pt x="432" y="504"/>
                      <a:pt x="437" y="498"/>
                      <a:pt x="437" y="492"/>
                    </a:cubicBezTo>
                    <a:cubicBezTo>
                      <a:pt x="437" y="366"/>
                      <a:pt x="356" y="261"/>
                      <a:pt x="251" y="243"/>
                    </a:cubicBezTo>
                    <a:close/>
                    <a:moveTo>
                      <a:pt x="120" y="124"/>
                    </a:moveTo>
                    <a:cubicBezTo>
                      <a:pt x="120" y="69"/>
                      <a:pt x="164" y="24"/>
                      <a:pt x="219" y="24"/>
                    </a:cubicBezTo>
                    <a:cubicBezTo>
                      <a:pt x="274" y="24"/>
                      <a:pt x="318" y="69"/>
                      <a:pt x="318" y="124"/>
                    </a:cubicBezTo>
                    <a:cubicBezTo>
                      <a:pt x="318" y="178"/>
                      <a:pt x="274" y="223"/>
                      <a:pt x="219" y="223"/>
                    </a:cubicBezTo>
                    <a:cubicBezTo>
                      <a:pt x="164" y="223"/>
                      <a:pt x="120" y="178"/>
                      <a:pt x="120" y="124"/>
                    </a:cubicBezTo>
                    <a:close/>
                  </a:path>
                </a:pathLst>
              </a:custGeom>
              <a:solidFill>
                <a:srgbClr val="002F5F"/>
              </a:solidFill>
              <a:ln>
                <a:noFill/>
              </a:ln>
            </p:spPr>
            <p:txBody>
              <a:bodyPr vert="horz" wrap="square" lIns="91440" tIns="45720" rIns="91440" bIns="45720" numCol="1" anchor="t" anchorCtr="0" compatLnSpc="1">
                <a:prstTxWarp prst="textNoShape">
                  <a:avLst/>
                </a:prstTxWarp>
              </a:bodyPr>
              <a:lstStyle/>
              <a:p>
                <a:endParaRPr lang="en-GB"/>
              </a:p>
            </p:txBody>
          </p:sp>
          <p:sp>
            <p:nvSpPr>
              <p:cNvPr id="69" name="Freeform 78"/>
              <p:cNvSpPr>
                <a:spLocks noEditPoints="1"/>
              </p:cNvSpPr>
              <p:nvPr/>
            </p:nvSpPr>
            <p:spPr bwMode="auto">
              <a:xfrm>
                <a:off x="4956175" y="3046413"/>
                <a:ext cx="168275" cy="319088"/>
              </a:xfrm>
              <a:custGeom>
                <a:avLst/>
                <a:gdLst>
                  <a:gd name="T0" fmla="*/ 51 w 108"/>
                  <a:gd name="T1" fmla="*/ 204 h 204"/>
                  <a:gd name="T2" fmla="*/ 51 w 108"/>
                  <a:gd name="T3" fmla="*/ 204 h 204"/>
                  <a:gd name="T4" fmla="*/ 27 w 108"/>
                  <a:gd name="T5" fmla="*/ 185 h 204"/>
                  <a:gd name="T6" fmla="*/ 3 w 108"/>
                  <a:gd name="T7" fmla="*/ 99 h 204"/>
                  <a:gd name="T8" fmla="*/ 12 w 108"/>
                  <a:gd name="T9" fmla="*/ 73 h 204"/>
                  <a:gd name="T10" fmla="*/ 13 w 108"/>
                  <a:gd name="T11" fmla="*/ 72 h 204"/>
                  <a:gd name="T12" fmla="*/ 9 w 108"/>
                  <a:gd name="T13" fmla="*/ 67 h 204"/>
                  <a:gd name="T14" fmla="*/ 10 w 108"/>
                  <a:gd name="T15" fmla="*/ 34 h 204"/>
                  <a:gd name="T16" fmla="*/ 36 w 108"/>
                  <a:gd name="T17" fmla="*/ 7 h 204"/>
                  <a:gd name="T18" fmla="*/ 54 w 108"/>
                  <a:gd name="T19" fmla="*/ 0 h 204"/>
                  <a:gd name="T20" fmla="*/ 72 w 108"/>
                  <a:gd name="T21" fmla="*/ 7 h 204"/>
                  <a:gd name="T22" fmla="*/ 98 w 108"/>
                  <a:gd name="T23" fmla="*/ 34 h 204"/>
                  <a:gd name="T24" fmla="*/ 99 w 108"/>
                  <a:gd name="T25" fmla="*/ 69 h 204"/>
                  <a:gd name="T26" fmla="*/ 95 w 108"/>
                  <a:gd name="T27" fmla="*/ 73 h 204"/>
                  <a:gd name="T28" fmla="*/ 100 w 108"/>
                  <a:gd name="T29" fmla="*/ 97 h 204"/>
                  <a:gd name="T30" fmla="*/ 74 w 108"/>
                  <a:gd name="T31" fmla="*/ 186 h 204"/>
                  <a:gd name="T32" fmla="*/ 51 w 108"/>
                  <a:gd name="T33" fmla="*/ 204 h 204"/>
                  <a:gd name="T34" fmla="*/ 54 w 108"/>
                  <a:gd name="T35" fmla="*/ 24 h 204"/>
                  <a:gd name="T36" fmla="*/ 53 w 108"/>
                  <a:gd name="T37" fmla="*/ 24 h 204"/>
                  <a:gd name="T38" fmla="*/ 27 w 108"/>
                  <a:gd name="T39" fmla="*/ 51 h 204"/>
                  <a:gd name="T40" fmla="*/ 27 w 108"/>
                  <a:gd name="T41" fmla="*/ 52 h 204"/>
                  <a:gd name="T42" fmla="*/ 47 w 108"/>
                  <a:gd name="T43" fmla="*/ 75 h 204"/>
                  <a:gd name="T44" fmla="*/ 27 w 108"/>
                  <a:gd name="T45" fmla="*/ 91 h 204"/>
                  <a:gd name="T46" fmla="*/ 26 w 108"/>
                  <a:gd name="T47" fmla="*/ 92 h 204"/>
                  <a:gd name="T48" fmla="*/ 50 w 108"/>
                  <a:gd name="T49" fmla="*/ 179 h 204"/>
                  <a:gd name="T50" fmla="*/ 51 w 108"/>
                  <a:gd name="T51" fmla="*/ 180 h 204"/>
                  <a:gd name="T52" fmla="*/ 51 w 108"/>
                  <a:gd name="T53" fmla="*/ 192 h 204"/>
                  <a:gd name="T54" fmla="*/ 51 w 108"/>
                  <a:gd name="T55" fmla="*/ 180 h 204"/>
                  <a:gd name="T56" fmla="*/ 51 w 108"/>
                  <a:gd name="T57" fmla="*/ 179 h 204"/>
                  <a:gd name="T58" fmla="*/ 77 w 108"/>
                  <a:gd name="T59" fmla="*/ 90 h 204"/>
                  <a:gd name="T60" fmla="*/ 77 w 108"/>
                  <a:gd name="T61" fmla="*/ 89 h 204"/>
                  <a:gd name="T62" fmla="*/ 59 w 108"/>
                  <a:gd name="T63" fmla="*/ 76 h 204"/>
                  <a:gd name="T64" fmla="*/ 81 w 108"/>
                  <a:gd name="T65" fmla="*/ 52 h 204"/>
                  <a:gd name="T66" fmla="*/ 81 w 108"/>
                  <a:gd name="T67" fmla="*/ 51 h 204"/>
                  <a:gd name="T68" fmla="*/ 54 w 108"/>
                  <a:gd name="T69" fmla="*/ 24 h 204"/>
                  <a:gd name="T70" fmla="*/ 54 w 108"/>
                  <a:gd name="T71" fmla="*/ 2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04">
                    <a:moveTo>
                      <a:pt x="51" y="204"/>
                    </a:moveTo>
                    <a:cubicBezTo>
                      <a:pt x="51" y="204"/>
                      <a:pt x="51" y="204"/>
                      <a:pt x="51" y="204"/>
                    </a:cubicBezTo>
                    <a:cubicBezTo>
                      <a:pt x="39" y="204"/>
                      <a:pt x="30" y="196"/>
                      <a:pt x="27" y="185"/>
                    </a:cubicBezTo>
                    <a:cubicBezTo>
                      <a:pt x="3" y="99"/>
                      <a:pt x="3" y="99"/>
                      <a:pt x="3" y="99"/>
                    </a:cubicBezTo>
                    <a:cubicBezTo>
                      <a:pt x="1" y="89"/>
                      <a:pt x="4" y="79"/>
                      <a:pt x="12" y="73"/>
                    </a:cubicBezTo>
                    <a:cubicBezTo>
                      <a:pt x="13" y="72"/>
                      <a:pt x="13" y="72"/>
                      <a:pt x="13" y="72"/>
                    </a:cubicBezTo>
                    <a:cubicBezTo>
                      <a:pt x="9" y="67"/>
                      <a:pt x="9" y="67"/>
                      <a:pt x="9" y="67"/>
                    </a:cubicBezTo>
                    <a:cubicBezTo>
                      <a:pt x="0" y="58"/>
                      <a:pt x="0" y="43"/>
                      <a:pt x="10" y="34"/>
                    </a:cubicBezTo>
                    <a:cubicBezTo>
                      <a:pt x="36" y="7"/>
                      <a:pt x="36" y="7"/>
                      <a:pt x="36" y="7"/>
                    </a:cubicBezTo>
                    <a:cubicBezTo>
                      <a:pt x="41" y="2"/>
                      <a:pt x="47" y="0"/>
                      <a:pt x="54" y="0"/>
                    </a:cubicBezTo>
                    <a:cubicBezTo>
                      <a:pt x="61" y="0"/>
                      <a:pt x="67" y="2"/>
                      <a:pt x="72" y="7"/>
                    </a:cubicBezTo>
                    <a:cubicBezTo>
                      <a:pt x="98" y="34"/>
                      <a:pt x="98" y="34"/>
                      <a:pt x="98" y="34"/>
                    </a:cubicBezTo>
                    <a:cubicBezTo>
                      <a:pt x="108" y="44"/>
                      <a:pt x="108" y="59"/>
                      <a:pt x="99" y="69"/>
                    </a:cubicBezTo>
                    <a:cubicBezTo>
                      <a:pt x="95" y="73"/>
                      <a:pt x="95" y="73"/>
                      <a:pt x="95" y="73"/>
                    </a:cubicBezTo>
                    <a:cubicBezTo>
                      <a:pt x="100" y="79"/>
                      <a:pt x="103" y="88"/>
                      <a:pt x="100" y="97"/>
                    </a:cubicBezTo>
                    <a:cubicBezTo>
                      <a:pt x="74" y="186"/>
                      <a:pt x="74" y="186"/>
                      <a:pt x="74" y="186"/>
                    </a:cubicBezTo>
                    <a:cubicBezTo>
                      <a:pt x="71" y="196"/>
                      <a:pt x="62" y="204"/>
                      <a:pt x="51" y="204"/>
                    </a:cubicBezTo>
                    <a:close/>
                    <a:moveTo>
                      <a:pt x="54" y="24"/>
                    </a:moveTo>
                    <a:cubicBezTo>
                      <a:pt x="54" y="24"/>
                      <a:pt x="53" y="24"/>
                      <a:pt x="53" y="24"/>
                    </a:cubicBezTo>
                    <a:cubicBezTo>
                      <a:pt x="27" y="51"/>
                      <a:pt x="27" y="51"/>
                      <a:pt x="27" y="51"/>
                    </a:cubicBezTo>
                    <a:cubicBezTo>
                      <a:pt x="26" y="51"/>
                      <a:pt x="26" y="51"/>
                      <a:pt x="27" y="52"/>
                    </a:cubicBezTo>
                    <a:cubicBezTo>
                      <a:pt x="47" y="75"/>
                      <a:pt x="47" y="75"/>
                      <a:pt x="47" y="75"/>
                    </a:cubicBezTo>
                    <a:cubicBezTo>
                      <a:pt x="27" y="91"/>
                      <a:pt x="27" y="91"/>
                      <a:pt x="27" y="91"/>
                    </a:cubicBezTo>
                    <a:cubicBezTo>
                      <a:pt x="26" y="92"/>
                      <a:pt x="26" y="92"/>
                      <a:pt x="26" y="92"/>
                    </a:cubicBezTo>
                    <a:cubicBezTo>
                      <a:pt x="50" y="179"/>
                      <a:pt x="50" y="179"/>
                      <a:pt x="50" y="179"/>
                    </a:cubicBezTo>
                    <a:cubicBezTo>
                      <a:pt x="50" y="179"/>
                      <a:pt x="50" y="180"/>
                      <a:pt x="51" y="180"/>
                    </a:cubicBezTo>
                    <a:cubicBezTo>
                      <a:pt x="51" y="192"/>
                      <a:pt x="51" y="192"/>
                      <a:pt x="51" y="192"/>
                    </a:cubicBezTo>
                    <a:cubicBezTo>
                      <a:pt x="51" y="180"/>
                      <a:pt x="51" y="180"/>
                      <a:pt x="51" y="180"/>
                    </a:cubicBezTo>
                    <a:cubicBezTo>
                      <a:pt x="51" y="180"/>
                      <a:pt x="51" y="179"/>
                      <a:pt x="51" y="179"/>
                    </a:cubicBezTo>
                    <a:cubicBezTo>
                      <a:pt x="77" y="90"/>
                      <a:pt x="77" y="90"/>
                      <a:pt x="77" y="90"/>
                    </a:cubicBezTo>
                    <a:cubicBezTo>
                      <a:pt x="77" y="90"/>
                      <a:pt x="77" y="89"/>
                      <a:pt x="77" y="89"/>
                    </a:cubicBezTo>
                    <a:cubicBezTo>
                      <a:pt x="59" y="76"/>
                      <a:pt x="59" y="76"/>
                      <a:pt x="59" y="76"/>
                    </a:cubicBezTo>
                    <a:cubicBezTo>
                      <a:pt x="81" y="52"/>
                      <a:pt x="81" y="52"/>
                      <a:pt x="81" y="52"/>
                    </a:cubicBezTo>
                    <a:cubicBezTo>
                      <a:pt x="81" y="52"/>
                      <a:pt x="81" y="51"/>
                      <a:pt x="81" y="51"/>
                    </a:cubicBezTo>
                    <a:cubicBezTo>
                      <a:pt x="54" y="24"/>
                      <a:pt x="54" y="24"/>
                      <a:pt x="54" y="24"/>
                    </a:cubicBezTo>
                    <a:cubicBezTo>
                      <a:pt x="54" y="24"/>
                      <a:pt x="54" y="24"/>
                      <a:pt x="54" y="24"/>
                    </a:cubicBezTo>
                    <a:close/>
                  </a:path>
                </a:pathLst>
              </a:custGeom>
              <a:solidFill>
                <a:srgbClr val="002F5F"/>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6" name="Rectangle 65"/>
            <p:cNvSpPr/>
            <p:nvPr/>
          </p:nvSpPr>
          <p:spPr>
            <a:xfrm>
              <a:off x="2881840" y="2988543"/>
              <a:ext cx="1176412" cy="360040"/>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TRUSTEE</a:t>
              </a:r>
            </a:p>
          </p:txBody>
        </p:sp>
      </p:grpSp>
      <p:sp>
        <p:nvSpPr>
          <p:cNvPr id="70" name="Rectangle 69"/>
          <p:cNvSpPr/>
          <p:nvPr/>
        </p:nvSpPr>
        <p:spPr bwMode="auto">
          <a:xfrm>
            <a:off x="1726796" y="5833210"/>
            <a:ext cx="3457556" cy="288032"/>
          </a:xfrm>
          <a:prstGeom prst="rect">
            <a:avLst/>
          </a:prstGeom>
          <a:solidFill>
            <a:srgbClr val="E93F6F"/>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charset="0"/>
              </a:rPr>
              <a:t>ASSET MANAGERS</a:t>
            </a:r>
          </a:p>
        </p:txBody>
      </p:sp>
      <p:grpSp>
        <p:nvGrpSpPr>
          <p:cNvPr id="72" name="Group 71"/>
          <p:cNvGrpSpPr/>
          <p:nvPr/>
        </p:nvGrpSpPr>
        <p:grpSpPr>
          <a:xfrm>
            <a:off x="6210796" y="1548383"/>
            <a:ext cx="1188185" cy="1800200"/>
            <a:chOff x="6210796" y="1548383"/>
            <a:chExt cx="1188185" cy="1800200"/>
          </a:xfrm>
        </p:grpSpPr>
        <p:sp>
          <p:nvSpPr>
            <p:cNvPr id="76" name="Freeform 75"/>
            <p:cNvSpPr>
              <a:spLocks noEditPoints="1"/>
            </p:cNvSpPr>
            <p:nvPr/>
          </p:nvSpPr>
          <p:spPr bwMode="auto">
            <a:xfrm>
              <a:off x="6210796" y="1548383"/>
              <a:ext cx="1176412" cy="1356558"/>
            </a:xfrm>
            <a:custGeom>
              <a:avLst/>
              <a:gdLst>
                <a:gd name="T0" fmla="*/ 348 w 437"/>
                <a:gd name="T1" fmla="*/ 289 h 504"/>
                <a:gd name="T2" fmla="*/ 337 w 437"/>
                <a:gd name="T3" fmla="*/ 215 h 504"/>
                <a:gd name="T4" fmla="*/ 341 w 437"/>
                <a:gd name="T5" fmla="*/ 137 h 504"/>
                <a:gd name="T6" fmla="*/ 341 w 437"/>
                <a:gd name="T7" fmla="*/ 124 h 504"/>
                <a:gd name="T8" fmla="*/ 218 w 437"/>
                <a:gd name="T9" fmla="*/ 0 h 504"/>
                <a:gd name="T10" fmla="*/ 95 w 437"/>
                <a:gd name="T11" fmla="*/ 124 h 504"/>
                <a:gd name="T12" fmla="*/ 95 w 437"/>
                <a:gd name="T13" fmla="*/ 137 h 504"/>
                <a:gd name="T14" fmla="*/ 99 w 437"/>
                <a:gd name="T15" fmla="*/ 214 h 504"/>
                <a:gd name="T16" fmla="*/ 88 w 437"/>
                <a:gd name="T17" fmla="*/ 290 h 504"/>
                <a:gd name="T18" fmla="*/ 83 w 437"/>
                <a:gd name="T19" fmla="*/ 294 h 504"/>
                <a:gd name="T20" fmla="*/ 81 w 437"/>
                <a:gd name="T21" fmla="*/ 296 h 504"/>
                <a:gd name="T22" fmla="*/ 0 w 437"/>
                <a:gd name="T23" fmla="*/ 492 h 504"/>
                <a:gd name="T24" fmla="*/ 12 w 437"/>
                <a:gd name="T25" fmla="*/ 504 h 504"/>
                <a:gd name="T26" fmla="*/ 24 w 437"/>
                <a:gd name="T27" fmla="*/ 492 h 504"/>
                <a:gd name="T28" fmla="*/ 97 w 437"/>
                <a:gd name="T29" fmla="*/ 314 h 504"/>
                <a:gd name="T30" fmla="*/ 106 w 437"/>
                <a:gd name="T31" fmla="*/ 306 h 504"/>
                <a:gd name="T32" fmla="*/ 145 w 437"/>
                <a:gd name="T33" fmla="*/ 280 h 504"/>
                <a:gd name="T34" fmla="*/ 218 w 437"/>
                <a:gd name="T35" fmla="*/ 352 h 504"/>
                <a:gd name="T36" fmla="*/ 291 w 437"/>
                <a:gd name="T37" fmla="*/ 280 h 504"/>
                <a:gd name="T38" fmla="*/ 330 w 437"/>
                <a:gd name="T39" fmla="*/ 305 h 504"/>
                <a:gd name="T40" fmla="*/ 340 w 437"/>
                <a:gd name="T41" fmla="*/ 314 h 504"/>
                <a:gd name="T42" fmla="*/ 413 w 437"/>
                <a:gd name="T43" fmla="*/ 492 h 504"/>
                <a:gd name="T44" fmla="*/ 425 w 437"/>
                <a:gd name="T45" fmla="*/ 504 h 504"/>
                <a:gd name="T46" fmla="*/ 437 w 437"/>
                <a:gd name="T47" fmla="*/ 492 h 504"/>
                <a:gd name="T48" fmla="*/ 348 w 437"/>
                <a:gd name="T49" fmla="*/ 289 h 504"/>
                <a:gd name="T50" fmla="*/ 121 w 437"/>
                <a:gd name="T51" fmla="*/ 142 h 504"/>
                <a:gd name="T52" fmla="*/ 245 w 437"/>
                <a:gd name="T53" fmla="*/ 59 h 504"/>
                <a:gd name="T54" fmla="*/ 315 w 437"/>
                <a:gd name="T55" fmla="*/ 146 h 504"/>
                <a:gd name="T56" fmla="*/ 218 w 437"/>
                <a:gd name="T57" fmla="*/ 223 h 504"/>
                <a:gd name="T58" fmla="*/ 121 w 437"/>
                <a:gd name="T59" fmla="*/ 142 h 504"/>
                <a:gd name="T60" fmla="*/ 317 w 437"/>
                <a:gd name="T61" fmla="*/ 121 h 504"/>
                <a:gd name="T62" fmla="*/ 264 w 437"/>
                <a:gd name="T63" fmla="*/ 36 h 504"/>
                <a:gd name="T64" fmla="*/ 317 w 437"/>
                <a:gd name="T65" fmla="*/ 121 h 504"/>
                <a:gd name="T66" fmla="*/ 218 w 437"/>
                <a:gd name="T67" fmla="*/ 24 h 504"/>
                <a:gd name="T68" fmla="*/ 235 w 437"/>
                <a:gd name="T69" fmla="*/ 26 h 504"/>
                <a:gd name="T70" fmla="*/ 119 w 437"/>
                <a:gd name="T71" fmla="*/ 118 h 504"/>
                <a:gd name="T72" fmla="*/ 218 w 437"/>
                <a:gd name="T73" fmla="*/ 24 h 504"/>
                <a:gd name="T74" fmla="*/ 119 w 437"/>
                <a:gd name="T75" fmla="*/ 267 h 504"/>
                <a:gd name="T76" fmla="*/ 123 w 437"/>
                <a:gd name="T77" fmla="*/ 214 h 504"/>
                <a:gd name="T78" fmla="*/ 122 w 437"/>
                <a:gd name="T79" fmla="*/ 201 h 504"/>
                <a:gd name="T80" fmla="*/ 186 w 437"/>
                <a:gd name="T81" fmla="*/ 243 h 504"/>
                <a:gd name="T82" fmla="*/ 119 w 437"/>
                <a:gd name="T83" fmla="*/ 267 h 504"/>
                <a:gd name="T84" fmla="*/ 218 w 437"/>
                <a:gd name="T85" fmla="*/ 328 h 504"/>
                <a:gd name="T86" fmla="*/ 168 w 437"/>
                <a:gd name="T87" fmla="*/ 272 h 504"/>
                <a:gd name="T88" fmla="*/ 218 w 437"/>
                <a:gd name="T89" fmla="*/ 264 h 504"/>
                <a:gd name="T90" fmla="*/ 269 w 437"/>
                <a:gd name="T91" fmla="*/ 272 h 504"/>
                <a:gd name="T92" fmla="*/ 218 w 437"/>
                <a:gd name="T93" fmla="*/ 328 h 504"/>
                <a:gd name="T94" fmla="*/ 251 w 437"/>
                <a:gd name="T95" fmla="*/ 243 h 504"/>
                <a:gd name="T96" fmla="*/ 314 w 437"/>
                <a:gd name="T97" fmla="*/ 202 h 504"/>
                <a:gd name="T98" fmla="*/ 313 w 437"/>
                <a:gd name="T99" fmla="*/ 214 h 504"/>
                <a:gd name="T100" fmla="*/ 317 w 437"/>
                <a:gd name="T101" fmla="*/ 267 h 504"/>
                <a:gd name="T102" fmla="*/ 251 w 437"/>
                <a:gd name="T103" fmla="*/ 24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7" h="504">
                  <a:moveTo>
                    <a:pt x="348" y="289"/>
                  </a:moveTo>
                  <a:cubicBezTo>
                    <a:pt x="344" y="282"/>
                    <a:pt x="337" y="264"/>
                    <a:pt x="337" y="215"/>
                  </a:cubicBezTo>
                  <a:cubicBezTo>
                    <a:pt x="337" y="176"/>
                    <a:pt x="341" y="138"/>
                    <a:pt x="341" y="137"/>
                  </a:cubicBezTo>
                  <a:cubicBezTo>
                    <a:pt x="342" y="136"/>
                    <a:pt x="341" y="127"/>
                    <a:pt x="341" y="124"/>
                  </a:cubicBezTo>
                  <a:cubicBezTo>
                    <a:pt x="341" y="56"/>
                    <a:pt x="286" y="0"/>
                    <a:pt x="218" y="0"/>
                  </a:cubicBezTo>
                  <a:cubicBezTo>
                    <a:pt x="150" y="0"/>
                    <a:pt x="95" y="56"/>
                    <a:pt x="95" y="124"/>
                  </a:cubicBezTo>
                  <a:cubicBezTo>
                    <a:pt x="95" y="127"/>
                    <a:pt x="94" y="136"/>
                    <a:pt x="95" y="137"/>
                  </a:cubicBezTo>
                  <a:cubicBezTo>
                    <a:pt x="95" y="138"/>
                    <a:pt x="99" y="175"/>
                    <a:pt x="99" y="214"/>
                  </a:cubicBezTo>
                  <a:cubicBezTo>
                    <a:pt x="99" y="265"/>
                    <a:pt x="92" y="283"/>
                    <a:pt x="88" y="290"/>
                  </a:cubicBezTo>
                  <a:cubicBezTo>
                    <a:pt x="86" y="291"/>
                    <a:pt x="85" y="293"/>
                    <a:pt x="83" y="294"/>
                  </a:cubicBezTo>
                  <a:cubicBezTo>
                    <a:pt x="82" y="295"/>
                    <a:pt x="82" y="295"/>
                    <a:pt x="81" y="296"/>
                  </a:cubicBezTo>
                  <a:cubicBezTo>
                    <a:pt x="31" y="342"/>
                    <a:pt x="0" y="413"/>
                    <a:pt x="0" y="492"/>
                  </a:cubicBezTo>
                  <a:cubicBezTo>
                    <a:pt x="0" y="498"/>
                    <a:pt x="5" y="504"/>
                    <a:pt x="12" y="504"/>
                  </a:cubicBezTo>
                  <a:cubicBezTo>
                    <a:pt x="18" y="504"/>
                    <a:pt x="24" y="498"/>
                    <a:pt x="24" y="492"/>
                  </a:cubicBezTo>
                  <a:cubicBezTo>
                    <a:pt x="24" y="420"/>
                    <a:pt x="52" y="355"/>
                    <a:pt x="97" y="314"/>
                  </a:cubicBezTo>
                  <a:cubicBezTo>
                    <a:pt x="100" y="312"/>
                    <a:pt x="103" y="309"/>
                    <a:pt x="106" y="306"/>
                  </a:cubicBezTo>
                  <a:cubicBezTo>
                    <a:pt x="118" y="296"/>
                    <a:pt x="131" y="287"/>
                    <a:pt x="145" y="280"/>
                  </a:cubicBezTo>
                  <a:cubicBezTo>
                    <a:pt x="153" y="310"/>
                    <a:pt x="182" y="352"/>
                    <a:pt x="218" y="352"/>
                  </a:cubicBezTo>
                  <a:cubicBezTo>
                    <a:pt x="255" y="352"/>
                    <a:pt x="283" y="310"/>
                    <a:pt x="291" y="280"/>
                  </a:cubicBezTo>
                  <a:cubicBezTo>
                    <a:pt x="305" y="287"/>
                    <a:pt x="318" y="295"/>
                    <a:pt x="330" y="305"/>
                  </a:cubicBezTo>
                  <a:cubicBezTo>
                    <a:pt x="333" y="309"/>
                    <a:pt x="336" y="312"/>
                    <a:pt x="340" y="314"/>
                  </a:cubicBezTo>
                  <a:cubicBezTo>
                    <a:pt x="384" y="356"/>
                    <a:pt x="413" y="420"/>
                    <a:pt x="413" y="492"/>
                  </a:cubicBezTo>
                  <a:cubicBezTo>
                    <a:pt x="413" y="498"/>
                    <a:pt x="418" y="504"/>
                    <a:pt x="425" y="504"/>
                  </a:cubicBezTo>
                  <a:cubicBezTo>
                    <a:pt x="431" y="504"/>
                    <a:pt x="437" y="498"/>
                    <a:pt x="437" y="492"/>
                  </a:cubicBezTo>
                  <a:cubicBezTo>
                    <a:pt x="437" y="409"/>
                    <a:pt x="402" y="335"/>
                    <a:pt x="348" y="289"/>
                  </a:cubicBezTo>
                  <a:close/>
                  <a:moveTo>
                    <a:pt x="121" y="142"/>
                  </a:moveTo>
                  <a:cubicBezTo>
                    <a:pt x="189" y="128"/>
                    <a:pt x="226" y="89"/>
                    <a:pt x="245" y="59"/>
                  </a:cubicBezTo>
                  <a:cubicBezTo>
                    <a:pt x="253" y="92"/>
                    <a:pt x="272" y="134"/>
                    <a:pt x="315" y="146"/>
                  </a:cubicBezTo>
                  <a:cubicBezTo>
                    <a:pt x="305" y="190"/>
                    <a:pt x="265" y="223"/>
                    <a:pt x="218" y="223"/>
                  </a:cubicBezTo>
                  <a:cubicBezTo>
                    <a:pt x="170" y="223"/>
                    <a:pt x="129" y="188"/>
                    <a:pt x="121" y="142"/>
                  </a:cubicBezTo>
                  <a:close/>
                  <a:moveTo>
                    <a:pt x="317" y="121"/>
                  </a:moveTo>
                  <a:cubicBezTo>
                    <a:pt x="282" y="108"/>
                    <a:pt x="269" y="62"/>
                    <a:pt x="264" y="36"/>
                  </a:cubicBezTo>
                  <a:cubicBezTo>
                    <a:pt x="295" y="52"/>
                    <a:pt x="316" y="84"/>
                    <a:pt x="317" y="121"/>
                  </a:cubicBezTo>
                  <a:close/>
                  <a:moveTo>
                    <a:pt x="218" y="24"/>
                  </a:moveTo>
                  <a:cubicBezTo>
                    <a:pt x="224" y="24"/>
                    <a:pt x="229" y="25"/>
                    <a:pt x="235" y="26"/>
                  </a:cubicBezTo>
                  <a:cubicBezTo>
                    <a:pt x="225" y="49"/>
                    <a:pt x="196" y="101"/>
                    <a:pt x="119" y="118"/>
                  </a:cubicBezTo>
                  <a:cubicBezTo>
                    <a:pt x="122" y="66"/>
                    <a:pt x="165" y="24"/>
                    <a:pt x="218" y="24"/>
                  </a:cubicBezTo>
                  <a:close/>
                  <a:moveTo>
                    <a:pt x="119" y="267"/>
                  </a:moveTo>
                  <a:cubicBezTo>
                    <a:pt x="122" y="253"/>
                    <a:pt x="123" y="236"/>
                    <a:pt x="123" y="214"/>
                  </a:cubicBezTo>
                  <a:cubicBezTo>
                    <a:pt x="123" y="210"/>
                    <a:pt x="123" y="206"/>
                    <a:pt x="122" y="201"/>
                  </a:cubicBezTo>
                  <a:cubicBezTo>
                    <a:pt x="139" y="221"/>
                    <a:pt x="160" y="236"/>
                    <a:pt x="186" y="243"/>
                  </a:cubicBezTo>
                  <a:cubicBezTo>
                    <a:pt x="162" y="247"/>
                    <a:pt x="140" y="255"/>
                    <a:pt x="119" y="267"/>
                  </a:cubicBezTo>
                  <a:close/>
                  <a:moveTo>
                    <a:pt x="218" y="328"/>
                  </a:moveTo>
                  <a:cubicBezTo>
                    <a:pt x="194" y="328"/>
                    <a:pt x="171" y="291"/>
                    <a:pt x="168" y="272"/>
                  </a:cubicBezTo>
                  <a:cubicBezTo>
                    <a:pt x="184" y="267"/>
                    <a:pt x="201" y="264"/>
                    <a:pt x="218" y="264"/>
                  </a:cubicBezTo>
                  <a:cubicBezTo>
                    <a:pt x="236" y="264"/>
                    <a:pt x="252" y="267"/>
                    <a:pt x="269" y="272"/>
                  </a:cubicBezTo>
                  <a:cubicBezTo>
                    <a:pt x="265" y="291"/>
                    <a:pt x="243" y="328"/>
                    <a:pt x="218" y="328"/>
                  </a:cubicBezTo>
                  <a:close/>
                  <a:moveTo>
                    <a:pt x="251" y="243"/>
                  </a:moveTo>
                  <a:cubicBezTo>
                    <a:pt x="276" y="236"/>
                    <a:pt x="298" y="221"/>
                    <a:pt x="314" y="202"/>
                  </a:cubicBezTo>
                  <a:cubicBezTo>
                    <a:pt x="313" y="206"/>
                    <a:pt x="313" y="210"/>
                    <a:pt x="313" y="214"/>
                  </a:cubicBezTo>
                  <a:cubicBezTo>
                    <a:pt x="313" y="235"/>
                    <a:pt x="314" y="253"/>
                    <a:pt x="317" y="267"/>
                  </a:cubicBezTo>
                  <a:cubicBezTo>
                    <a:pt x="296" y="255"/>
                    <a:pt x="274" y="247"/>
                    <a:pt x="251" y="243"/>
                  </a:cubicBezTo>
                  <a:close/>
                </a:path>
              </a:pathLst>
            </a:custGeom>
            <a:solidFill>
              <a:srgbClr val="00A3C7"/>
            </a:solidFill>
            <a:ln>
              <a:noFill/>
            </a:ln>
          </p:spPr>
          <p:txBody>
            <a:bodyPr vert="horz" wrap="square" lIns="91440" tIns="45720" rIns="91440" bIns="45720" numCol="1" anchor="t" anchorCtr="0" compatLnSpc="1">
              <a:prstTxWarp prst="textNoShape">
                <a:avLst/>
              </a:prstTxWarp>
            </a:bodyPr>
            <a:lstStyle/>
            <a:p>
              <a:endParaRPr lang="en-GB"/>
            </a:p>
          </p:txBody>
        </p:sp>
        <p:sp>
          <p:nvSpPr>
            <p:cNvPr id="74" name="Rectangle 73"/>
            <p:cNvSpPr/>
            <p:nvPr/>
          </p:nvSpPr>
          <p:spPr>
            <a:xfrm>
              <a:off x="6222569" y="2988543"/>
              <a:ext cx="1176412" cy="360040"/>
            </a:xfrm>
            <a:prstGeom prst="rect">
              <a:avLst/>
            </a:prstGeom>
            <a:solidFill>
              <a:srgbClr val="00A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 dirty="0"/>
                <a:t>INVESTMENT</a:t>
              </a:r>
            </a:p>
            <a:p>
              <a:pPr algn="ctr"/>
              <a:r>
                <a:rPr lang="en-GB" sz="1150" dirty="0"/>
                <a:t>CONSULTANT</a:t>
              </a:r>
            </a:p>
          </p:txBody>
        </p:sp>
      </p:grpSp>
      <p:sp>
        <p:nvSpPr>
          <p:cNvPr id="77" name="TextBox 76"/>
          <p:cNvSpPr txBox="1"/>
          <p:nvPr/>
        </p:nvSpPr>
        <p:spPr>
          <a:xfrm>
            <a:off x="7554112" y="1906286"/>
            <a:ext cx="2689132" cy="1015663"/>
          </a:xfrm>
          <a:prstGeom prst="rect">
            <a:avLst/>
          </a:prstGeom>
          <a:noFill/>
        </p:spPr>
        <p:txBody>
          <a:bodyPr wrap="square" rtlCol="0">
            <a:spAutoFit/>
          </a:bodyPr>
          <a:lstStyle/>
          <a:p>
            <a:pPr algn="l"/>
            <a:r>
              <a:rPr lang="en-GB" sz="1600" b="1" dirty="0">
                <a:solidFill>
                  <a:srgbClr val="00A3C7"/>
                </a:solidFill>
              </a:rPr>
              <a:t>Investment consultant advises on:</a:t>
            </a:r>
          </a:p>
          <a:p>
            <a:pPr marL="285750" indent="-285750" algn="l">
              <a:buFont typeface="Arial" panose="020B0604020202020204" pitchFamily="34" charset="0"/>
              <a:buChar char="•"/>
            </a:pPr>
            <a:r>
              <a:rPr lang="en-GB" sz="1400" dirty="0">
                <a:solidFill>
                  <a:srgbClr val="00A3C7"/>
                </a:solidFill>
              </a:rPr>
              <a:t>Investment strategy</a:t>
            </a:r>
          </a:p>
          <a:p>
            <a:pPr marL="285750" indent="-285750" algn="l">
              <a:buFont typeface="Arial" panose="020B0604020202020204" pitchFamily="34" charset="0"/>
              <a:buChar char="•"/>
            </a:pPr>
            <a:r>
              <a:rPr lang="en-GB" sz="1400" dirty="0">
                <a:solidFill>
                  <a:srgbClr val="00A3C7"/>
                </a:solidFill>
              </a:rPr>
              <a:t>Asset manager selection</a:t>
            </a:r>
          </a:p>
        </p:txBody>
      </p:sp>
    </p:spTree>
    <p:extLst>
      <p:ext uri="{BB962C8B-B14F-4D97-AF65-F5344CB8AC3E}">
        <p14:creationId xmlns:p14="http://schemas.microsoft.com/office/powerpoint/2010/main" val="3445000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732053" y="3348583"/>
            <a:ext cx="3453671" cy="2344749"/>
            <a:chOff x="1732053" y="3348583"/>
            <a:chExt cx="3453671" cy="2344749"/>
          </a:xfrm>
        </p:grpSpPr>
        <p:cxnSp>
          <p:nvCxnSpPr>
            <p:cNvPr id="32" name="Straight Connector 31"/>
            <p:cNvCxnSpPr/>
            <p:nvPr/>
          </p:nvCxnSpPr>
          <p:spPr bwMode="auto">
            <a:xfrm flipH="1">
              <a:off x="3455574" y="3348583"/>
              <a:ext cx="1" cy="1365117"/>
            </a:xfrm>
            <a:prstGeom prst="line">
              <a:avLst/>
            </a:prstGeom>
            <a:solidFill>
              <a:schemeClr val="accent1"/>
            </a:solidFill>
            <a:ln w="28575" cap="flat" cmpd="sng" algn="ctr">
              <a:solidFill>
                <a:srgbClr val="8DA8A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9" name="Group 38"/>
            <p:cNvGrpSpPr/>
            <p:nvPr/>
          </p:nvGrpSpPr>
          <p:grpSpPr>
            <a:xfrm>
              <a:off x="2082762" y="4639898"/>
              <a:ext cx="2745623" cy="466756"/>
              <a:chOff x="1761014" y="4621159"/>
              <a:chExt cx="2745623" cy="466756"/>
            </a:xfrm>
          </p:grpSpPr>
          <p:sp>
            <p:nvSpPr>
              <p:cNvPr id="34" name="Left Brace 33"/>
              <p:cNvSpPr/>
              <p:nvPr/>
            </p:nvSpPr>
            <p:spPr bwMode="auto">
              <a:xfrm rot="5400000">
                <a:off x="2900448" y="3481725"/>
                <a:ext cx="466756" cy="2745623"/>
              </a:xfrm>
              <a:prstGeom prst="leftBrace">
                <a:avLst/>
              </a:prstGeom>
              <a:noFill/>
              <a:ln w="28575" cap="flat" cmpd="sng" algn="ctr">
                <a:solidFill>
                  <a:srgbClr val="8DA8AD"/>
                </a:solidFill>
                <a:prstDash val="solid"/>
                <a:round/>
                <a:headEnd type="none" w="med" len="med"/>
                <a:tailEnd type="none" w="med" len="med"/>
              </a:ln>
              <a:effectLst/>
              <a:extLst/>
            </p:spPr>
            <p:txBody>
              <a:bodyPr rtlCol="0" anchor="ctr"/>
              <a:lstStyle/>
              <a:p>
                <a:pPr algn="ctr"/>
                <a:endParaRPr lang="en-GB"/>
              </a:p>
            </p:txBody>
          </p:sp>
          <p:cxnSp>
            <p:nvCxnSpPr>
              <p:cNvPr id="36" name="Straight Connector 35"/>
              <p:cNvCxnSpPr/>
              <p:nvPr/>
            </p:nvCxnSpPr>
            <p:spPr bwMode="auto">
              <a:xfrm>
                <a:off x="2677775" y="4854536"/>
                <a:ext cx="0" cy="233379"/>
              </a:xfrm>
              <a:prstGeom prst="line">
                <a:avLst/>
              </a:prstGeom>
              <a:solidFill>
                <a:schemeClr val="accent1"/>
              </a:solidFill>
              <a:ln w="28575" cap="flat" cmpd="sng" algn="ctr">
                <a:solidFill>
                  <a:srgbClr val="8DA8A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p:cNvCxnSpPr/>
              <p:nvPr/>
            </p:nvCxnSpPr>
            <p:spPr bwMode="auto">
              <a:xfrm>
                <a:off x="3591791" y="4854536"/>
                <a:ext cx="0" cy="233379"/>
              </a:xfrm>
              <a:prstGeom prst="line">
                <a:avLst/>
              </a:prstGeom>
              <a:solidFill>
                <a:schemeClr val="accent1"/>
              </a:solidFill>
              <a:ln w="28575" cap="flat" cmpd="sng" algn="ctr">
                <a:solidFill>
                  <a:srgbClr val="8DA8A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7" name="Freeform 122"/>
            <p:cNvSpPr>
              <a:spLocks noEditPoints="1"/>
            </p:cNvSpPr>
            <p:nvPr/>
          </p:nvSpPr>
          <p:spPr bwMode="auto">
            <a:xfrm>
              <a:off x="1732053" y="5137766"/>
              <a:ext cx="701418" cy="555566"/>
            </a:xfrm>
            <a:custGeom>
              <a:avLst/>
              <a:gdLst>
                <a:gd name="T0" fmla="*/ 586 w 640"/>
                <a:gd name="T1" fmla="*/ 85 h 506"/>
                <a:gd name="T2" fmla="*/ 450 w 640"/>
                <a:gd name="T3" fmla="*/ 85 h 506"/>
                <a:gd name="T4" fmla="*/ 450 w 640"/>
                <a:gd name="T5" fmla="*/ 76 h 506"/>
                <a:gd name="T6" fmla="*/ 375 w 640"/>
                <a:gd name="T7" fmla="*/ 0 h 506"/>
                <a:gd name="T8" fmla="*/ 255 w 640"/>
                <a:gd name="T9" fmla="*/ 0 h 506"/>
                <a:gd name="T10" fmla="*/ 179 w 640"/>
                <a:gd name="T11" fmla="*/ 76 h 506"/>
                <a:gd name="T12" fmla="*/ 179 w 640"/>
                <a:gd name="T13" fmla="*/ 85 h 506"/>
                <a:gd name="T14" fmla="*/ 55 w 640"/>
                <a:gd name="T15" fmla="*/ 85 h 506"/>
                <a:gd name="T16" fmla="*/ 0 w 640"/>
                <a:gd name="T17" fmla="*/ 139 h 506"/>
                <a:gd name="T18" fmla="*/ 0 w 640"/>
                <a:gd name="T19" fmla="*/ 452 h 506"/>
                <a:gd name="T20" fmla="*/ 55 w 640"/>
                <a:gd name="T21" fmla="*/ 506 h 506"/>
                <a:gd name="T22" fmla="*/ 586 w 640"/>
                <a:gd name="T23" fmla="*/ 506 h 506"/>
                <a:gd name="T24" fmla="*/ 640 w 640"/>
                <a:gd name="T25" fmla="*/ 452 h 506"/>
                <a:gd name="T26" fmla="*/ 640 w 640"/>
                <a:gd name="T27" fmla="*/ 139 h 506"/>
                <a:gd name="T28" fmla="*/ 586 w 640"/>
                <a:gd name="T29" fmla="*/ 85 h 506"/>
                <a:gd name="T30" fmla="*/ 137 w 640"/>
                <a:gd name="T31" fmla="*/ 107 h 506"/>
                <a:gd name="T32" fmla="*/ 513 w 640"/>
                <a:gd name="T33" fmla="*/ 107 h 506"/>
                <a:gd name="T34" fmla="*/ 513 w 640"/>
                <a:gd name="T35" fmla="*/ 484 h 506"/>
                <a:gd name="T36" fmla="*/ 137 w 640"/>
                <a:gd name="T37" fmla="*/ 484 h 506"/>
                <a:gd name="T38" fmla="*/ 137 w 640"/>
                <a:gd name="T39" fmla="*/ 107 h 506"/>
                <a:gd name="T40" fmla="*/ 115 w 640"/>
                <a:gd name="T41" fmla="*/ 484 h 506"/>
                <a:gd name="T42" fmla="*/ 96 w 640"/>
                <a:gd name="T43" fmla="*/ 484 h 506"/>
                <a:gd name="T44" fmla="*/ 96 w 640"/>
                <a:gd name="T45" fmla="*/ 107 h 506"/>
                <a:gd name="T46" fmla="*/ 115 w 640"/>
                <a:gd name="T47" fmla="*/ 107 h 506"/>
                <a:gd name="T48" fmla="*/ 115 w 640"/>
                <a:gd name="T49" fmla="*/ 484 h 506"/>
                <a:gd name="T50" fmla="*/ 535 w 640"/>
                <a:gd name="T51" fmla="*/ 107 h 506"/>
                <a:gd name="T52" fmla="*/ 548 w 640"/>
                <a:gd name="T53" fmla="*/ 107 h 506"/>
                <a:gd name="T54" fmla="*/ 548 w 640"/>
                <a:gd name="T55" fmla="*/ 484 h 506"/>
                <a:gd name="T56" fmla="*/ 535 w 640"/>
                <a:gd name="T57" fmla="*/ 484 h 506"/>
                <a:gd name="T58" fmla="*/ 535 w 640"/>
                <a:gd name="T59" fmla="*/ 107 h 506"/>
                <a:gd name="T60" fmla="*/ 201 w 640"/>
                <a:gd name="T61" fmla="*/ 76 h 506"/>
                <a:gd name="T62" fmla="*/ 255 w 640"/>
                <a:gd name="T63" fmla="*/ 22 h 506"/>
                <a:gd name="T64" fmla="*/ 375 w 640"/>
                <a:gd name="T65" fmla="*/ 22 h 506"/>
                <a:gd name="T66" fmla="*/ 428 w 640"/>
                <a:gd name="T67" fmla="*/ 76 h 506"/>
                <a:gd name="T68" fmla="*/ 428 w 640"/>
                <a:gd name="T69" fmla="*/ 85 h 506"/>
                <a:gd name="T70" fmla="*/ 201 w 640"/>
                <a:gd name="T71" fmla="*/ 85 h 506"/>
                <a:gd name="T72" fmla="*/ 201 w 640"/>
                <a:gd name="T73" fmla="*/ 76 h 506"/>
                <a:gd name="T74" fmla="*/ 23 w 640"/>
                <a:gd name="T75" fmla="*/ 452 h 506"/>
                <a:gd name="T76" fmla="*/ 23 w 640"/>
                <a:gd name="T77" fmla="*/ 139 h 506"/>
                <a:gd name="T78" fmla="*/ 55 w 640"/>
                <a:gd name="T79" fmla="*/ 107 h 506"/>
                <a:gd name="T80" fmla="*/ 74 w 640"/>
                <a:gd name="T81" fmla="*/ 107 h 506"/>
                <a:gd name="T82" fmla="*/ 74 w 640"/>
                <a:gd name="T83" fmla="*/ 484 h 506"/>
                <a:gd name="T84" fmla="*/ 55 w 640"/>
                <a:gd name="T85" fmla="*/ 484 h 506"/>
                <a:gd name="T86" fmla="*/ 23 w 640"/>
                <a:gd name="T87" fmla="*/ 452 h 506"/>
                <a:gd name="T88" fmla="*/ 618 w 640"/>
                <a:gd name="T89" fmla="*/ 452 h 506"/>
                <a:gd name="T90" fmla="*/ 586 w 640"/>
                <a:gd name="T91" fmla="*/ 484 h 506"/>
                <a:gd name="T92" fmla="*/ 570 w 640"/>
                <a:gd name="T93" fmla="*/ 484 h 506"/>
                <a:gd name="T94" fmla="*/ 570 w 640"/>
                <a:gd name="T95" fmla="*/ 107 h 506"/>
                <a:gd name="T96" fmla="*/ 586 w 640"/>
                <a:gd name="T97" fmla="*/ 107 h 506"/>
                <a:gd name="T98" fmla="*/ 618 w 640"/>
                <a:gd name="T99" fmla="*/ 139 h 506"/>
                <a:gd name="T100" fmla="*/ 618 w 640"/>
                <a:gd name="T101" fmla="*/ 4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506">
                  <a:moveTo>
                    <a:pt x="586" y="85"/>
                  </a:moveTo>
                  <a:cubicBezTo>
                    <a:pt x="450" y="85"/>
                    <a:pt x="450" y="85"/>
                    <a:pt x="450" y="85"/>
                  </a:cubicBezTo>
                  <a:cubicBezTo>
                    <a:pt x="450" y="76"/>
                    <a:pt x="450" y="76"/>
                    <a:pt x="450" y="76"/>
                  </a:cubicBezTo>
                  <a:cubicBezTo>
                    <a:pt x="450" y="34"/>
                    <a:pt x="416" y="0"/>
                    <a:pt x="375" y="0"/>
                  </a:cubicBezTo>
                  <a:cubicBezTo>
                    <a:pt x="255" y="0"/>
                    <a:pt x="255" y="0"/>
                    <a:pt x="255" y="0"/>
                  </a:cubicBezTo>
                  <a:cubicBezTo>
                    <a:pt x="213" y="0"/>
                    <a:pt x="179" y="34"/>
                    <a:pt x="179" y="76"/>
                  </a:cubicBezTo>
                  <a:cubicBezTo>
                    <a:pt x="179" y="85"/>
                    <a:pt x="179" y="85"/>
                    <a:pt x="179" y="85"/>
                  </a:cubicBezTo>
                  <a:cubicBezTo>
                    <a:pt x="55" y="85"/>
                    <a:pt x="55" y="85"/>
                    <a:pt x="55" y="85"/>
                  </a:cubicBezTo>
                  <a:cubicBezTo>
                    <a:pt x="25" y="85"/>
                    <a:pt x="0" y="109"/>
                    <a:pt x="0" y="139"/>
                  </a:cubicBezTo>
                  <a:cubicBezTo>
                    <a:pt x="0" y="452"/>
                    <a:pt x="0" y="452"/>
                    <a:pt x="0" y="452"/>
                  </a:cubicBezTo>
                  <a:cubicBezTo>
                    <a:pt x="0" y="482"/>
                    <a:pt x="25" y="506"/>
                    <a:pt x="55" y="506"/>
                  </a:cubicBezTo>
                  <a:cubicBezTo>
                    <a:pt x="586" y="506"/>
                    <a:pt x="586" y="506"/>
                    <a:pt x="586" y="506"/>
                  </a:cubicBezTo>
                  <a:cubicBezTo>
                    <a:pt x="616" y="506"/>
                    <a:pt x="640" y="482"/>
                    <a:pt x="640" y="452"/>
                  </a:cubicBezTo>
                  <a:cubicBezTo>
                    <a:pt x="640" y="139"/>
                    <a:pt x="640" y="139"/>
                    <a:pt x="640" y="139"/>
                  </a:cubicBezTo>
                  <a:cubicBezTo>
                    <a:pt x="640" y="109"/>
                    <a:pt x="616" y="85"/>
                    <a:pt x="586" y="85"/>
                  </a:cubicBezTo>
                  <a:close/>
                  <a:moveTo>
                    <a:pt x="137" y="107"/>
                  </a:moveTo>
                  <a:cubicBezTo>
                    <a:pt x="513" y="107"/>
                    <a:pt x="513" y="107"/>
                    <a:pt x="513" y="107"/>
                  </a:cubicBezTo>
                  <a:cubicBezTo>
                    <a:pt x="513" y="484"/>
                    <a:pt x="513" y="484"/>
                    <a:pt x="513" y="484"/>
                  </a:cubicBezTo>
                  <a:cubicBezTo>
                    <a:pt x="137" y="484"/>
                    <a:pt x="137" y="484"/>
                    <a:pt x="137" y="484"/>
                  </a:cubicBezTo>
                  <a:lnTo>
                    <a:pt x="137" y="107"/>
                  </a:lnTo>
                  <a:close/>
                  <a:moveTo>
                    <a:pt x="115" y="484"/>
                  </a:moveTo>
                  <a:cubicBezTo>
                    <a:pt x="96" y="484"/>
                    <a:pt x="96" y="484"/>
                    <a:pt x="96" y="484"/>
                  </a:cubicBezTo>
                  <a:cubicBezTo>
                    <a:pt x="96" y="107"/>
                    <a:pt x="96" y="107"/>
                    <a:pt x="96" y="107"/>
                  </a:cubicBezTo>
                  <a:cubicBezTo>
                    <a:pt x="115" y="107"/>
                    <a:pt x="115" y="107"/>
                    <a:pt x="115" y="107"/>
                  </a:cubicBezTo>
                  <a:lnTo>
                    <a:pt x="115" y="484"/>
                  </a:lnTo>
                  <a:close/>
                  <a:moveTo>
                    <a:pt x="535" y="107"/>
                  </a:moveTo>
                  <a:cubicBezTo>
                    <a:pt x="548" y="107"/>
                    <a:pt x="548" y="107"/>
                    <a:pt x="548" y="107"/>
                  </a:cubicBezTo>
                  <a:cubicBezTo>
                    <a:pt x="548" y="484"/>
                    <a:pt x="548" y="484"/>
                    <a:pt x="548" y="484"/>
                  </a:cubicBezTo>
                  <a:cubicBezTo>
                    <a:pt x="535" y="484"/>
                    <a:pt x="535" y="484"/>
                    <a:pt x="535" y="484"/>
                  </a:cubicBezTo>
                  <a:lnTo>
                    <a:pt x="535" y="107"/>
                  </a:lnTo>
                  <a:close/>
                  <a:moveTo>
                    <a:pt x="201" y="76"/>
                  </a:moveTo>
                  <a:cubicBezTo>
                    <a:pt x="201" y="46"/>
                    <a:pt x="225" y="22"/>
                    <a:pt x="255" y="22"/>
                  </a:cubicBezTo>
                  <a:cubicBezTo>
                    <a:pt x="375" y="22"/>
                    <a:pt x="375" y="22"/>
                    <a:pt x="375" y="22"/>
                  </a:cubicBezTo>
                  <a:cubicBezTo>
                    <a:pt x="404" y="22"/>
                    <a:pt x="428" y="46"/>
                    <a:pt x="428" y="76"/>
                  </a:cubicBezTo>
                  <a:cubicBezTo>
                    <a:pt x="428" y="85"/>
                    <a:pt x="428" y="85"/>
                    <a:pt x="428" y="85"/>
                  </a:cubicBezTo>
                  <a:cubicBezTo>
                    <a:pt x="201" y="85"/>
                    <a:pt x="201" y="85"/>
                    <a:pt x="201" y="85"/>
                  </a:cubicBezTo>
                  <a:lnTo>
                    <a:pt x="201" y="76"/>
                  </a:lnTo>
                  <a:close/>
                  <a:moveTo>
                    <a:pt x="23" y="452"/>
                  </a:moveTo>
                  <a:cubicBezTo>
                    <a:pt x="23" y="139"/>
                    <a:pt x="23" y="139"/>
                    <a:pt x="23" y="139"/>
                  </a:cubicBezTo>
                  <a:cubicBezTo>
                    <a:pt x="23" y="121"/>
                    <a:pt x="37" y="107"/>
                    <a:pt x="55" y="107"/>
                  </a:cubicBezTo>
                  <a:cubicBezTo>
                    <a:pt x="74" y="107"/>
                    <a:pt x="74" y="107"/>
                    <a:pt x="74" y="107"/>
                  </a:cubicBezTo>
                  <a:cubicBezTo>
                    <a:pt x="74" y="484"/>
                    <a:pt x="74" y="484"/>
                    <a:pt x="74" y="484"/>
                  </a:cubicBezTo>
                  <a:cubicBezTo>
                    <a:pt x="55" y="484"/>
                    <a:pt x="55" y="484"/>
                    <a:pt x="55" y="484"/>
                  </a:cubicBezTo>
                  <a:cubicBezTo>
                    <a:pt x="37" y="484"/>
                    <a:pt x="23" y="470"/>
                    <a:pt x="23" y="452"/>
                  </a:cubicBezTo>
                  <a:close/>
                  <a:moveTo>
                    <a:pt x="618" y="452"/>
                  </a:moveTo>
                  <a:cubicBezTo>
                    <a:pt x="618" y="470"/>
                    <a:pt x="604" y="484"/>
                    <a:pt x="586" y="484"/>
                  </a:cubicBezTo>
                  <a:cubicBezTo>
                    <a:pt x="570" y="484"/>
                    <a:pt x="570" y="484"/>
                    <a:pt x="570" y="484"/>
                  </a:cubicBezTo>
                  <a:cubicBezTo>
                    <a:pt x="570" y="107"/>
                    <a:pt x="570" y="107"/>
                    <a:pt x="570" y="107"/>
                  </a:cubicBezTo>
                  <a:cubicBezTo>
                    <a:pt x="586" y="107"/>
                    <a:pt x="586" y="107"/>
                    <a:pt x="586" y="107"/>
                  </a:cubicBezTo>
                  <a:cubicBezTo>
                    <a:pt x="604" y="107"/>
                    <a:pt x="618" y="121"/>
                    <a:pt x="618" y="139"/>
                  </a:cubicBezTo>
                  <a:lnTo>
                    <a:pt x="618" y="452"/>
                  </a:lnTo>
                  <a:close/>
                </a:path>
              </a:pathLst>
            </a:custGeom>
            <a:solidFill>
              <a:srgbClr val="8DA8AD"/>
            </a:solidFill>
            <a:ln>
              <a:noFill/>
            </a:ln>
          </p:spPr>
          <p:txBody>
            <a:bodyPr vert="horz" wrap="square" lIns="91440" tIns="45720" rIns="91440" bIns="45720" numCol="1" anchor="t" anchorCtr="0" compatLnSpc="1">
              <a:prstTxWarp prst="textNoShape">
                <a:avLst/>
              </a:prstTxWarp>
            </a:bodyPr>
            <a:lstStyle/>
            <a:p>
              <a:endParaRPr lang="en-GB"/>
            </a:p>
          </p:txBody>
        </p:sp>
        <p:sp>
          <p:nvSpPr>
            <p:cNvPr id="58" name="Freeform 122"/>
            <p:cNvSpPr>
              <a:spLocks noEditPoints="1"/>
            </p:cNvSpPr>
            <p:nvPr/>
          </p:nvSpPr>
          <p:spPr bwMode="auto">
            <a:xfrm>
              <a:off x="2649471" y="5137766"/>
              <a:ext cx="701418" cy="555566"/>
            </a:xfrm>
            <a:custGeom>
              <a:avLst/>
              <a:gdLst>
                <a:gd name="T0" fmla="*/ 586 w 640"/>
                <a:gd name="T1" fmla="*/ 85 h 506"/>
                <a:gd name="T2" fmla="*/ 450 w 640"/>
                <a:gd name="T3" fmla="*/ 85 h 506"/>
                <a:gd name="T4" fmla="*/ 450 w 640"/>
                <a:gd name="T5" fmla="*/ 76 h 506"/>
                <a:gd name="T6" fmla="*/ 375 w 640"/>
                <a:gd name="T7" fmla="*/ 0 h 506"/>
                <a:gd name="T8" fmla="*/ 255 w 640"/>
                <a:gd name="T9" fmla="*/ 0 h 506"/>
                <a:gd name="T10" fmla="*/ 179 w 640"/>
                <a:gd name="T11" fmla="*/ 76 h 506"/>
                <a:gd name="T12" fmla="*/ 179 w 640"/>
                <a:gd name="T13" fmla="*/ 85 h 506"/>
                <a:gd name="T14" fmla="*/ 55 w 640"/>
                <a:gd name="T15" fmla="*/ 85 h 506"/>
                <a:gd name="T16" fmla="*/ 0 w 640"/>
                <a:gd name="T17" fmla="*/ 139 h 506"/>
                <a:gd name="T18" fmla="*/ 0 w 640"/>
                <a:gd name="T19" fmla="*/ 452 h 506"/>
                <a:gd name="T20" fmla="*/ 55 w 640"/>
                <a:gd name="T21" fmla="*/ 506 h 506"/>
                <a:gd name="T22" fmla="*/ 586 w 640"/>
                <a:gd name="T23" fmla="*/ 506 h 506"/>
                <a:gd name="T24" fmla="*/ 640 w 640"/>
                <a:gd name="T25" fmla="*/ 452 h 506"/>
                <a:gd name="T26" fmla="*/ 640 w 640"/>
                <a:gd name="T27" fmla="*/ 139 h 506"/>
                <a:gd name="T28" fmla="*/ 586 w 640"/>
                <a:gd name="T29" fmla="*/ 85 h 506"/>
                <a:gd name="T30" fmla="*/ 137 w 640"/>
                <a:gd name="T31" fmla="*/ 107 h 506"/>
                <a:gd name="T32" fmla="*/ 513 w 640"/>
                <a:gd name="T33" fmla="*/ 107 h 506"/>
                <a:gd name="T34" fmla="*/ 513 w 640"/>
                <a:gd name="T35" fmla="*/ 484 h 506"/>
                <a:gd name="T36" fmla="*/ 137 w 640"/>
                <a:gd name="T37" fmla="*/ 484 h 506"/>
                <a:gd name="T38" fmla="*/ 137 w 640"/>
                <a:gd name="T39" fmla="*/ 107 h 506"/>
                <a:gd name="T40" fmla="*/ 115 w 640"/>
                <a:gd name="T41" fmla="*/ 484 h 506"/>
                <a:gd name="T42" fmla="*/ 96 w 640"/>
                <a:gd name="T43" fmla="*/ 484 h 506"/>
                <a:gd name="T44" fmla="*/ 96 w 640"/>
                <a:gd name="T45" fmla="*/ 107 h 506"/>
                <a:gd name="T46" fmla="*/ 115 w 640"/>
                <a:gd name="T47" fmla="*/ 107 h 506"/>
                <a:gd name="T48" fmla="*/ 115 w 640"/>
                <a:gd name="T49" fmla="*/ 484 h 506"/>
                <a:gd name="T50" fmla="*/ 535 w 640"/>
                <a:gd name="T51" fmla="*/ 107 h 506"/>
                <a:gd name="T52" fmla="*/ 548 w 640"/>
                <a:gd name="T53" fmla="*/ 107 h 506"/>
                <a:gd name="T54" fmla="*/ 548 w 640"/>
                <a:gd name="T55" fmla="*/ 484 h 506"/>
                <a:gd name="T56" fmla="*/ 535 w 640"/>
                <a:gd name="T57" fmla="*/ 484 h 506"/>
                <a:gd name="T58" fmla="*/ 535 w 640"/>
                <a:gd name="T59" fmla="*/ 107 h 506"/>
                <a:gd name="T60" fmla="*/ 201 w 640"/>
                <a:gd name="T61" fmla="*/ 76 h 506"/>
                <a:gd name="T62" fmla="*/ 255 w 640"/>
                <a:gd name="T63" fmla="*/ 22 h 506"/>
                <a:gd name="T64" fmla="*/ 375 w 640"/>
                <a:gd name="T65" fmla="*/ 22 h 506"/>
                <a:gd name="T66" fmla="*/ 428 w 640"/>
                <a:gd name="T67" fmla="*/ 76 h 506"/>
                <a:gd name="T68" fmla="*/ 428 w 640"/>
                <a:gd name="T69" fmla="*/ 85 h 506"/>
                <a:gd name="T70" fmla="*/ 201 w 640"/>
                <a:gd name="T71" fmla="*/ 85 h 506"/>
                <a:gd name="T72" fmla="*/ 201 w 640"/>
                <a:gd name="T73" fmla="*/ 76 h 506"/>
                <a:gd name="T74" fmla="*/ 23 w 640"/>
                <a:gd name="T75" fmla="*/ 452 h 506"/>
                <a:gd name="T76" fmla="*/ 23 w 640"/>
                <a:gd name="T77" fmla="*/ 139 h 506"/>
                <a:gd name="T78" fmla="*/ 55 w 640"/>
                <a:gd name="T79" fmla="*/ 107 h 506"/>
                <a:gd name="T80" fmla="*/ 74 w 640"/>
                <a:gd name="T81" fmla="*/ 107 h 506"/>
                <a:gd name="T82" fmla="*/ 74 w 640"/>
                <a:gd name="T83" fmla="*/ 484 h 506"/>
                <a:gd name="T84" fmla="*/ 55 w 640"/>
                <a:gd name="T85" fmla="*/ 484 h 506"/>
                <a:gd name="T86" fmla="*/ 23 w 640"/>
                <a:gd name="T87" fmla="*/ 452 h 506"/>
                <a:gd name="T88" fmla="*/ 618 w 640"/>
                <a:gd name="T89" fmla="*/ 452 h 506"/>
                <a:gd name="T90" fmla="*/ 586 w 640"/>
                <a:gd name="T91" fmla="*/ 484 h 506"/>
                <a:gd name="T92" fmla="*/ 570 w 640"/>
                <a:gd name="T93" fmla="*/ 484 h 506"/>
                <a:gd name="T94" fmla="*/ 570 w 640"/>
                <a:gd name="T95" fmla="*/ 107 h 506"/>
                <a:gd name="T96" fmla="*/ 586 w 640"/>
                <a:gd name="T97" fmla="*/ 107 h 506"/>
                <a:gd name="T98" fmla="*/ 618 w 640"/>
                <a:gd name="T99" fmla="*/ 139 h 506"/>
                <a:gd name="T100" fmla="*/ 618 w 640"/>
                <a:gd name="T101" fmla="*/ 4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506">
                  <a:moveTo>
                    <a:pt x="586" y="85"/>
                  </a:moveTo>
                  <a:cubicBezTo>
                    <a:pt x="450" y="85"/>
                    <a:pt x="450" y="85"/>
                    <a:pt x="450" y="85"/>
                  </a:cubicBezTo>
                  <a:cubicBezTo>
                    <a:pt x="450" y="76"/>
                    <a:pt x="450" y="76"/>
                    <a:pt x="450" y="76"/>
                  </a:cubicBezTo>
                  <a:cubicBezTo>
                    <a:pt x="450" y="34"/>
                    <a:pt x="416" y="0"/>
                    <a:pt x="375" y="0"/>
                  </a:cubicBezTo>
                  <a:cubicBezTo>
                    <a:pt x="255" y="0"/>
                    <a:pt x="255" y="0"/>
                    <a:pt x="255" y="0"/>
                  </a:cubicBezTo>
                  <a:cubicBezTo>
                    <a:pt x="213" y="0"/>
                    <a:pt x="179" y="34"/>
                    <a:pt x="179" y="76"/>
                  </a:cubicBezTo>
                  <a:cubicBezTo>
                    <a:pt x="179" y="85"/>
                    <a:pt x="179" y="85"/>
                    <a:pt x="179" y="85"/>
                  </a:cubicBezTo>
                  <a:cubicBezTo>
                    <a:pt x="55" y="85"/>
                    <a:pt x="55" y="85"/>
                    <a:pt x="55" y="85"/>
                  </a:cubicBezTo>
                  <a:cubicBezTo>
                    <a:pt x="25" y="85"/>
                    <a:pt x="0" y="109"/>
                    <a:pt x="0" y="139"/>
                  </a:cubicBezTo>
                  <a:cubicBezTo>
                    <a:pt x="0" y="452"/>
                    <a:pt x="0" y="452"/>
                    <a:pt x="0" y="452"/>
                  </a:cubicBezTo>
                  <a:cubicBezTo>
                    <a:pt x="0" y="482"/>
                    <a:pt x="25" y="506"/>
                    <a:pt x="55" y="506"/>
                  </a:cubicBezTo>
                  <a:cubicBezTo>
                    <a:pt x="586" y="506"/>
                    <a:pt x="586" y="506"/>
                    <a:pt x="586" y="506"/>
                  </a:cubicBezTo>
                  <a:cubicBezTo>
                    <a:pt x="616" y="506"/>
                    <a:pt x="640" y="482"/>
                    <a:pt x="640" y="452"/>
                  </a:cubicBezTo>
                  <a:cubicBezTo>
                    <a:pt x="640" y="139"/>
                    <a:pt x="640" y="139"/>
                    <a:pt x="640" y="139"/>
                  </a:cubicBezTo>
                  <a:cubicBezTo>
                    <a:pt x="640" y="109"/>
                    <a:pt x="616" y="85"/>
                    <a:pt x="586" y="85"/>
                  </a:cubicBezTo>
                  <a:close/>
                  <a:moveTo>
                    <a:pt x="137" y="107"/>
                  </a:moveTo>
                  <a:cubicBezTo>
                    <a:pt x="513" y="107"/>
                    <a:pt x="513" y="107"/>
                    <a:pt x="513" y="107"/>
                  </a:cubicBezTo>
                  <a:cubicBezTo>
                    <a:pt x="513" y="484"/>
                    <a:pt x="513" y="484"/>
                    <a:pt x="513" y="484"/>
                  </a:cubicBezTo>
                  <a:cubicBezTo>
                    <a:pt x="137" y="484"/>
                    <a:pt x="137" y="484"/>
                    <a:pt x="137" y="484"/>
                  </a:cubicBezTo>
                  <a:lnTo>
                    <a:pt x="137" y="107"/>
                  </a:lnTo>
                  <a:close/>
                  <a:moveTo>
                    <a:pt x="115" y="484"/>
                  </a:moveTo>
                  <a:cubicBezTo>
                    <a:pt x="96" y="484"/>
                    <a:pt x="96" y="484"/>
                    <a:pt x="96" y="484"/>
                  </a:cubicBezTo>
                  <a:cubicBezTo>
                    <a:pt x="96" y="107"/>
                    <a:pt x="96" y="107"/>
                    <a:pt x="96" y="107"/>
                  </a:cubicBezTo>
                  <a:cubicBezTo>
                    <a:pt x="115" y="107"/>
                    <a:pt x="115" y="107"/>
                    <a:pt x="115" y="107"/>
                  </a:cubicBezTo>
                  <a:lnTo>
                    <a:pt x="115" y="484"/>
                  </a:lnTo>
                  <a:close/>
                  <a:moveTo>
                    <a:pt x="535" y="107"/>
                  </a:moveTo>
                  <a:cubicBezTo>
                    <a:pt x="548" y="107"/>
                    <a:pt x="548" y="107"/>
                    <a:pt x="548" y="107"/>
                  </a:cubicBezTo>
                  <a:cubicBezTo>
                    <a:pt x="548" y="484"/>
                    <a:pt x="548" y="484"/>
                    <a:pt x="548" y="484"/>
                  </a:cubicBezTo>
                  <a:cubicBezTo>
                    <a:pt x="535" y="484"/>
                    <a:pt x="535" y="484"/>
                    <a:pt x="535" y="484"/>
                  </a:cubicBezTo>
                  <a:lnTo>
                    <a:pt x="535" y="107"/>
                  </a:lnTo>
                  <a:close/>
                  <a:moveTo>
                    <a:pt x="201" y="76"/>
                  </a:moveTo>
                  <a:cubicBezTo>
                    <a:pt x="201" y="46"/>
                    <a:pt x="225" y="22"/>
                    <a:pt x="255" y="22"/>
                  </a:cubicBezTo>
                  <a:cubicBezTo>
                    <a:pt x="375" y="22"/>
                    <a:pt x="375" y="22"/>
                    <a:pt x="375" y="22"/>
                  </a:cubicBezTo>
                  <a:cubicBezTo>
                    <a:pt x="404" y="22"/>
                    <a:pt x="428" y="46"/>
                    <a:pt x="428" y="76"/>
                  </a:cubicBezTo>
                  <a:cubicBezTo>
                    <a:pt x="428" y="85"/>
                    <a:pt x="428" y="85"/>
                    <a:pt x="428" y="85"/>
                  </a:cubicBezTo>
                  <a:cubicBezTo>
                    <a:pt x="201" y="85"/>
                    <a:pt x="201" y="85"/>
                    <a:pt x="201" y="85"/>
                  </a:cubicBezTo>
                  <a:lnTo>
                    <a:pt x="201" y="76"/>
                  </a:lnTo>
                  <a:close/>
                  <a:moveTo>
                    <a:pt x="23" y="452"/>
                  </a:moveTo>
                  <a:cubicBezTo>
                    <a:pt x="23" y="139"/>
                    <a:pt x="23" y="139"/>
                    <a:pt x="23" y="139"/>
                  </a:cubicBezTo>
                  <a:cubicBezTo>
                    <a:pt x="23" y="121"/>
                    <a:pt x="37" y="107"/>
                    <a:pt x="55" y="107"/>
                  </a:cubicBezTo>
                  <a:cubicBezTo>
                    <a:pt x="74" y="107"/>
                    <a:pt x="74" y="107"/>
                    <a:pt x="74" y="107"/>
                  </a:cubicBezTo>
                  <a:cubicBezTo>
                    <a:pt x="74" y="484"/>
                    <a:pt x="74" y="484"/>
                    <a:pt x="74" y="484"/>
                  </a:cubicBezTo>
                  <a:cubicBezTo>
                    <a:pt x="55" y="484"/>
                    <a:pt x="55" y="484"/>
                    <a:pt x="55" y="484"/>
                  </a:cubicBezTo>
                  <a:cubicBezTo>
                    <a:pt x="37" y="484"/>
                    <a:pt x="23" y="470"/>
                    <a:pt x="23" y="452"/>
                  </a:cubicBezTo>
                  <a:close/>
                  <a:moveTo>
                    <a:pt x="618" y="452"/>
                  </a:moveTo>
                  <a:cubicBezTo>
                    <a:pt x="618" y="470"/>
                    <a:pt x="604" y="484"/>
                    <a:pt x="586" y="484"/>
                  </a:cubicBezTo>
                  <a:cubicBezTo>
                    <a:pt x="570" y="484"/>
                    <a:pt x="570" y="484"/>
                    <a:pt x="570" y="484"/>
                  </a:cubicBezTo>
                  <a:cubicBezTo>
                    <a:pt x="570" y="107"/>
                    <a:pt x="570" y="107"/>
                    <a:pt x="570" y="107"/>
                  </a:cubicBezTo>
                  <a:cubicBezTo>
                    <a:pt x="586" y="107"/>
                    <a:pt x="586" y="107"/>
                    <a:pt x="586" y="107"/>
                  </a:cubicBezTo>
                  <a:cubicBezTo>
                    <a:pt x="604" y="107"/>
                    <a:pt x="618" y="121"/>
                    <a:pt x="618" y="139"/>
                  </a:cubicBezTo>
                  <a:lnTo>
                    <a:pt x="618" y="452"/>
                  </a:lnTo>
                  <a:close/>
                </a:path>
              </a:pathLst>
            </a:custGeom>
            <a:solidFill>
              <a:srgbClr val="8DA8AD"/>
            </a:solidFill>
            <a:ln>
              <a:noFill/>
            </a:ln>
          </p:spPr>
          <p:txBody>
            <a:bodyPr vert="horz" wrap="square" lIns="91440" tIns="45720" rIns="91440" bIns="45720" numCol="1" anchor="t" anchorCtr="0" compatLnSpc="1">
              <a:prstTxWarp prst="textNoShape">
                <a:avLst/>
              </a:prstTxWarp>
            </a:bodyPr>
            <a:lstStyle/>
            <a:p>
              <a:endParaRPr lang="en-GB"/>
            </a:p>
          </p:txBody>
        </p:sp>
        <p:sp>
          <p:nvSpPr>
            <p:cNvPr id="59" name="Freeform 122"/>
            <p:cNvSpPr>
              <a:spLocks noEditPoints="1"/>
            </p:cNvSpPr>
            <p:nvPr/>
          </p:nvSpPr>
          <p:spPr bwMode="auto">
            <a:xfrm>
              <a:off x="3566889" y="5137766"/>
              <a:ext cx="701418" cy="555566"/>
            </a:xfrm>
            <a:custGeom>
              <a:avLst/>
              <a:gdLst>
                <a:gd name="T0" fmla="*/ 586 w 640"/>
                <a:gd name="T1" fmla="*/ 85 h 506"/>
                <a:gd name="T2" fmla="*/ 450 w 640"/>
                <a:gd name="T3" fmla="*/ 85 h 506"/>
                <a:gd name="T4" fmla="*/ 450 w 640"/>
                <a:gd name="T5" fmla="*/ 76 h 506"/>
                <a:gd name="T6" fmla="*/ 375 w 640"/>
                <a:gd name="T7" fmla="*/ 0 h 506"/>
                <a:gd name="T8" fmla="*/ 255 w 640"/>
                <a:gd name="T9" fmla="*/ 0 h 506"/>
                <a:gd name="T10" fmla="*/ 179 w 640"/>
                <a:gd name="T11" fmla="*/ 76 h 506"/>
                <a:gd name="T12" fmla="*/ 179 w 640"/>
                <a:gd name="T13" fmla="*/ 85 h 506"/>
                <a:gd name="T14" fmla="*/ 55 w 640"/>
                <a:gd name="T15" fmla="*/ 85 h 506"/>
                <a:gd name="T16" fmla="*/ 0 w 640"/>
                <a:gd name="T17" fmla="*/ 139 h 506"/>
                <a:gd name="T18" fmla="*/ 0 w 640"/>
                <a:gd name="T19" fmla="*/ 452 h 506"/>
                <a:gd name="T20" fmla="*/ 55 w 640"/>
                <a:gd name="T21" fmla="*/ 506 h 506"/>
                <a:gd name="T22" fmla="*/ 586 w 640"/>
                <a:gd name="T23" fmla="*/ 506 h 506"/>
                <a:gd name="T24" fmla="*/ 640 w 640"/>
                <a:gd name="T25" fmla="*/ 452 h 506"/>
                <a:gd name="T26" fmla="*/ 640 w 640"/>
                <a:gd name="T27" fmla="*/ 139 h 506"/>
                <a:gd name="T28" fmla="*/ 586 w 640"/>
                <a:gd name="T29" fmla="*/ 85 h 506"/>
                <a:gd name="T30" fmla="*/ 137 w 640"/>
                <a:gd name="T31" fmla="*/ 107 h 506"/>
                <a:gd name="T32" fmla="*/ 513 w 640"/>
                <a:gd name="T33" fmla="*/ 107 h 506"/>
                <a:gd name="T34" fmla="*/ 513 w 640"/>
                <a:gd name="T35" fmla="*/ 484 h 506"/>
                <a:gd name="T36" fmla="*/ 137 w 640"/>
                <a:gd name="T37" fmla="*/ 484 h 506"/>
                <a:gd name="T38" fmla="*/ 137 w 640"/>
                <a:gd name="T39" fmla="*/ 107 h 506"/>
                <a:gd name="T40" fmla="*/ 115 w 640"/>
                <a:gd name="T41" fmla="*/ 484 h 506"/>
                <a:gd name="T42" fmla="*/ 96 w 640"/>
                <a:gd name="T43" fmla="*/ 484 h 506"/>
                <a:gd name="T44" fmla="*/ 96 w 640"/>
                <a:gd name="T45" fmla="*/ 107 h 506"/>
                <a:gd name="T46" fmla="*/ 115 w 640"/>
                <a:gd name="T47" fmla="*/ 107 h 506"/>
                <a:gd name="T48" fmla="*/ 115 w 640"/>
                <a:gd name="T49" fmla="*/ 484 h 506"/>
                <a:gd name="T50" fmla="*/ 535 w 640"/>
                <a:gd name="T51" fmla="*/ 107 h 506"/>
                <a:gd name="T52" fmla="*/ 548 w 640"/>
                <a:gd name="T53" fmla="*/ 107 h 506"/>
                <a:gd name="T54" fmla="*/ 548 w 640"/>
                <a:gd name="T55" fmla="*/ 484 h 506"/>
                <a:gd name="T56" fmla="*/ 535 w 640"/>
                <a:gd name="T57" fmla="*/ 484 h 506"/>
                <a:gd name="T58" fmla="*/ 535 w 640"/>
                <a:gd name="T59" fmla="*/ 107 h 506"/>
                <a:gd name="T60" fmla="*/ 201 w 640"/>
                <a:gd name="T61" fmla="*/ 76 h 506"/>
                <a:gd name="T62" fmla="*/ 255 w 640"/>
                <a:gd name="T63" fmla="*/ 22 h 506"/>
                <a:gd name="T64" fmla="*/ 375 w 640"/>
                <a:gd name="T65" fmla="*/ 22 h 506"/>
                <a:gd name="T66" fmla="*/ 428 w 640"/>
                <a:gd name="T67" fmla="*/ 76 h 506"/>
                <a:gd name="T68" fmla="*/ 428 w 640"/>
                <a:gd name="T69" fmla="*/ 85 h 506"/>
                <a:gd name="T70" fmla="*/ 201 w 640"/>
                <a:gd name="T71" fmla="*/ 85 h 506"/>
                <a:gd name="T72" fmla="*/ 201 w 640"/>
                <a:gd name="T73" fmla="*/ 76 h 506"/>
                <a:gd name="T74" fmla="*/ 23 w 640"/>
                <a:gd name="T75" fmla="*/ 452 h 506"/>
                <a:gd name="T76" fmla="*/ 23 w 640"/>
                <a:gd name="T77" fmla="*/ 139 h 506"/>
                <a:gd name="T78" fmla="*/ 55 w 640"/>
                <a:gd name="T79" fmla="*/ 107 h 506"/>
                <a:gd name="T80" fmla="*/ 74 w 640"/>
                <a:gd name="T81" fmla="*/ 107 h 506"/>
                <a:gd name="T82" fmla="*/ 74 w 640"/>
                <a:gd name="T83" fmla="*/ 484 h 506"/>
                <a:gd name="T84" fmla="*/ 55 w 640"/>
                <a:gd name="T85" fmla="*/ 484 h 506"/>
                <a:gd name="T86" fmla="*/ 23 w 640"/>
                <a:gd name="T87" fmla="*/ 452 h 506"/>
                <a:gd name="T88" fmla="*/ 618 w 640"/>
                <a:gd name="T89" fmla="*/ 452 h 506"/>
                <a:gd name="T90" fmla="*/ 586 w 640"/>
                <a:gd name="T91" fmla="*/ 484 h 506"/>
                <a:gd name="T92" fmla="*/ 570 w 640"/>
                <a:gd name="T93" fmla="*/ 484 h 506"/>
                <a:gd name="T94" fmla="*/ 570 w 640"/>
                <a:gd name="T95" fmla="*/ 107 h 506"/>
                <a:gd name="T96" fmla="*/ 586 w 640"/>
                <a:gd name="T97" fmla="*/ 107 h 506"/>
                <a:gd name="T98" fmla="*/ 618 w 640"/>
                <a:gd name="T99" fmla="*/ 139 h 506"/>
                <a:gd name="T100" fmla="*/ 618 w 640"/>
                <a:gd name="T101" fmla="*/ 4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506">
                  <a:moveTo>
                    <a:pt x="586" y="85"/>
                  </a:moveTo>
                  <a:cubicBezTo>
                    <a:pt x="450" y="85"/>
                    <a:pt x="450" y="85"/>
                    <a:pt x="450" y="85"/>
                  </a:cubicBezTo>
                  <a:cubicBezTo>
                    <a:pt x="450" y="76"/>
                    <a:pt x="450" y="76"/>
                    <a:pt x="450" y="76"/>
                  </a:cubicBezTo>
                  <a:cubicBezTo>
                    <a:pt x="450" y="34"/>
                    <a:pt x="416" y="0"/>
                    <a:pt x="375" y="0"/>
                  </a:cubicBezTo>
                  <a:cubicBezTo>
                    <a:pt x="255" y="0"/>
                    <a:pt x="255" y="0"/>
                    <a:pt x="255" y="0"/>
                  </a:cubicBezTo>
                  <a:cubicBezTo>
                    <a:pt x="213" y="0"/>
                    <a:pt x="179" y="34"/>
                    <a:pt x="179" y="76"/>
                  </a:cubicBezTo>
                  <a:cubicBezTo>
                    <a:pt x="179" y="85"/>
                    <a:pt x="179" y="85"/>
                    <a:pt x="179" y="85"/>
                  </a:cubicBezTo>
                  <a:cubicBezTo>
                    <a:pt x="55" y="85"/>
                    <a:pt x="55" y="85"/>
                    <a:pt x="55" y="85"/>
                  </a:cubicBezTo>
                  <a:cubicBezTo>
                    <a:pt x="25" y="85"/>
                    <a:pt x="0" y="109"/>
                    <a:pt x="0" y="139"/>
                  </a:cubicBezTo>
                  <a:cubicBezTo>
                    <a:pt x="0" y="452"/>
                    <a:pt x="0" y="452"/>
                    <a:pt x="0" y="452"/>
                  </a:cubicBezTo>
                  <a:cubicBezTo>
                    <a:pt x="0" y="482"/>
                    <a:pt x="25" y="506"/>
                    <a:pt x="55" y="506"/>
                  </a:cubicBezTo>
                  <a:cubicBezTo>
                    <a:pt x="586" y="506"/>
                    <a:pt x="586" y="506"/>
                    <a:pt x="586" y="506"/>
                  </a:cubicBezTo>
                  <a:cubicBezTo>
                    <a:pt x="616" y="506"/>
                    <a:pt x="640" y="482"/>
                    <a:pt x="640" y="452"/>
                  </a:cubicBezTo>
                  <a:cubicBezTo>
                    <a:pt x="640" y="139"/>
                    <a:pt x="640" y="139"/>
                    <a:pt x="640" y="139"/>
                  </a:cubicBezTo>
                  <a:cubicBezTo>
                    <a:pt x="640" y="109"/>
                    <a:pt x="616" y="85"/>
                    <a:pt x="586" y="85"/>
                  </a:cubicBezTo>
                  <a:close/>
                  <a:moveTo>
                    <a:pt x="137" y="107"/>
                  </a:moveTo>
                  <a:cubicBezTo>
                    <a:pt x="513" y="107"/>
                    <a:pt x="513" y="107"/>
                    <a:pt x="513" y="107"/>
                  </a:cubicBezTo>
                  <a:cubicBezTo>
                    <a:pt x="513" y="484"/>
                    <a:pt x="513" y="484"/>
                    <a:pt x="513" y="484"/>
                  </a:cubicBezTo>
                  <a:cubicBezTo>
                    <a:pt x="137" y="484"/>
                    <a:pt x="137" y="484"/>
                    <a:pt x="137" y="484"/>
                  </a:cubicBezTo>
                  <a:lnTo>
                    <a:pt x="137" y="107"/>
                  </a:lnTo>
                  <a:close/>
                  <a:moveTo>
                    <a:pt x="115" y="484"/>
                  </a:moveTo>
                  <a:cubicBezTo>
                    <a:pt x="96" y="484"/>
                    <a:pt x="96" y="484"/>
                    <a:pt x="96" y="484"/>
                  </a:cubicBezTo>
                  <a:cubicBezTo>
                    <a:pt x="96" y="107"/>
                    <a:pt x="96" y="107"/>
                    <a:pt x="96" y="107"/>
                  </a:cubicBezTo>
                  <a:cubicBezTo>
                    <a:pt x="115" y="107"/>
                    <a:pt x="115" y="107"/>
                    <a:pt x="115" y="107"/>
                  </a:cubicBezTo>
                  <a:lnTo>
                    <a:pt x="115" y="484"/>
                  </a:lnTo>
                  <a:close/>
                  <a:moveTo>
                    <a:pt x="535" y="107"/>
                  </a:moveTo>
                  <a:cubicBezTo>
                    <a:pt x="548" y="107"/>
                    <a:pt x="548" y="107"/>
                    <a:pt x="548" y="107"/>
                  </a:cubicBezTo>
                  <a:cubicBezTo>
                    <a:pt x="548" y="484"/>
                    <a:pt x="548" y="484"/>
                    <a:pt x="548" y="484"/>
                  </a:cubicBezTo>
                  <a:cubicBezTo>
                    <a:pt x="535" y="484"/>
                    <a:pt x="535" y="484"/>
                    <a:pt x="535" y="484"/>
                  </a:cubicBezTo>
                  <a:lnTo>
                    <a:pt x="535" y="107"/>
                  </a:lnTo>
                  <a:close/>
                  <a:moveTo>
                    <a:pt x="201" y="76"/>
                  </a:moveTo>
                  <a:cubicBezTo>
                    <a:pt x="201" y="46"/>
                    <a:pt x="225" y="22"/>
                    <a:pt x="255" y="22"/>
                  </a:cubicBezTo>
                  <a:cubicBezTo>
                    <a:pt x="375" y="22"/>
                    <a:pt x="375" y="22"/>
                    <a:pt x="375" y="22"/>
                  </a:cubicBezTo>
                  <a:cubicBezTo>
                    <a:pt x="404" y="22"/>
                    <a:pt x="428" y="46"/>
                    <a:pt x="428" y="76"/>
                  </a:cubicBezTo>
                  <a:cubicBezTo>
                    <a:pt x="428" y="85"/>
                    <a:pt x="428" y="85"/>
                    <a:pt x="428" y="85"/>
                  </a:cubicBezTo>
                  <a:cubicBezTo>
                    <a:pt x="201" y="85"/>
                    <a:pt x="201" y="85"/>
                    <a:pt x="201" y="85"/>
                  </a:cubicBezTo>
                  <a:lnTo>
                    <a:pt x="201" y="76"/>
                  </a:lnTo>
                  <a:close/>
                  <a:moveTo>
                    <a:pt x="23" y="452"/>
                  </a:moveTo>
                  <a:cubicBezTo>
                    <a:pt x="23" y="139"/>
                    <a:pt x="23" y="139"/>
                    <a:pt x="23" y="139"/>
                  </a:cubicBezTo>
                  <a:cubicBezTo>
                    <a:pt x="23" y="121"/>
                    <a:pt x="37" y="107"/>
                    <a:pt x="55" y="107"/>
                  </a:cubicBezTo>
                  <a:cubicBezTo>
                    <a:pt x="74" y="107"/>
                    <a:pt x="74" y="107"/>
                    <a:pt x="74" y="107"/>
                  </a:cubicBezTo>
                  <a:cubicBezTo>
                    <a:pt x="74" y="484"/>
                    <a:pt x="74" y="484"/>
                    <a:pt x="74" y="484"/>
                  </a:cubicBezTo>
                  <a:cubicBezTo>
                    <a:pt x="55" y="484"/>
                    <a:pt x="55" y="484"/>
                    <a:pt x="55" y="484"/>
                  </a:cubicBezTo>
                  <a:cubicBezTo>
                    <a:pt x="37" y="484"/>
                    <a:pt x="23" y="470"/>
                    <a:pt x="23" y="452"/>
                  </a:cubicBezTo>
                  <a:close/>
                  <a:moveTo>
                    <a:pt x="618" y="452"/>
                  </a:moveTo>
                  <a:cubicBezTo>
                    <a:pt x="618" y="470"/>
                    <a:pt x="604" y="484"/>
                    <a:pt x="586" y="484"/>
                  </a:cubicBezTo>
                  <a:cubicBezTo>
                    <a:pt x="570" y="484"/>
                    <a:pt x="570" y="484"/>
                    <a:pt x="570" y="484"/>
                  </a:cubicBezTo>
                  <a:cubicBezTo>
                    <a:pt x="570" y="107"/>
                    <a:pt x="570" y="107"/>
                    <a:pt x="570" y="107"/>
                  </a:cubicBezTo>
                  <a:cubicBezTo>
                    <a:pt x="586" y="107"/>
                    <a:pt x="586" y="107"/>
                    <a:pt x="586" y="107"/>
                  </a:cubicBezTo>
                  <a:cubicBezTo>
                    <a:pt x="604" y="107"/>
                    <a:pt x="618" y="121"/>
                    <a:pt x="618" y="139"/>
                  </a:cubicBezTo>
                  <a:lnTo>
                    <a:pt x="618" y="452"/>
                  </a:lnTo>
                  <a:close/>
                </a:path>
              </a:pathLst>
            </a:custGeom>
            <a:solidFill>
              <a:srgbClr val="8DA8AD"/>
            </a:solidFill>
            <a:ln>
              <a:noFill/>
            </a:ln>
          </p:spPr>
          <p:txBody>
            <a:bodyPr vert="horz" wrap="square" lIns="91440" tIns="45720" rIns="91440" bIns="45720" numCol="1" anchor="t" anchorCtr="0" compatLnSpc="1">
              <a:prstTxWarp prst="textNoShape">
                <a:avLst/>
              </a:prstTxWarp>
            </a:bodyPr>
            <a:lstStyle/>
            <a:p>
              <a:endParaRPr lang="en-GB"/>
            </a:p>
          </p:txBody>
        </p:sp>
        <p:sp>
          <p:nvSpPr>
            <p:cNvPr id="60" name="Freeform 122"/>
            <p:cNvSpPr>
              <a:spLocks noEditPoints="1"/>
            </p:cNvSpPr>
            <p:nvPr/>
          </p:nvSpPr>
          <p:spPr bwMode="auto">
            <a:xfrm>
              <a:off x="4484306" y="5137766"/>
              <a:ext cx="701418" cy="555566"/>
            </a:xfrm>
            <a:custGeom>
              <a:avLst/>
              <a:gdLst>
                <a:gd name="T0" fmla="*/ 586 w 640"/>
                <a:gd name="T1" fmla="*/ 85 h 506"/>
                <a:gd name="T2" fmla="*/ 450 w 640"/>
                <a:gd name="T3" fmla="*/ 85 h 506"/>
                <a:gd name="T4" fmla="*/ 450 w 640"/>
                <a:gd name="T5" fmla="*/ 76 h 506"/>
                <a:gd name="T6" fmla="*/ 375 w 640"/>
                <a:gd name="T7" fmla="*/ 0 h 506"/>
                <a:gd name="T8" fmla="*/ 255 w 640"/>
                <a:gd name="T9" fmla="*/ 0 h 506"/>
                <a:gd name="T10" fmla="*/ 179 w 640"/>
                <a:gd name="T11" fmla="*/ 76 h 506"/>
                <a:gd name="T12" fmla="*/ 179 w 640"/>
                <a:gd name="T13" fmla="*/ 85 h 506"/>
                <a:gd name="T14" fmla="*/ 55 w 640"/>
                <a:gd name="T15" fmla="*/ 85 h 506"/>
                <a:gd name="T16" fmla="*/ 0 w 640"/>
                <a:gd name="T17" fmla="*/ 139 h 506"/>
                <a:gd name="T18" fmla="*/ 0 w 640"/>
                <a:gd name="T19" fmla="*/ 452 h 506"/>
                <a:gd name="T20" fmla="*/ 55 w 640"/>
                <a:gd name="T21" fmla="*/ 506 h 506"/>
                <a:gd name="T22" fmla="*/ 586 w 640"/>
                <a:gd name="T23" fmla="*/ 506 h 506"/>
                <a:gd name="T24" fmla="*/ 640 w 640"/>
                <a:gd name="T25" fmla="*/ 452 h 506"/>
                <a:gd name="T26" fmla="*/ 640 w 640"/>
                <a:gd name="T27" fmla="*/ 139 h 506"/>
                <a:gd name="T28" fmla="*/ 586 w 640"/>
                <a:gd name="T29" fmla="*/ 85 h 506"/>
                <a:gd name="T30" fmla="*/ 137 w 640"/>
                <a:gd name="T31" fmla="*/ 107 h 506"/>
                <a:gd name="T32" fmla="*/ 513 w 640"/>
                <a:gd name="T33" fmla="*/ 107 h 506"/>
                <a:gd name="T34" fmla="*/ 513 w 640"/>
                <a:gd name="T35" fmla="*/ 484 h 506"/>
                <a:gd name="T36" fmla="*/ 137 w 640"/>
                <a:gd name="T37" fmla="*/ 484 h 506"/>
                <a:gd name="T38" fmla="*/ 137 w 640"/>
                <a:gd name="T39" fmla="*/ 107 h 506"/>
                <a:gd name="T40" fmla="*/ 115 w 640"/>
                <a:gd name="T41" fmla="*/ 484 h 506"/>
                <a:gd name="T42" fmla="*/ 96 w 640"/>
                <a:gd name="T43" fmla="*/ 484 h 506"/>
                <a:gd name="T44" fmla="*/ 96 w 640"/>
                <a:gd name="T45" fmla="*/ 107 h 506"/>
                <a:gd name="T46" fmla="*/ 115 w 640"/>
                <a:gd name="T47" fmla="*/ 107 h 506"/>
                <a:gd name="T48" fmla="*/ 115 w 640"/>
                <a:gd name="T49" fmla="*/ 484 h 506"/>
                <a:gd name="T50" fmla="*/ 535 w 640"/>
                <a:gd name="T51" fmla="*/ 107 h 506"/>
                <a:gd name="T52" fmla="*/ 548 w 640"/>
                <a:gd name="T53" fmla="*/ 107 h 506"/>
                <a:gd name="T54" fmla="*/ 548 w 640"/>
                <a:gd name="T55" fmla="*/ 484 h 506"/>
                <a:gd name="T56" fmla="*/ 535 w 640"/>
                <a:gd name="T57" fmla="*/ 484 h 506"/>
                <a:gd name="T58" fmla="*/ 535 w 640"/>
                <a:gd name="T59" fmla="*/ 107 h 506"/>
                <a:gd name="T60" fmla="*/ 201 w 640"/>
                <a:gd name="T61" fmla="*/ 76 h 506"/>
                <a:gd name="T62" fmla="*/ 255 w 640"/>
                <a:gd name="T63" fmla="*/ 22 h 506"/>
                <a:gd name="T64" fmla="*/ 375 w 640"/>
                <a:gd name="T65" fmla="*/ 22 h 506"/>
                <a:gd name="T66" fmla="*/ 428 w 640"/>
                <a:gd name="T67" fmla="*/ 76 h 506"/>
                <a:gd name="T68" fmla="*/ 428 w 640"/>
                <a:gd name="T69" fmla="*/ 85 h 506"/>
                <a:gd name="T70" fmla="*/ 201 w 640"/>
                <a:gd name="T71" fmla="*/ 85 h 506"/>
                <a:gd name="T72" fmla="*/ 201 w 640"/>
                <a:gd name="T73" fmla="*/ 76 h 506"/>
                <a:gd name="T74" fmla="*/ 23 w 640"/>
                <a:gd name="T75" fmla="*/ 452 h 506"/>
                <a:gd name="T76" fmla="*/ 23 w 640"/>
                <a:gd name="T77" fmla="*/ 139 h 506"/>
                <a:gd name="T78" fmla="*/ 55 w 640"/>
                <a:gd name="T79" fmla="*/ 107 h 506"/>
                <a:gd name="T80" fmla="*/ 74 w 640"/>
                <a:gd name="T81" fmla="*/ 107 h 506"/>
                <a:gd name="T82" fmla="*/ 74 w 640"/>
                <a:gd name="T83" fmla="*/ 484 h 506"/>
                <a:gd name="T84" fmla="*/ 55 w 640"/>
                <a:gd name="T85" fmla="*/ 484 h 506"/>
                <a:gd name="T86" fmla="*/ 23 w 640"/>
                <a:gd name="T87" fmla="*/ 452 h 506"/>
                <a:gd name="T88" fmla="*/ 618 w 640"/>
                <a:gd name="T89" fmla="*/ 452 h 506"/>
                <a:gd name="T90" fmla="*/ 586 w 640"/>
                <a:gd name="T91" fmla="*/ 484 h 506"/>
                <a:gd name="T92" fmla="*/ 570 w 640"/>
                <a:gd name="T93" fmla="*/ 484 h 506"/>
                <a:gd name="T94" fmla="*/ 570 w 640"/>
                <a:gd name="T95" fmla="*/ 107 h 506"/>
                <a:gd name="T96" fmla="*/ 586 w 640"/>
                <a:gd name="T97" fmla="*/ 107 h 506"/>
                <a:gd name="T98" fmla="*/ 618 w 640"/>
                <a:gd name="T99" fmla="*/ 139 h 506"/>
                <a:gd name="T100" fmla="*/ 618 w 640"/>
                <a:gd name="T101" fmla="*/ 452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640" h="506">
                  <a:moveTo>
                    <a:pt x="586" y="85"/>
                  </a:moveTo>
                  <a:cubicBezTo>
                    <a:pt x="450" y="85"/>
                    <a:pt x="450" y="85"/>
                    <a:pt x="450" y="85"/>
                  </a:cubicBezTo>
                  <a:cubicBezTo>
                    <a:pt x="450" y="76"/>
                    <a:pt x="450" y="76"/>
                    <a:pt x="450" y="76"/>
                  </a:cubicBezTo>
                  <a:cubicBezTo>
                    <a:pt x="450" y="34"/>
                    <a:pt x="416" y="0"/>
                    <a:pt x="375" y="0"/>
                  </a:cubicBezTo>
                  <a:cubicBezTo>
                    <a:pt x="255" y="0"/>
                    <a:pt x="255" y="0"/>
                    <a:pt x="255" y="0"/>
                  </a:cubicBezTo>
                  <a:cubicBezTo>
                    <a:pt x="213" y="0"/>
                    <a:pt x="179" y="34"/>
                    <a:pt x="179" y="76"/>
                  </a:cubicBezTo>
                  <a:cubicBezTo>
                    <a:pt x="179" y="85"/>
                    <a:pt x="179" y="85"/>
                    <a:pt x="179" y="85"/>
                  </a:cubicBezTo>
                  <a:cubicBezTo>
                    <a:pt x="55" y="85"/>
                    <a:pt x="55" y="85"/>
                    <a:pt x="55" y="85"/>
                  </a:cubicBezTo>
                  <a:cubicBezTo>
                    <a:pt x="25" y="85"/>
                    <a:pt x="0" y="109"/>
                    <a:pt x="0" y="139"/>
                  </a:cubicBezTo>
                  <a:cubicBezTo>
                    <a:pt x="0" y="452"/>
                    <a:pt x="0" y="452"/>
                    <a:pt x="0" y="452"/>
                  </a:cubicBezTo>
                  <a:cubicBezTo>
                    <a:pt x="0" y="482"/>
                    <a:pt x="25" y="506"/>
                    <a:pt x="55" y="506"/>
                  </a:cubicBezTo>
                  <a:cubicBezTo>
                    <a:pt x="586" y="506"/>
                    <a:pt x="586" y="506"/>
                    <a:pt x="586" y="506"/>
                  </a:cubicBezTo>
                  <a:cubicBezTo>
                    <a:pt x="616" y="506"/>
                    <a:pt x="640" y="482"/>
                    <a:pt x="640" y="452"/>
                  </a:cubicBezTo>
                  <a:cubicBezTo>
                    <a:pt x="640" y="139"/>
                    <a:pt x="640" y="139"/>
                    <a:pt x="640" y="139"/>
                  </a:cubicBezTo>
                  <a:cubicBezTo>
                    <a:pt x="640" y="109"/>
                    <a:pt x="616" y="85"/>
                    <a:pt x="586" y="85"/>
                  </a:cubicBezTo>
                  <a:close/>
                  <a:moveTo>
                    <a:pt x="137" y="107"/>
                  </a:moveTo>
                  <a:cubicBezTo>
                    <a:pt x="513" y="107"/>
                    <a:pt x="513" y="107"/>
                    <a:pt x="513" y="107"/>
                  </a:cubicBezTo>
                  <a:cubicBezTo>
                    <a:pt x="513" y="484"/>
                    <a:pt x="513" y="484"/>
                    <a:pt x="513" y="484"/>
                  </a:cubicBezTo>
                  <a:cubicBezTo>
                    <a:pt x="137" y="484"/>
                    <a:pt x="137" y="484"/>
                    <a:pt x="137" y="484"/>
                  </a:cubicBezTo>
                  <a:lnTo>
                    <a:pt x="137" y="107"/>
                  </a:lnTo>
                  <a:close/>
                  <a:moveTo>
                    <a:pt x="115" y="484"/>
                  </a:moveTo>
                  <a:cubicBezTo>
                    <a:pt x="96" y="484"/>
                    <a:pt x="96" y="484"/>
                    <a:pt x="96" y="484"/>
                  </a:cubicBezTo>
                  <a:cubicBezTo>
                    <a:pt x="96" y="107"/>
                    <a:pt x="96" y="107"/>
                    <a:pt x="96" y="107"/>
                  </a:cubicBezTo>
                  <a:cubicBezTo>
                    <a:pt x="115" y="107"/>
                    <a:pt x="115" y="107"/>
                    <a:pt x="115" y="107"/>
                  </a:cubicBezTo>
                  <a:lnTo>
                    <a:pt x="115" y="484"/>
                  </a:lnTo>
                  <a:close/>
                  <a:moveTo>
                    <a:pt x="535" y="107"/>
                  </a:moveTo>
                  <a:cubicBezTo>
                    <a:pt x="548" y="107"/>
                    <a:pt x="548" y="107"/>
                    <a:pt x="548" y="107"/>
                  </a:cubicBezTo>
                  <a:cubicBezTo>
                    <a:pt x="548" y="484"/>
                    <a:pt x="548" y="484"/>
                    <a:pt x="548" y="484"/>
                  </a:cubicBezTo>
                  <a:cubicBezTo>
                    <a:pt x="535" y="484"/>
                    <a:pt x="535" y="484"/>
                    <a:pt x="535" y="484"/>
                  </a:cubicBezTo>
                  <a:lnTo>
                    <a:pt x="535" y="107"/>
                  </a:lnTo>
                  <a:close/>
                  <a:moveTo>
                    <a:pt x="201" y="76"/>
                  </a:moveTo>
                  <a:cubicBezTo>
                    <a:pt x="201" y="46"/>
                    <a:pt x="225" y="22"/>
                    <a:pt x="255" y="22"/>
                  </a:cubicBezTo>
                  <a:cubicBezTo>
                    <a:pt x="375" y="22"/>
                    <a:pt x="375" y="22"/>
                    <a:pt x="375" y="22"/>
                  </a:cubicBezTo>
                  <a:cubicBezTo>
                    <a:pt x="404" y="22"/>
                    <a:pt x="428" y="46"/>
                    <a:pt x="428" y="76"/>
                  </a:cubicBezTo>
                  <a:cubicBezTo>
                    <a:pt x="428" y="85"/>
                    <a:pt x="428" y="85"/>
                    <a:pt x="428" y="85"/>
                  </a:cubicBezTo>
                  <a:cubicBezTo>
                    <a:pt x="201" y="85"/>
                    <a:pt x="201" y="85"/>
                    <a:pt x="201" y="85"/>
                  </a:cubicBezTo>
                  <a:lnTo>
                    <a:pt x="201" y="76"/>
                  </a:lnTo>
                  <a:close/>
                  <a:moveTo>
                    <a:pt x="23" y="452"/>
                  </a:moveTo>
                  <a:cubicBezTo>
                    <a:pt x="23" y="139"/>
                    <a:pt x="23" y="139"/>
                    <a:pt x="23" y="139"/>
                  </a:cubicBezTo>
                  <a:cubicBezTo>
                    <a:pt x="23" y="121"/>
                    <a:pt x="37" y="107"/>
                    <a:pt x="55" y="107"/>
                  </a:cubicBezTo>
                  <a:cubicBezTo>
                    <a:pt x="74" y="107"/>
                    <a:pt x="74" y="107"/>
                    <a:pt x="74" y="107"/>
                  </a:cubicBezTo>
                  <a:cubicBezTo>
                    <a:pt x="74" y="484"/>
                    <a:pt x="74" y="484"/>
                    <a:pt x="74" y="484"/>
                  </a:cubicBezTo>
                  <a:cubicBezTo>
                    <a:pt x="55" y="484"/>
                    <a:pt x="55" y="484"/>
                    <a:pt x="55" y="484"/>
                  </a:cubicBezTo>
                  <a:cubicBezTo>
                    <a:pt x="37" y="484"/>
                    <a:pt x="23" y="470"/>
                    <a:pt x="23" y="452"/>
                  </a:cubicBezTo>
                  <a:close/>
                  <a:moveTo>
                    <a:pt x="618" y="452"/>
                  </a:moveTo>
                  <a:cubicBezTo>
                    <a:pt x="618" y="470"/>
                    <a:pt x="604" y="484"/>
                    <a:pt x="586" y="484"/>
                  </a:cubicBezTo>
                  <a:cubicBezTo>
                    <a:pt x="570" y="484"/>
                    <a:pt x="570" y="484"/>
                    <a:pt x="570" y="484"/>
                  </a:cubicBezTo>
                  <a:cubicBezTo>
                    <a:pt x="570" y="107"/>
                    <a:pt x="570" y="107"/>
                    <a:pt x="570" y="107"/>
                  </a:cubicBezTo>
                  <a:cubicBezTo>
                    <a:pt x="586" y="107"/>
                    <a:pt x="586" y="107"/>
                    <a:pt x="586" y="107"/>
                  </a:cubicBezTo>
                  <a:cubicBezTo>
                    <a:pt x="604" y="107"/>
                    <a:pt x="618" y="121"/>
                    <a:pt x="618" y="139"/>
                  </a:cubicBezTo>
                  <a:lnTo>
                    <a:pt x="618" y="452"/>
                  </a:lnTo>
                  <a:close/>
                </a:path>
              </a:pathLst>
            </a:custGeom>
            <a:solidFill>
              <a:srgbClr val="8DA8AD"/>
            </a:solidFill>
            <a:ln>
              <a:noFill/>
            </a:ln>
          </p:spPr>
          <p:txBody>
            <a:bodyPr vert="horz" wrap="square" lIns="91440" tIns="45720" rIns="91440" bIns="45720" numCol="1" anchor="t" anchorCtr="0" compatLnSpc="1">
              <a:prstTxWarp prst="textNoShape">
                <a:avLst/>
              </a:prstTxWarp>
            </a:bodyPr>
            <a:lstStyle/>
            <a:p>
              <a:endParaRPr lang="en-GB"/>
            </a:p>
          </p:txBody>
        </p:sp>
      </p:grpSp>
      <p:cxnSp>
        <p:nvCxnSpPr>
          <p:cNvPr id="19" name="Straight Connector 18"/>
          <p:cNvCxnSpPr/>
          <p:nvPr/>
        </p:nvCxnSpPr>
        <p:spPr bwMode="auto">
          <a:xfrm>
            <a:off x="3965750" y="3151298"/>
            <a:ext cx="2333063" cy="0"/>
          </a:xfrm>
          <a:prstGeom prst="line">
            <a:avLst/>
          </a:prstGeom>
          <a:solidFill>
            <a:schemeClr val="accent1"/>
          </a:solidFill>
          <a:ln w="28575" cap="flat" cmpd="sng" algn="ctr">
            <a:solidFill>
              <a:srgbClr val="8DA8A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 name="Group 6"/>
          <p:cNvGrpSpPr/>
          <p:nvPr/>
        </p:nvGrpSpPr>
        <p:grpSpPr>
          <a:xfrm>
            <a:off x="2881840" y="1557519"/>
            <a:ext cx="1176412" cy="1791064"/>
            <a:chOff x="2881840" y="1557519"/>
            <a:chExt cx="1176412" cy="1791064"/>
          </a:xfrm>
        </p:grpSpPr>
        <p:grpSp>
          <p:nvGrpSpPr>
            <p:cNvPr id="50" name="Group 49"/>
            <p:cNvGrpSpPr/>
            <p:nvPr/>
          </p:nvGrpSpPr>
          <p:grpSpPr>
            <a:xfrm>
              <a:off x="2881840" y="1557519"/>
              <a:ext cx="1176412" cy="1356558"/>
              <a:chOff x="4697413" y="2595563"/>
              <a:chExt cx="684213" cy="788988"/>
            </a:xfrm>
          </p:grpSpPr>
          <p:sp>
            <p:nvSpPr>
              <p:cNvPr id="52" name="Freeform 50"/>
              <p:cNvSpPr>
                <a:spLocks noEditPoints="1"/>
              </p:cNvSpPr>
              <p:nvPr/>
            </p:nvSpPr>
            <p:spPr bwMode="auto">
              <a:xfrm>
                <a:off x="4697413" y="2595563"/>
                <a:ext cx="684213" cy="788988"/>
              </a:xfrm>
              <a:custGeom>
                <a:avLst/>
                <a:gdLst>
                  <a:gd name="T0" fmla="*/ 251 w 437"/>
                  <a:gd name="T1" fmla="*/ 243 h 504"/>
                  <a:gd name="T2" fmla="*/ 342 w 437"/>
                  <a:gd name="T3" fmla="*/ 124 h 504"/>
                  <a:gd name="T4" fmla="*/ 219 w 437"/>
                  <a:gd name="T5" fmla="*/ 0 h 504"/>
                  <a:gd name="T6" fmla="*/ 96 w 437"/>
                  <a:gd name="T7" fmla="*/ 124 h 504"/>
                  <a:gd name="T8" fmla="*/ 186 w 437"/>
                  <a:gd name="T9" fmla="*/ 243 h 504"/>
                  <a:gd name="T10" fmla="*/ 0 w 437"/>
                  <a:gd name="T11" fmla="*/ 492 h 504"/>
                  <a:gd name="T12" fmla="*/ 12 w 437"/>
                  <a:gd name="T13" fmla="*/ 504 h 504"/>
                  <a:gd name="T14" fmla="*/ 24 w 437"/>
                  <a:gd name="T15" fmla="*/ 492 h 504"/>
                  <a:gd name="T16" fmla="*/ 219 w 437"/>
                  <a:gd name="T17" fmla="*/ 264 h 504"/>
                  <a:gd name="T18" fmla="*/ 413 w 437"/>
                  <a:gd name="T19" fmla="*/ 492 h 504"/>
                  <a:gd name="T20" fmla="*/ 425 w 437"/>
                  <a:gd name="T21" fmla="*/ 504 h 504"/>
                  <a:gd name="T22" fmla="*/ 437 w 437"/>
                  <a:gd name="T23" fmla="*/ 492 h 504"/>
                  <a:gd name="T24" fmla="*/ 251 w 437"/>
                  <a:gd name="T25" fmla="*/ 243 h 504"/>
                  <a:gd name="T26" fmla="*/ 120 w 437"/>
                  <a:gd name="T27" fmla="*/ 124 h 504"/>
                  <a:gd name="T28" fmla="*/ 219 w 437"/>
                  <a:gd name="T29" fmla="*/ 24 h 504"/>
                  <a:gd name="T30" fmla="*/ 318 w 437"/>
                  <a:gd name="T31" fmla="*/ 124 h 504"/>
                  <a:gd name="T32" fmla="*/ 219 w 437"/>
                  <a:gd name="T33" fmla="*/ 223 h 504"/>
                  <a:gd name="T34" fmla="*/ 120 w 437"/>
                  <a:gd name="T35" fmla="*/ 124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37" h="504">
                    <a:moveTo>
                      <a:pt x="251" y="243"/>
                    </a:moveTo>
                    <a:cubicBezTo>
                      <a:pt x="304" y="228"/>
                      <a:pt x="342" y="180"/>
                      <a:pt x="342" y="124"/>
                    </a:cubicBezTo>
                    <a:cubicBezTo>
                      <a:pt x="342" y="56"/>
                      <a:pt x="287" y="0"/>
                      <a:pt x="219" y="0"/>
                    </a:cubicBezTo>
                    <a:cubicBezTo>
                      <a:pt x="151" y="0"/>
                      <a:pt x="96" y="56"/>
                      <a:pt x="96" y="124"/>
                    </a:cubicBezTo>
                    <a:cubicBezTo>
                      <a:pt x="96" y="180"/>
                      <a:pt x="134" y="228"/>
                      <a:pt x="186" y="243"/>
                    </a:cubicBezTo>
                    <a:cubicBezTo>
                      <a:pt x="81" y="261"/>
                      <a:pt x="0" y="366"/>
                      <a:pt x="0" y="492"/>
                    </a:cubicBezTo>
                    <a:cubicBezTo>
                      <a:pt x="0" y="498"/>
                      <a:pt x="6" y="504"/>
                      <a:pt x="12" y="504"/>
                    </a:cubicBezTo>
                    <a:cubicBezTo>
                      <a:pt x="19" y="504"/>
                      <a:pt x="24" y="498"/>
                      <a:pt x="24" y="492"/>
                    </a:cubicBezTo>
                    <a:cubicBezTo>
                      <a:pt x="24" y="366"/>
                      <a:pt x="112" y="264"/>
                      <a:pt x="219" y="264"/>
                    </a:cubicBezTo>
                    <a:cubicBezTo>
                      <a:pt x="326" y="264"/>
                      <a:pt x="413" y="366"/>
                      <a:pt x="413" y="492"/>
                    </a:cubicBezTo>
                    <a:cubicBezTo>
                      <a:pt x="413" y="498"/>
                      <a:pt x="419" y="504"/>
                      <a:pt x="425" y="504"/>
                    </a:cubicBezTo>
                    <a:cubicBezTo>
                      <a:pt x="432" y="504"/>
                      <a:pt x="437" y="498"/>
                      <a:pt x="437" y="492"/>
                    </a:cubicBezTo>
                    <a:cubicBezTo>
                      <a:pt x="437" y="366"/>
                      <a:pt x="356" y="261"/>
                      <a:pt x="251" y="243"/>
                    </a:cubicBezTo>
                    <a:close/>
                    <a:moveTo>
                      <a:pt x="120" y="124"/>
                    </a:moveTo>
                    <a:cubicBezTo>
                      <a:pt x="120" y="69"/>
                      <a:pt x="164" y="24"/>
                      <a:pt x="219" y="24"/>
                    </a:cubicBezTo>
                    <a:cubicBezTo>
                      <a:pt x="274" y="24"/>
                      <a:pt x="318" y="69"/>
                      <a:pt x="318" y="124"/>
                    </a:cubicBezTo>
                    <a:cubicBezTo>
                      <a:pt x="318" y="178"/>
                      <a:pt x="274" y="223"/>
                      <a:pt x="219" y="223"/>
                    </a:cubicBezTo>
                    <a:cubicBezTo>
                      <a:pt x="164" y="223"/>
                      <a:pt x="120" y="178"/>
                      <a:pt x="120" y="124"/>
                    </a:cubicBezTo>
                    <a:close/>
                  </a:path>
                </a:pathLst>
              </a:custGeom>
              <a:solidFill>
                <a:srgbClr val="002F5F"/>
              </a:solidFill>
              <a:ln>
                <a:noFill/>
              </a:ln>
            </p:spPr>
            <p:txBody>
              <a:bodyPr vert="horz" wrap="square" lIns="91440" tIns="45720" rIns="91440" bIns="45720" numCol="1" anchor="t" anchorCtr="0" compatLnSpc="1">
                <a:prstTxWarp prst="textNoShape">
                  <a:avLst/>
                </a:prstTxWarp>
              </a:bodyPr>
              <a:lstStyle/>
              <a:p>
                <a:endParaRPr lang="en-GB"/>
              </a:p>
            </p:txBody>
          </p:sp>
          <p:sp>
            <p:nvSpPr>
              <p:cNvPr id="53" name="Freeform 78"/>
              <p:cNvSpPr>
                <a:spLocks noEditPoints="1"/>
              </p:cNvSpPr>
              <p:nvPr/>
            </p:nvSpPr>
            <p:spPr bwMode="auto">
              <a:xfrm>
                <a:off x="4956175" y="3046413"/>
                <a:ext cx="168275" cy="319088"/>
              </a:xfrm>
              <a:custGeom>
                <a:avLst/>
                <a:gdLst>
                  <a:gd name="T0" fmla="*/ 51 w 108"/>
                  <a:gd name="T1" fmla="*/ 204 h 204"/>
                  <a:gd name="T2" fmla="*/ 51 w 108"/>
                  <a:gd name="T3" fmla="*/ 204 h 204"/>
                  <a:gd name="T4" fmla="*/ 27 w 108"/>
                  <a:gd name="T5" fmla="*/ 185 h 204"/>
                  <a:gd name="T6" fmla="*/ 3 w 108"/>
                  <a:gd name="T7" fmla="*/ 99 h 204"/>
                  <a:gd name="T8" fmla="*/ 12 w 108"/>
                  <a:gd name="T9" fmla="*/ 73 h 204"/>
                  <a:gd name="T10" fmla="*/ 13 w 108"/>
                  <a:gd name="T11" fmla="*/ 72 h 204"/>
                  <a:gd name="T12" fmla="*/ 9 w 108"/>
                  <a:gd name="T13" fmla="*/ 67 h 204"/>
                  <a:gd name="T14" fmla="*/ 10 w 108"/>
                  <a:gd name="T15" fmla="*/ 34 h 204"/>
                  <a:gd name="T16" fmla="*/ 36 w 108"/>
                  <a:gd name="T17" fmla="*/ 7 h 204"/>
                  <a:gd name="T18" fmla="*/ 54 w 108"/>
                  <a:gd name="T19" fmla="*/ 0 h 204"/>
                  <a:gd name="T20" fmla="*/ 72 w 108"/>
                  <a:gd name="T21" fmla="*/ 7 h 204"/>
                  <a:gd name="T22" fmla="*/ 98 w 108"/>
                  <a:gd name="T23" fmla="*/ 34 h 204"/>
                  <a:gd name="T24" fmla="*/ 99 w 108"/>
                  <a:gd name="T25" fmla="*/ 69 h 204"/>
                  <a:gd name="T26" fmla="*/ 95 w 108"/>
                  <a:gd name="T27" fmla="*/ 73 h 204"/>
                  <a:gd name="T28" fmla="*/ 100 w 108"/>
                  <a:gd name="T29" fmla="*/ 97 h 204"/>
                  <a:gd name="T30" fmla="*/ 74 w 108"/>
                  <a:gd name="T31" fmla="*/ 186 h 204"/>
                  <a:gd name="T32" fmla="*/ 51 w 108"/>
                  <a:gd name="T33" fmla="*/ 204 h 204"/>
                  <a:gd name="T34" fmla="*/ 54 w 108"/>
                  <a:gd name="T35" fmla="*/ 24 h 204"/>
                  <a:gd name="T36" fmla="*/ 53 w 108"/>
                  <a:gd name="T37" fmla="*/ 24 h 204"/>
                  <a:gd name="T38" fmla="*/ 27 w 108"/>
                  <a:gd name="T39" fmla="*/ 51 h 204"/>
                  <a:gd name="T40" fmla="*/ 27 w 108"/>
                  <a:gd name="T41" fmla="*/ 52 h 204"/>
                  <a:gd name="T42" fmla="*/ 47 w 108"/>
                  <a:gd name="T43" fmla="*/ 75 h 204"/>
                  <a:gd name="T44" fmla="*/ 27 w 108"/>
                  <a:gd name="T45" fmla="*/ 91 h 204"/>
                  <a:gd name="T46" fmla="*/ 26 w 108"/>
                  <a:gd name="T47" fmla="*/ 92 h 204"/>
                  <a:gd name="T48" fmla="*/ 50 w 108"/>
                  <a:gd name="T49" fmla="*/ 179 h 204"/>
                  <a:gd name="T50" fmla="*/ 51 w 108"/>
                  <a:gd name="T51" fmla="*/ 180 h 204"/>
                  <a:gd name="T52" fmla="*/ 51 w 108"/>
                  <a:gd name="T53" fmla="*/ 192 h 204"/>
                  <a:gd name="T54" fmla="*/ 51 w 108"/>
                  <a:gd name="T55" fmla="*/ 180 h 204"/>
                  <a:gd name="T56" fmla="*/ 51 w 108"/>
                  <a:gd name="T57" fmla="*/ 179 h 204"/>
                  <a:gd name="T58" fmla="*/ 77 w 108"/>
                  <a:gd name="T59" fmla="*/ 90 h 204"/>
                  <a:gd name="T60" fmla="*/ 77 w 108"/>
                  <a:gd name="T61" fmla="*/ 89 h 204"/>
                  <a:gd name="T62" fmla="*/ 59 w 108"/>
                  <a:gd name="T63" fmla="*/ 76 h 204"/>
                  <a:gd name="T64" fmla="*/ 81 w 108"/>
                  <a:gd name="T65" fmla="*/ 52 h 204"/>
                  <a:gd name="T66" fmla="*/ 81 w 108"/>
                  <a:gd name="T67" fmla="*/ 51 h 204"/>
                  <a:gd name="T68" fmla="*/ 54 w 108"/>
                  <a:gd name="T69" fmla="*/ 24 h 204"/>
                  <a:gd name="T70" fmla="*/ 54 w 108"/>
                  <a:gd name="T71" fmla="*/ 2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204">
                    <a:moveTo>
                      <a:pt x="51" y="204"/>
                    </a:moveTo>
                    <a:cubicBezTo>
                      <a:pt x="51" y="204"/>
                      <a:pt x="51" y="204"/>
                      <a:pt x="51" y="204"/>
                    </a:cubicBezTo>
                    <a:cubicBezTo>
                      <a:pt x="39" y="204"/>
                      <a:pt x="30" y="196"/>
                      <a:pt x="27" y="185"/>
                    </a:cubicBezTo>
                    <a:cubicBezTo>
                      <a:pt x="3" y="99"/>
                      <a:pt x="3" y="99"/>
                      <a:pt x="3" y="99"/>
                    </a:cubicBezTo>
                    <a:cubicBezTo>
                      <a:pt x="1" y="89"/>
                      <a:pt x="4" y="79"/>
                      <a:pt x="12" y="73"/>
                    </a:cubicBezTo>
                    <a:cubicBezTo>
                      <a:pt x="13" y="72"/>
                      <a:pt x="13" y="72"/>
                      <a:pt x="13" y="72"/>
                    </a:cubicBezTo>
                    <a:cubicBezTo>
                      <a:pt x="9" y="67"/>
                      <a:pt x="9" y="67"/>
                      <a:pt x="9" y="67"/>
                    </a:cubicBezTo>
                    <a:cubicBezTo>
                      <a:pt x="0" y="58"/>
                      <a:pt x="0" y="43"/>
                      <a:pt x="10" y="34"/>
                    </a:cubicBezTo>
                    <a:cubicBezTo>
                      <a:pt x="36" y="7"/>
                      <a:pt x="36" y="7"/>
                      <a:pt x="36" y="7"/>
                    </a:cubicBezTo>
                    <a:cubicBezTo>
                      <a:pt x="41" y="2"/>
                      <a:pt x="47" y="0"/>
                      <a:pt x="54" y="0"/>
                    </a:cubicBezTo>
                    <a:cubicBezTo>
                      <a:pt x="61" y="0"/>
                      <a:pt x="67" y="2"/>
                      <a:pt x="72" y="7"/>
                    </a:cubicBezTo>
                    <a:cubicBezTo>
                      <a:pt x="98" y="34"/>
                      <a:pt x="98" y="34"/>
                      <a:pt x="98" y="34"/>
                    </a:cubicBezTo>
                    <a:cubicBezTo>
                      <a:pt x="108" y="44"/>
                      <a:pt x="108" y="59"/>
                      <a:pt x="99" y="69"/>
                    </a:cubicBezTo>
                    <a:cubicBezTo>
                      <a:pt x="95" y="73"/>
                      <a:pt x="95" y="73"/>
                      <a:pt x="95" y="73"/>
                    </a:cubicBezTo>
                    <a:cubicBezTo>
                      <a:pt x="100" y="79"/>
                      <a:pt x="103" y="88"/>
                      <a:pt x="100" y="97"/>
                    </a:cubicBezTo>
                    <a:cubicBezTo>
                      <a:pt x="74" y="186"/>
                      <a:pt x="74" y="186"/>
                      <a:pt x="74" y="186"/>
                    </a:cubicBezTo>
                    <a:cubicBezTo>
                      <a:pt x="71" y="196"/>
                      <a:pt x="62" y="204"/>
                      <a:pt x="51" y="204"/>
                    </a:cubicBezTo>
                    <a:close/>
                    <a:moveTo>
                      <a:pt x="54" y="24"/>
                    </a:moveTo>
                    <a:cubicBezTo>
                      <a:pt x="54" y="24"/>
                      <a:pt x="53" y="24"/>
                      <a:pt x="53" y="24"/>
                    </a:cubicBezTo>
                    <a:cubicBezTo>
                      <a:pt x="27" y="51"/>
                      <a:pt x="27" y="51"/>
                      <a:pt x="27" y="51"/>
                    </a:cubicBezTo>
                    <a:cubicBezTo>
                      <a:pt x="26" y="51"/>
                      <a:pt x="26" y="51"/>
                      <a:pt x="27" y="52"/>
                    </a:cubicBezTo>
                    <a:cubicBezTo>
                      <a:pt x="47" y="75"/>
                      <a:pt x="47" y="75"/>
                      <a:pt x="47" y="75"/>
                    </a:cubicBezTo>
                    <a:cubicBezTo>
                      <a:pt x="27" y="91"/>
                      <a:pt x="27" y="91"/>
                      <a:pt x="27" y="91"/>
                    </a:cubicBezTo>
                    <a:cubicBezTo>
                      <a:pt x="26" y="92"/>
                      <a:pt x="26" y="92"/>
                      <a:pt x="26" y="92"/>
                    </a:cubicBezTo>
                    <a:cubicBezTo>
                      <a:pt x="50" y="179"/>
                      <a:pt x="50" y="179"/>
                      <a:pt x="50" y="179"/>
                    </a:cubicBezTo>
                    <a:cubicBezTo>
                      <a:pt x="50" y="179"/>
                      <a:pt x="50" y="180"/>
                      <a:pt x="51" y="180"/>
                    </a:cubicBezTo>
                    <a:cubicBezTo>
                      <a:pt x="51" y="192"/>
                      <a:pt x="51" y="192"/>
                      <a:pt x="51" y="192"/>
                    </a:cubicBezTo>
                    <a:cubicBezTo>
                      <a:pt x="51" y="180"/>
                      <a:pt x="51" y="180"/>
                      <a:pt x="51" y="180"/>
                    </a:cubicBezTo>
                    <a:cubicBezTo>
                      <a:pt x="51" y="180"/>
                      <a:pt x="51" y="179"/>
                      <a:pt x="51" y="179"/>
                    </a:cubicBezTo>
                    <a:cubicBezTo>
                      <a:pt x="77" y="90"/>
                      <a:pt x="77" y="90"/>
                      <a:pt x="77" y="90"/>
                    </a:cubicBezTo>
                    <a:cubicBezTo>
                      <a:pt x="77" y="90"/>
                      <a:pt x="77" y="89"/>
                      <a:pt x="77" y="89"/>
                    </a:cubicBezTo>
                    <a:cubicBezTo>
                      <a:pt x="59" y="76"/>
                      <a:pt x="59" y="76"/>
                      <a:pt x="59" y="76"/>
                    </a:cubicBezTo>
                    <a:cubicBezTo>
                      <a:pt x="81" y="52"/>
                      <a:pt x="81" y="52"/>
                      <a:pt x="81" y="52"/>
                    </a:cubicBezTo>
                    <a:cubicBezTo>
                      <a:pt x="81" y="52"/>
                      <a:pt x="81" y="51"/>
                      <a:pt x="81" y="51"/>
                    </a:cubicBezTo>
                    <a:cubicBezTo>
                      <a:pt x="54" y="24"/>
                      <a:pt x="54" y="24"/>
                      <a:pt x="54" y="24"/>
                    </a:cubicBezTo>
                    <a:cubicBezTo>
                      <a:pt x="54" y="24"/>
                      <a:pt x="54" y="24"/>
                      <a:pt x="54" y="24"/>
                    </a:cubicBezTo>
                    <a:close/>
                  </a:path>
                </a:pathLst>
              </a:custGeom>
              <a:solidFill>
                <a:srgbClr val="002F5F"/>
              </a:solidFill>
              <a:ln>
                <a:noFill/>
              </a:ln>
            </p:spPr>
            <p:txBody>
              <a:bodyPr vert="horz" wrap="square" lIns="91440" tIns="45720" rIns="91440" bIns="45720" numCol="1" anchor="t" anchorCtr="0" compatLnSpc="1">
                <a:prstTxWarp prst="textNoShape">
                  <a:avLst/>
                </a:prstTxWarp>
              </a:bodyPr>
              <a:lstStyle/>
              <a:p>
                <a:endParaRPr lang="en-GB"/>
              </a:p>
            </p:txBody>
          </p:sp>
        </p:grpSp>
        <p:sp>
          <p:nvSpPr>
            <p:cNvPr id="6" name="Rectangle 5"/>
            <p:cNvSpPr/>
            <p:nvPr/>
          </p:nvSpPr>
          <p:spPr>
            <a:xfrm>
              <a:off x="2881840" y="2988543"/>
              <a:ext cx="1176412" cy="360040"/>
            </a:xfrm>
            <a:prstGeom prst="rect">
              <a:avLst/>
            </a:prstGeom>
            <a:solidFill>
              <a:srgbClr val="002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TRUSTEE</a:t>
              </a:r>
            </a:p>
          </p:txBody>
        </p:sp>
      </p:grpSp>
      <p:sp>
        <p:nvSpPr>
          <p:cNvPr id="4" name="Slide Number Placeholder 5"/>
          <p:cNvSpPr>
            <a:spLocks noGrp="1"/>
          </p:cNvSpPr>
          <p:nvPr>
            <p:ph type="sldNum" sz="quarter" idx="4"/>
          </p:nvPr>
        </p:nvSpPr>
        <p:spPr>
          <a:prstGeom prst="rect">
            <a:avLst/>
          </a:prstGeom>
        </p:spPr>
        <p:txBody>
          <a:bodyPr/>
          <a:lstStyle/>
          <a:p>
            <a:fld id="{72ABCBF4-3C7B-47C3-A009-D69C3ABCD92A}" type="slidenum">
              <a:rPr lang="en-GB"/>
              <a:pPr/>
              <a:t>5</a:t>
            </a:fld>
            <a:endParaRPr lang="en-GB" dirty="0"/>
          </a:p>
        </p:txBody>
      </p:sp>
      <p:grpSp>
        <p:nvGrpSpPr>
          <p:cNvPr id="5" name="Group 4"/>
          <p:cNvGrpSpPr/>
          <p:nvPr/>
        </p:nvGrpSpPr>
        <p:grpSpPr>
          <a:xfrm>
            <a:off x="7095228" y="4505943"/>
            <a:ext cx="2834692" cy="1661413"/>
            <a:chOff x="7642944" y="4719090"/>
            <a:chExt cx="2376264" cy="1238595"/>
          </a:xfrm>
        </p:grpSpPr>
        <p:sp>
          <p:nvSpPr>
            <p:cNvPr id="28" name="TextBox 27"/>
            <p:cNvSpPr txBox="1"/>
            <p:nvPr/>
          </p:nvSpPr>
          <p:spPr>
            <a:xfrm>
              <a:off x="7704914" y="4719090"/>
              <a:ext cx="1014811" cy="344174"/>
            </a:xfrm>
            <a:prstGeom prst="rect">
              <a:avLst/>
            </a:prstGeom>
            <a:noFill/>
          </p:spPr>
          <p:txBody>
            <a:bodyPr wrap="none" rtlCol="0">
              <a:spAutoFit/>
            </a:bodyPr>
            <a:lstStyle/>
            <a:p>
              <a:r>
                <a:rPr lang="en-GB" sz="2400" i="1" dirty="0">
                  <a:solidFill>
                    <a:srgbClr val="00A3C7"/>
                  </a:solidFill>
                  <a:latin typeface="Georgia" panose="02040502050405020303" pitchFamily="18" charset="0"/>
                </a:rPr>
                <a:t>In brief</a:t>
              </a:r>
            </a:p>
          </p:txBody>
        </p:sp>
        <p:sp>
          <p:nvSpPr>
            <p:cNvPr id="30" name="TextBox 29"/>
            <p:cNvSpPr txBox="1"/>
            <p:nvPr/>
          </p:nvSpPr>
          <p:spPr>
            <a:xfrm>
              <a:off x="7642944" y="5090965"/>
              <a:ext cx="2376264" cy="866720"/>
            </a:xfrm>
            <a:prstGeom prst="rect">
              <a:avLst/>
            </a:prstGeom>
            <a:noFill/>
          </p:spPr>
          <p:txBody>
            <a:bodyPr wrap="square" rtlCol="0">
              <a:spAutoFit/>
            </a:bodyPr>
            <a:lstStyle/>
            <a:p>
              <a:pPr marL="285750" indent="-285750" algn="l">
                <a:buFont typeface="Arial" panose="020B0604020202020204" pitchFamily="34" charset="0"/>
                <a:buChar char="•"/>
              </a:pPr>
              <a:r>
                <a:rPr lang="en-GB" sz="1400" dirty="0">
                  <a:solidFill>
                    <a:srgbClr val="002F5F"/>
                  </a:solidFill>
                  <a:latin typeface="+mn-lt"/>
                </a:rPr>
                <a:t>Single contract with platform provider</a:t>
              </a:r>
            </a:p>
            <a:p>
              <a:pPr marL="285750" indent="-285750" algn="l">
                <a:buFont typeface="Arial" panose="020B0604020202020204" pitchFamily="34" charset="0"/>
                <a:buChar char="•"/>
              </a:pPr>
              <a:r>
                <a:rPr lang="en-GB" sz="1400" dirty="0">
                  <a:solidFill>
                    <a:srgbClr val="002F5F"/>
                  </a:solidFill>
                  <a:latin typeface="+mn-lt"/>
                </a:rPr>
                <a:t>One standardised form for any asset switches (no legal advice required)</a:t>
              </a:r>
            </a:p>
          </p:txBody>
        </p:sp>
      </p:grpSp>
      <p:sp>
        <p:nvSpPr>
          <p:cNvPr id="22" name="Rectangle 21"/>
          <p:cNvSpPr/>
          <p:nvPr/>
        </p:nvSpPr>
        <p:spPr bwMode="auto">
          <a:xfrm>
            <a:off x="1726796" y="5833210"/>
            <a:ext cx="3457556" cy="288032"/>
          </a:xfrm>
          <a:prstGeom prst="rect">
            <a:avLst/>
          </a:prstGeom>
          <a:solidFill>
            <a:srgbClr val="E93F6F"/>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Tx/>
              <a:buSzTx/>
              <a:buFontTx/>
              <a:buNone/>
              <a:tabLst/>
            </a:pPr>
            <a:r>
              <a:rPr kumimoji="0" lang="en-GB" sz="1050" b="1" i="0" u="none" strike="noStrike" cap="none" normalizeH="0" baseline="0" dirty="0">
                <a:ln>
                  <a:noFill/>
                </a:ln>
                <a:solidFill>
                  <a:schemeClr val="bg1"/>
                </a:solidFill>
                <a:effectLst/>
                <a:latin typeface="Arial" charset="0"/>
              </a:rPr>
              <a:t>ASSET MANAGERS</a:t>
            </a:r>
          </a:p>
        </p:txBody>
      </p:sp>
      <p:sp>
        <p:nvSpPr>
          <p:cNvPr id="31" name="Title 1"/>
          <p:cNvSpPr>
            <a:spLocks noGrp="1"/>
          </p:cNvSpPr>
          <p:nvPr>
            <p:ph type="title"/>
          </p:nvPr>
        </p:nvSpPr>
        <p:spPr>
          <a:xfrm>
            <a:off x="216000" y="216000"/>
            <a:ext cx="8442000" cy="1260475"/>
          </a:xfrm>
        </p:spPr>
        <p:txBody>
          <a:bodyPr/>
          <a:lstStyle/>
          <a:p>
            <a:r>
              <a:rPr lang="en-GB" dirty="0"/>
              <a:t>Using an investment platform</a:t>
            </a:r>
            <a:br>
              <a:rPr lang="en-GB" dirty="0"/>
            </a:br>
            <a:r>
              <a:rPr lang="en-GB" sz="2000" b="0" i="1" dirty="0">
                <a:solidFill>
                  <a:srgbClr val="00A3C7"/>
                </a:solidFill>
                <a:latin typeface="Georgia" pitchFamily="18" charset="0"/>
              </a:rPr>
              <a:t>What changes?</a:t>
            </a:r>
            <a:br>
              <a:rPr lang="en-GB" sz="2000" b="0" i="1" dirty="0">
                <a:solidFill>
                  <a:srgbClr val="00A3C7"/>
                </a:solidFill>
                <a:latin typeface="Georgia" pitchFamily="18" charset="0"/>
              </a:rPr>
            </a:br>
            <a:endParaRPr lang="en-GB" sz="2300" b="0" i="1" dirty="0">
              <a:solidFill>
                <a:srgbClr val="00A3C7"/>
              </a:solidFill>
              <a:latin typeface="Georgia" pitchFamily="18" charset="0"/>
            </a:endParaRPr>
          </a:p>
        </p:txBody>
      </p:sp>
      <p:sp>
        <p:nvSpPr>
          <p:cNvPr id="37" name="TextBox 36"/>
          <p:cNvSpPr txBox="1"/>
          <p:nvPr/>
        </p:nvSpPr>
        <p:spPr>
          <a:xfrm rot="19668448">
            <a:off x="2663527" y="2518032"/>
            <a:ext cx="1584094" cy="369332"/>
          </a:xfrm>
          <a:prstGeom prst="rect">
            <a:avLst/>
          </a:prstGeom>
          <a:solidFill>
            <a:schemeClr val="bg1"/>
          </a:solidFill>
        </p:spPr>
        <p:txBody>
          <a:bodyPr wrap="square" rtlCol="0">
            <a:spAutoFit/>
          </a:bodyPr>
          <a:lstStyle/>
          <a:p>
            <a:r>
              <a:rPr lang="en-GB" sz="1800" b="1" dirty="0">
                <a:solidFill>
                  <a:srgbClr val="00A3C7"/>
                </a:solidFill>
              </a:rPr>
              <a:t>NO CHANGE</a:t>
            </a:r>
          </a:p>
        </p:txBody>
      </p:sp>
      <p:sp>
        <p:nvSpPr>
          <p:cNvPr id="42" name="Rectangle 41"/>
          <p:cNvSpPr/>
          <p:nvPr/>
        </p:nvSpPr>
        <p:spPr bwMode="auto">
          <a:xfrm>
            <a:off x="1723186" y="4088150"/>
            <a:ext cx="3461166" cy="417071"/>
          </a:xfrm>
          <a:prstGeom prst="rect">
            <a:avLst/>
          </a:prstGeom>
          <a:solidFill>
            <a:srgbClr val="F7A600"/>
          </a:solidFill>
          <a:ln>
            <a:noFill/>
          </a:ln>
          <a:effectLst/>
          <a:extLst/>
        </p:spPr>
        <p:txBody>
          <a:bodyPr vert="horz" wrap="none" lIns="91440" tIns="45720" rIns="91440" bIns="45720" numCol="1" rtlCol="0" anchor="ctr" anchorCtr="0" compatLnSpc="1">
            <a:prstTxWarp prst="textNoShape">
              <a:avLst/>
            </a:prstTxWarp>
          </a:bodyPr>
          <a:lstStyle/>
          <a:p>
            <a:pPr marL="0" marR="0" indent="0" algn="ctr" defTabSz="995363" rtl="0" eaLnBrk="1" fontAlgn="base" latinLnBrk="0" hangingPunct="1">
              <a:lnSpc>
                <a:spcPct val="100000"/>
              </a:lnSpc>
              <a:spcBef>
                <a:spcPct val="0"/>
              </a:spcBef>
              <a:spcAft>
                <a:spcPct val="0"/>
              </a:spcAft>
              <a:buClrTx/>
              <a:buSzTx/>
              <a:buFontTx/>
              <a:buNone/>
              <a:tabLst/>
            </a:pPr>
            <a:r>
              <a:rPr kumimoji="0" lang="en-GB" sz="1200" b="1" i="0" u="none" strike="noStrike" cap="none" normalizeH="0" baseline="0" dirty="0">
                <a:ln>
                  <a:noFill/>
                </a:ln>
                <a:solidFill>
                  <a:schemeClr val="bg1"/>
                </a:solidFill>
                <a:effectLst/>
                <a:latin typeface="Arial" charset="0"/>
              </a:rPr>
              <a:t>PLATFORM PROVIDER</a:t>
            </a:r>
          </a:p>
        </p:txBody>
      </p:sp>
      <p:sp>
        <p:nvSpPr>
          <p:cNvPr id="44" name="TextBox 43"/>
          <p:cNvSpPr txBox="1"/>
          <p:nvPr/>
        </p:nvSpPr>
        <p:spPr>
          <a:xfrm>
            <a:off x="7554112" y="1906286"/>
            <a:ext cx="2689132" cy="1446550"/>
          </a:xfrm>
          <a:prstGeom prst="rect">
            <a:avLst/>
          </a:prstGeom>
          <a:noFill/>
        </p:spPr>
        <p:txBody>
          <a:bodyPr wrap="square" rtlCol="0">
            <a:spAutoFit/>
          </a:bodyPr>
          <a:lstStyle/>
          <a:p>
            <a:pPr algn="l"/>
            <a:r>
              <a:rPr lang="en-GB" sz="1600" b="1" dirty="0">
                <a:solidFill>
                  <a:srgbClr val="00A3C7"/>
                </a:solidFill>
              </a:rPr>
              <a:t>Investment consultant advises on:</a:t>
            </a:r>
          </a:p>
          <a:p>
            <a:pPr marL="285750" indent="-285750" algn="l">
              <a:buFont typeface="Arial" panose="020B0604020202020204" pitchFamily="34" charset="0"/>
              <a:buChar char="•"/>
            </a:pPr>
            <a:r>
              <a:rPr lang="en-GB" sz="1400" dirty="0">
                <a:solidFill>
                  <a:srgbClr val="00A3C7"/>
                </a:solidFill>
              </a:rPr>
              <a:t>Investment strategy</a:t>
            </a:r>
          </a:p>
          <a:p>
            <a:pPr marL="285750" indent="-285750" algn="l">
              <a:buFont typeface="Arial" panose="020B0604020202020204" pitchFamily="34" charset="0"/>
              <a:buChar char="•"/>
            </a:pPr>
            <a:r>
              <a:rPr lang="en-GB" sz="1400" dirty="0">
                <a:solidFill>
                  <a:srgbClr val="00A3C7"/>
                </a:solidFill>
              </a:rPr>
              <a:t>Asset manager selection</a:t>
            </a:r>
          </a:p>
          <a:p>
            <a:pPr marL="285750" indent="-285750" algn="l">
              <a:buFont typeface="Arial" panose="020B0604020202020204" pitchFamily="34" charset="0"/>
              <a:buChar char="•"/>
            </a:pPr>
            <a:r>
              <a:rPr lang="en-GB" sz="1400" b="1" dirty="0">
                <a:solidFill>
                  <a:srgbClr val="00A3C7"/>
                </a:solidFill>
              </a:rPr>
              <a:t>Selection of platform provider</a:t>
            </a:r>
          </a:p>
        </p:txBody>
      </p:sp>
      <p:grpSp>
        <p:nvGrpSpPr>
          <p:cNvPr id="8" name="Group 7"/>
          <p:cNvGrpSpPr/>
          <p:nvPr/>
        </p:nvGrpSpPr>
        <p:grpSpPr>
          <a:xfrm>
            <a:off x="6210796" y="1548383"/>
            <a:ext cx="1188185" cy="1800200"/>
            <a:chOff x="6210796" y="1548383"/>
            <a:chExt cx="1188185" cy="1800200"/>
          </a:xfrm>
        </p:grpSpPr>
        <p:sp>
          <p:nvSpPr>
            <p:cNvPr id="49" name="Freeform 75"/>
            <p:cNvSpPr>
              <a:spLocks noEditPoints="1"/>
            </p:cNvSpPr>
            <p:nvPr/>
          </p:nvSpPr>
          <p:spPr bwMode="auto">
            <a:xfrm>
              <a:off x="6210796" y="1548383"/>
              <a:ext cx="1176412" cy="1356558"/>
            </a:xfrm>
            <a:custGeom>
              <a:avLst/>
              <a:gdLst>
                <a:gd name="T0" fmla="*/ 348 w 437"/>
                <a:gd name="T1" fmla="*/ 289 h 504"/>
                <a:gd name="T2" fmla="*/ 337 w 437"/>
                <a:gd name="T3" fmla="*/ 215 h 504"/>
                <a:gd name="T4" fmla="*/ 341 w 437"/>
                <a:gd name="T5" fmla="*/ 137 h 504"/>
                <a:gd name="T6" fmla="*/ 341 w 437"/>
                <a:gd name="T7" fmla="*/ 124 h 504"/>
                <a:gd name="T8" fmla="*/ 218 w 437"/>
                <a:gd name="T9" fmla="*/ 0 h 504"/>
                <a:gd name="T10" fmla="*/ 95 w 437"/>
                <a:gd name="T11" fmla="*/ 124 h 504"/>
                <a:gd name="T12" fmla="*/ 95 w 437"/>
                <a:gd name="T13" fmla="*/ 137 h 504"/>
                <a:gd name="T14" fmla="*/ 99 w 437"/>
                <a:gd name="T15" fmla="*/ 214 h 504"/>
                <a:gd name="T16" fmla="*/ 88 w 437"/>
                <a:gd name="T17" fmla="*/ 290 h 504"/>
                <a:gd name="T18" fmla="*/ 83 w 437"/>
                <a:gd name="T19" fmla="*/ 294 h 504"/>
                <a:gd name="T20" fmla="*/ 81 w 437"/>
                <a:gd name="T21" fmla="*/ 296 h 504"/>
                <a:gd name="T22" fmla="*/ 0 w 437"/>
                <a:gd name="T23" fmla="*/ 492 h 504"/>
                <a:gd name="T24" fmla="*/ 12 w 437"/>
                <a:gd name="T25" fmla="*/ 504 h 504"/>
                <a:gd name="T26" fmla="*/ 24 w 437"/>
                <a:gd name="T27" fmla="*/ 492 h 504"/>
                <a:gd name="T28" fmla="*/ 97 w 437"/>
                <a:gd name="T29" fmla="*/ 314 h 504"/>
                <a:gd name="T30" fmla="*/ 106 w 437"/>
                <a:gd name="T31" fmla="*/ 306 h 504"/>
                <a:gd name="T32" fmla="*/ 145 w 437"/>
                <a:gd name="T33" fmla="*/ 280 h 504"/>
                <a:gd name="T34" fmla="*/ 218 w 437"/>
                <a:gd name="T35" fmla="*/ 352 h 504"/>
                <a:gd name="T36" fmla="*/ 291 w 437"/>
                <a:gd name="T37" fmla="*/ 280 h 504"/>
                <a:gd name="T38" fmla="*/ 330 w 437"/>
                <a:gd name="T39" fmla="*/ 305 h 504"/>
                <a:gd name="T40" fmla="*/ 340 w 437"/>
                <a:gd name="T41" fmla="*/ 314 h 504"/>
                <a:gd name="T42" fmla="*/ 413 w 437"/>
                <a:gd name="T43" fmla="*/ 492 h 504"/>
                <a:gd name="T44" fmla="*/ 425 w 437"/>
                <a:gd name="T45" fmla="*/ 504 h 504"/>
                <a:gd name="T46" fmla="*/ 437 w 437"/>
                <a:gd name="T47" fmla="*/ 492 h 504"/>
                <a:gd name="T48" fmla="*/ 348 w 437"/>
                <a:gd name="T49" fmla="*/ 289 h 504"/>
                <a:gd name="T50" fmla="*/ 121 w 437"/>
                <a:gd name="T51" fmla="*/ 142 h 504"/>
                <a:gd name="T52" fmla="*/ 245 w 437"/>
                <a:gd name="T53" fmla="*/ 59 h 504"/>
                <a:gd name="T54" fmla="*/ 315 w 437"/>
                <a:gd name="T55" fmla="*/ 146 h 504"/>
                <a:gd name="T56" fmla="*/ 218 w 437"/>
                <a:gd name="T57" fmla="*/ 223 h 504"/>
                <a:gd name="T58" fmla="*/ 121 w 437"/>
                <a:gd name="T59" fmla="*/ 142 h 504"/>
                <a:gd name="T60" fmla="*/ 317 w 437"/>
                <a:gd name="T61" fmla="*/ 121 h 504"/>
                <a:gd name="T62" fmla="*/ 264 w 437"/>
                <a:gd name="T63" fmla="*/ 36 h 504"/>
                <a:gd name="T64" fmla="*/ 317 w 437"/>
                <a:gd name="T65" fmla="*/ 121 h 504"/>
                <a:gd name="T66" fmla="*/ 218 w 437"/>
                <a:gd name="T67" fmla="*/ 24 h 504"/>
                <a:gd name="T68" fmla="*/ 235 w 437"/>
                <a:gd name="T69" fmla="*/ 26 h 504"/>
                <a:gd name="T70" fmla="*/ 119 w 437"/>
                <a:gd name="T71" fmla="*/ 118 h 504"/>
                <a:gd name="T72" fmla="*/ 218 w 437"/>
                <a:gd name="T73" fmla="*/ 24 h 504"/>
                <a:gd name="T74" fmla="*/ 119 w 437"/>
                <a:gd name="T75" fmla="*/ 267 h 504"/>
                <a:gd name="T76" fmla="*/ 123 w 437"/>
                <a:gd name="T77" fmla="*/ 214 h 504"/>
                <a:gd name="T78" fmla="*/ 122 w 437"/>
                <a:gd name="T79" fmla="*/ 201 h 504"/>
                <a:gd name="T80" fmla="*/ 186 w 437"/>
                <a:gd name="T81" fmla="*/ 243 h 504"/>
                <a:gd name="T82" fmla="*/ 119 w 437"/>
                <a:gd name="T83" fmla="*/ 267 h 504"/>
                <a:gd name="T84" fmla="*/ 218 w 437"/>
                <a:gd name="T85" fmla="*/ 328 h 504"/>
                <a:gd name="T86" fmla="*/ 168 w 437"/>
                <a:gd name="T87" fmla="*/ 272 h 504"/>
                <a:gd name="T88" fmla="*/ 218 w 437"/>
                <a:gd name="T89" fmla="*/ 264 h 504"/>
                <a:gd name="T90" fmla="*/ 269 w 437"/>
                <a:gd name="T91" fmla="*/ 272 h 504"/>
                <a:gd name="T92" fmla="*/ 218 w 437"/>
                <a:gd name="T93" fmla="*/ 328 h 504"/>
                <a:gd name="T94" fmla="*/ 251 w 437"/>
                <a:gd name="T95" fmla="*/ 243 h 504"/>
                <a:gd name="T96" fmla="*/ 314 w 437"/>
                <a:gd name="T97" fmla="*/ 202 h 504"/>
                <a:gd name="T98" fmla="*/ 313 w 437"/>
                <a:gd name="T99" fmla="*/ 214 h 504"/>
                <a:gd name="T100" fmla="*/ 317 w 437"/>
                <a:gd name="T101" fmla="*/ 267 h 504"/>
                <a:gd name="T102" fmla="*/ 251 w 437"/>
                <a:gd name="T103" fmla="*/ 243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7" h="504">
                  <a:moveTo>
                    <a:pt x="348" y="289"/>
                  </a:moveTo>
                  <a:cubicBezTo>
                    <a:pt x="344" y="282"/>
                    <a:pt x="337" y="264"/>
                    <a:pt x="337" y="215"/>
                  </a:cubicBezTo>
                  <a:cubicBezTo>
                    <a:pt x="337" y="176"/>
                    <a:pt x="341" y="138"/>
                    <a:pt x="341" y="137"/>
                  </a:cubicBezTo>
                  <a:cubicBezTo>
                    <a:pt x="342" y="136"/>
                    <a:pt x="341" y="127"/>
                    <a:pt x="341" y="124"/>
                  </a:cubicBezTo>
                  <a:cubicBezTo>
                    <a:pt x="341" y="56"/>
                    <a:pt x="286" y="0"/>
                    <a:pt x="218" y="0"/>
                  </a:cubicBezTo>
                  <a:cubicBezTo>
                    <a:pt x="150" y="0"/>
                    <a:pt x="95" y="56"/>
                    <a:pt x="95" y="124"/>
                  </a:cubicBezTo>
                  <a:cubicBezTo>
                    <a:pt x="95" y="127"/>
                    <a:pt x="94" y="136"/>
                    <a:pt x="95" y="137"/>
                  </a:cubicBezTo>
                  <a:cubicBezTo>
                    <a:pt x="95" y="138"/>
                    <a:pt x="99" y="175"/>
                    <a:pt x="99" y="214"/>
                  </a:cubicBezTo>
                  <a:cubicBezTo>
                    <a:pt x="99" y="265"/>
                    <a:pt x="92" y="283"/>
                    <a:pt x="88" y="290"/>
                  </a:cubicBezTo>
                  <a:cubicBezTo>
                    <a:pt x="86" y="291"/>
                    <a:pt x="85" y="293"/>
                    <a:pt x="83" y="294"/>
                  </a:cubicBezTo>
                  <a:cubicBezTo>
                    <a:pt x="82" y="295"/>
                    <a:pt x="82" y="295"/>
                    <a:pt x="81" y="296"/>
                  </a:cubicBezTo>
                  <a:cubicBezTo>
                    <a:pt x="31" y="342"/>
                    <a:pt x="0" y="413"/>
                    <a:pt x="0" y="492"/>
                  </a:cubicBezTo>
                  <a:cubicBezTo>
                    <a:pt x="0" y="498"/>
                    <a:pt x="5" y="504"/>
                    <a:pt x="12" y="504"/>
                  </a:cubicBezTo>
                  <a:cubicBezTo>
                    <a:pt x="18" y="504"/>
                    <a:pt x="24" y="498"/>
                    <a:pt x="24" y="492"/>
                  </a:cubicBezTo>
                  <a:cubicBezTo>
                    <a:pt x="24" y="420"/>
                    <a:pt x="52" y="355"/>
                    <a:pt x="97" y="314"/>
                  </a:cubicBezTo>
                  <a:cubicBezTo>
                    <a:pt x="100" y="312"/>
                    <a:pt x="103" y="309"/>
                    <a:pt x="106" y="306"/>
                  </a:cubicBezTo>
                  <a:cubicBezTo>
                    <a:pt x="118" y="296"/>
                    <a:pt x="131" y="287"/>
                    <a:pt x="145" y="280"/>
                  </a:cubicBezTo>
                  <a:cubicBezTo>
                    <a:pt x="153" y="310"/>
                    <a:pt x="182" y="352"/>
                    <a:pt x="218" y="352"/>
                  </a:cubicBezTo>
                  <a:cubicBezTo>
                    <a:pt x="255" y="352"/>
                    <a:pt x="283" y="310"/>
                    <a:pt x="291" y="280"/>
                  </a:cubicBezTo>
                  <a:cubicBezTo>
                    <a:pt x="305" y="287"/>
                    <a:pt x="318" y="295"/>
                    <a:pt x="330" y="305"/>
                  </a:cubicBezTo>
                  <a:cubicBezTo>
                    <a:pt x="333" y="309"/>
                    <a:pt x="336" y="312"/>
                    <a:pt x="340" y="314"/>
                  </a:cubicBezTo>
                  <a:cubicBezTo>
                    <a:pt x="384" y="356"/>
                    <a:pt x="413" y="420"/>
                    <a:pt x="413" y="492"/>
                  </a:cubicBezTo>
                  <a:cubicBezTo>
                    <a:pt x="413" y="498"/>
                    <a:pt x="418" y="504"/>
                    <a:pt x="425" y="504"/>
                  </a:cubicBezTo>
                  <a:cubicBezTo>
                    <a:pt x="431" y="504"/>
                    <a:pt x="437" y="498"/>
                    <a:pt x="437" y="492"/>
                  </a:cubicBezTo>
                  <a:cubicBezTo>
                    <a:pt x="437" y="409"/>
                    <a:pt x="402" y="335"/>
                    <a:pt x="348" y="289"/>
                  </a:cubicBezTo>
                  <a:close/>
                  <a:moveTo>
                    <a:pt x="121" y="142"/>
                  </a:moveTo>
                  <a:cubicBezTo>
                    <a:pt x="189" y="128"/>
                    <a:pt x="226" y="89"/>
                    <a:pt x="245" y="59"/>
                  </a:cubicBezTo>
                  <a:cubicBezTo>
                    <a:pt x="253" y="92"/>
                    <a:pt x="272" y="134"/>
                    <a:pt x="315" y="146"/>
                  </a:cubicBezTo>
                  <a:cubicBezTo>
                    <a:pt x="305" y="190"/>
                    <a:pt x="265" y="223"/>
                    <a:pt x="218" y="223"/>
                  </a:cubicBezTo>
                  <a:cubicBezTo>
                    <a:pt x="170" y="223"/>
                    <a:pt x="129" y="188"/>
                    <a:pt x="121" y="142"/>
                  </a:cubicBezTo>
                  <a:close/>
                  <a:moveTo>
                    <a:pt x="317" y="121"/>
                  </a:moveTo>
                  <a:cubicBezTo>
                    <a:pt x="282" y="108"/>
                    <a:pt x="269" y="62"/>
                    <a:pt x="264" y="36"/>
                  </a:cubicBezTo>
                  <a:cubicBezTo>
                    <a:pt x="295" y="52"/>
                    <a:pt x="316" y="84"/>
                    <a:pt x="317" y="121"/>
                  </a:cubicBezTo>
                  <a:close/>
                  <a:moveTo>
                    <a:pt x="218" y="24"/>
                  </a:moveTo>
                  <a:cubicBezTo>
                    <a:pt x="224" y="24"/>
                    <a:pt x="229" y="25"/>
                    <a:pt x="235" y="26"/>
                  </a:cubicBezTo>
                  <a:cubicBezTo>
                    <a:pt x="225" y="49"/>
                    <a:pt x="196" y="101"/>
                    <a:pt x="119" y="118"/>
                  </a:cubicBezTo>
                  <a:cubicBezTo>
                    <a:pt x="122" y="66"/>
                    <a:pt x="165" y="24"/>
                    <a:pt x="218" y="24"/>
                  </a:cubicBezTo>
                  <a:close/>
                  <a:moveTo>
                    <a:pt x="119" y="267"/>
                  </a:moveTo>
                  <a:cubicBezTo>
                    <a:pt x="122" y="253"/>
                    <a:pt x="123" y="236"/>
                    <a:pt x="123" y="214"/>
                  </a:cubicBezTo>
                  <a:cubicBezTo>
                    <a:pt x="123" y="210"/>
                    <a:pt x="123" y="206"/>
                    <a:pt x="122" y="201"/>
                  </a:cubicBezTo>
                  <a:cubicBezTo>
                    <a:pt x="139" y="221"/>
                    <a:pt x="160" y="236"/>
                    <a:pt x="186" y="243"/>
                  </a:cubicBezTo>
                  <a:cubicBezTo>
                    <a:pt x="162" y="247"/>
                    <a:pt x="140" y="255"/>
                    <a:pt x="119" y="267"/>
                  </a:cubicBezTo>
                  <a:close/>
                  <a:moveTo>
                    <a:pt x="218" y="328"/>
                  </a:moveTo>
                  <a:cubicBezTo>
                    <a:pt x="194" y="328"/>
                    <a:pt x="171" y="291"/>
                    <a:pt x="168" y="272"/>
                  </a:cubicBezTo>
                  <a:cubicBezTo>
                    <a:pt x="184" y="267"/>
                    <a:pt x="201" y="264"/>
                    <a:pt x="218" y="264"/>
                  </a:cubicBezTo>
                  <a:cubicBezTo>
                    <a:pt x="236" y="264"/>
                    <a:pt x="252" y="267"/>
                    <a:pt x="269" y="272"/>
                  </a:cubicBezTo>
                  <a:cubicBezTo>
                    <a:pt x="265" y="291"/>
                    <a:pt x="243" y="328"/>
                    <a:pt x="218" y="328"/>
                  </a:cubicBezTo>
                  <a:close/>
                  <a:moveTo>
                    <a:pt x="251" y="243"/>
                  </a:moveTo>
                  <a:cubicBezTo>
                    <a:pt x="276" y="236"/>
                    <a:pt x="298" y="221"/>
                    <a:pt x="314" y="202"/>
                  </a:cubicBezTo>
                  <a:cubicBezTo>
                    <a:pt x="313" y="206"/>
                    <a:pt x="313" y="210"/>
                    <a:pt x="313" y="214"/>
                  </a:cubicBezTo>
                  <a:cubicBezTo>
                    <a:pt x="313" y="235"/>
                    <a:pt x="314" y="253"/>
                    <a:pt x="317" y="267"/>
                  </a:cubicBezTo>
                  <a:cubicBezTo>
                    <a:pt x="296" y="255"/>
                    <a:pt x="274" y="247"/>
                    <a:pt x="251" y="243"/>
                  </a:cubicBezTo>
                  <a:close/>
                </a:path>
              </a:pathLst>
            </a:custGeom>
            <a:solidFill>
              <a:srgbClr val="00A3C7"/>
            </a:solidFill>
            <a:ln>
              <a:noFill/>
            </a:ln>
          </p:spPr>
          <p:txBody>
            <a:bodyPr vert="horz" wrap="square" lIns="91440" tIns="45720" rIns="91440" bIns="45720" numCol="1" anchor="t" anchorCtr="0" compatLnSpc="1">
              <a:prstTxWarp prst="textNoShape">
                <a:avLst/>
              </a:prstTxWarp>
            </a:bodyPr>
            <a:lstStyle/>
            <a:p>
              <a:endParaRPr lang="en-GB"/>
            </a:p>
          </p:txBody>
        </p:sp>
        <p:sp>
          <p:nvSpPr>
            <p:cNvPr id="54" name="Rectangle 53"/>
            <p:cNvSpPr/>
            <p:nvPr/>
          </p:nvSpPr>
          <p:spPr>
            <a:xfrm>
              <a:off x="6222569" y="2988543"/>
              <a:ext cx="1176412" cy="360040"/>
            </a:xfrm>
            <a:prstGeom prst="rect">
              <a:avLst/>
            </a:prstGeom>
            <a:solidFill>
              <a:srgbClr val="00A3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50" dirty="0"/>
                <a:t>INVESTMENT</a:t>
              </a:r>
            </a:p>
            <a:p>
              <a:pPr algn="ctr"/>
              <a:r>
                <a:rPr lang="en-GB" sz="1150" dirty="0"/>
                <a:t>CONSULTANT</a:t>
              </a:r>
            </a:p>
          </p:txBody>
        </p:sp>
      </p:grpSp>
      <p:sp>
        <p:nvSpPr>
          <p:cNvPr id="33" name="TextBox 32"/>
          <p:cNvSpPr txBox="1"/>
          <p:nvPr/>
        </p:nvSpPr>
        <p:spPr>
          <a:xfrm rot="19668448">
            <a:off x="6054045" y="2379532"/>
            <a:ext cx="1584094" cy="646331"/>
          </a:xfrm>
          <a:prstGeom prst="rect">
            <a:avLst/>
          </a:prstGeom>
          <a:solidFill>
            <a:schemeClr val="bg2"/>
          </a:solidFill>
        </p:spPr>
        <p:txBody>
          <a:bodyPr wrap="square" rtlCol="0">
            <a:spAutoFit/>
          </a:bodyPr>
          <a:lstStyle/>
          <a:p>
            <a:r>
              <a:rPr lang="en-GB" sz="1800" b="1" dirty="0">
                <a:solidFill>
                  <a:srgbClr val="00A3C7"/>
                </a:solidFill>
              </a:rPr>
              <a:t>NOT MUCH CHANGE</a:t>
            </a:r>
          </a:p>
        </p:txBody>
      </p:sp>
      <p:sp>
        <p:nvSpPr>
          <p:cNvPr id="40" name="TextBox 39"/>
          <p:cNvSpPr txBox="1"/>
          <p:nvPr/>
        </p:nvSpPr>
        <p:spPr>
          <a:xfrm rot="19668448">
            <a:off x="2663527" y="5383550"/>
            <a:ext cx="1584094" cy="369332"/>
          </a:xfrm>
          <a:prstGeom prst="rect">
            <a:avLst/>
          </a:prstGeom>
          <a:solidFill>
            <a:schemeClr val="bg1"/>
          </a:solidFill>
        </p:spPr>
        <p:txBody>
          <a:bodyPr wrap="square" rtlCol="0">
            <a:spAutoFit/>
          </a:bodyPr>
          <a:lstStyle/>
          <a:p>
            <a:r>
              <a:rPr lang="en-GB" sz="1800" b="1" dirty="0">
                <a:solidFill>
                  <a:srgbClr val="00A3C7"/>
                </a:solidFill>
              </a:rPr>
              <a:t>NO CHANGE</a:t>
            </a:r>
          </a:p>
        </p:txBody>
      </p:sp>
      <p:sp>
        <p:nvSpPr>
          <p:cNvPr id="62" name="Freeform 6"/>
          <p:cNvSpPr>
            <a:spLocks/>
          </p:cNvSpPr>
          <p:nvPr/>
        </p:nvSpPr>
        <p:spPr bwMode="auto">
          <a:xfrm>
            <a:off x="6998639" y="4450357"/>
            <a:ext cx="378360" cy="379080"/>
          </a:xfrm>
          <a:custGeom>
            <a:avLst/>
            <a:gdLst>
              <a:gd name="T0" fmla="*/ 0 w 980"/>
              <a:gd name="T1" fmla="*/ 0 h 982"/>
              <a:gd name="T2" fmla="*/ 0 w 980"/>
              <a:gd name="T3" fmla="*/ 894 h 982"/>
              <a:gd name="T4" fmla="*/ 88 w 980"/>
              <a:gd name="T5" fmla="*/ 982 h 982"/>
              <a:gd name="T6" fmla="*/ 176 w 980"/>
              <a:gd name="T7" fmla="*/ 894 h 982"/>
              <a:gd name="T8" fmla="*/ 176 w 980"/>
              <a:gd name="T9" fmla="*/ 177 h 982"/>
              <a:gd name="T10" fmla="*/ 891 w 980"/>
              <a:gd name="T11" fmla="*/ 177 h 982"/>
              <a:gd name="T12" fmla="*/ 980 w 980"/>
              <a:gd name="T13" fmla="*/ 88 h 982"/>
              <a:gd name="T14" fmla="*/ 891 w 980"/>
              <a:gd name="T15" fmla="*/ 0 h 982"/>
              <a:gd name="T16" fmla="*/ 0 w 980"/>
              <a:gd name="T17" fmla="*/ 0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0" h="982">
                <a:moveTo>
                  <a:pt x="0" y="0"/>
                </a:moveTo>
                <a:cubicBezTo>
                  <a:pt x="0" y="894"/>
                  <a:pt x="0" y="894"/>
                  <a:pt x="0" y="894"/>
                </a:cubicBezTo>
                <a:cubicBezTo>
                  <a:pt x="0" y="943"/>
                  <a:pt x="39" y="982"/>
                  <a:pt x="88" y="982"/>
                </a:cubicBezTo>
                <a:cubicBezTo>
                  <a:pt x="137" y="982"/>
                  <a:pt x="176" y="943"/>
                  <a:pt x="176" y="894"/>
                </a:cubicBezTo>
                <a:cubicBezTo>
                  <a:pt x="176" y="177"/>
                  <a:pt x="176" y="177"/>
                  <a:pt x="176" y="177"/>
                </a:cubicBezTo>
                <a:cubicBezTo>
                  <a:pt x="891" y="177"/>
                  <a:pt x="891" y="177"/>
                  <a:pt x="891" y="177"/>
                </a:cubicBezTo>
                <a:cubicBezTo>
                  <a:pt x="940" y="177"/>
                  <a:pt x="980" y="137"/>
                  <a:pt x="980" y="88"/>
                </a:cubicBezTo>
                <a:cubicBezTo>
                  <a:pt x="980" y="40"/>
                  <a:pt x="940" y="0"/>
                  <a:pt x="891" y="0"/>
                </a:cubicBezTo>
                <a:lnTo>
                  <a:pt x="0" y="0"/>
                </a:lnTo>
                <a:close/>
              </a:path>
            </a:pathLst>
          </a:custGeom>
          <a:solidFill>
            <a:srgbClr val="F7A600"/>
          </a:solidFill>
          <a:ln>
            <a:noFill/>
          </a:ln>
        </p:spPr>
        <p:txBody>
          <a:bodyPr vert="horz" wrap="square" lIns="91440" tIns="45720" rIns="91440" bIns="45720" numCol="1" anchor="t" anchorCtr="0" compatLnSpc="1">
            <a:prstTxWarp prst="textNoShape">
              <a:avLst/>
            </a:prstTxWarp>
          </a:bodyPr>
          <a:lstStyle/>
          <a:p>
            <a:endParaRPr lang="en-GB"/>
          </a:p>
        </p:txBody>
      </p:sp>
      <p:sp>
        <p:nvSpPr>
          <p:cNvPr id="63" name="Freeform 10"/>
          <p:cNvSpPr>
            <a:spLocks/>
          </p:cNvSpPr>
          <p:nvPr/>
        </p:nvSpPr>
        <p:spPr bwMode="auto">
          <a:xfrm>
            <a:off x="9331793" y="5693332"/>
            <a:ext cx="756720" cy="758160"/>
          </a:xfrm>
          <a:custGeom>
            <a:avLst/>
            <a:gdLst>
              <a:gd name="T0" fmla="*/ 1970 w 1970"/>
              <a:gd name="T1" fmla="*/ 1974 h 1974"/>
              <a:gd name="T2" fmla="*/ 1970 w 1970"/>
              <a:gd name="T3" fmla="*/ 178 h 1974"/>
              <a:gd name="T4" fmla="*/ 1792 w 1970"/>
              <a:gd name="T5" fmla="*/ 0 h 1974"/>
              <a:gd name="T6" fmla="*/ 1615 w 1970"/>
              <a:gd name="T7" fmla="*/ 178 h 1974"/>
              <a:gd name="T8" fmla="*/ 1615 w 1970"/>
              <a:gd name="T9" fmla="*/ 1619 h 1974"/>
              <a:gd name="T10" fmla="*/ 177 w 1970"/>
              <a:gd name="T11" fmla="*/ 1619 h 1974"/>
              <a:gd name="T12" fmla="*/ 0 w 1970"/>
              <a:gd name="T13" fmla="*/ 1797 h 1974"/>
              <a:gd name="T14" fmla="*/ 177 w 1970"/>
              <a:gd name="T15" fmla="*/ 1974 h 1974"/>
              <a:gd name="T16" fmla="*/ 1970 w 1970"/>
              <a:gd name="T17" fmla="*/ 1974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70" h="1974">
                <a:moveTo>
                  <a:pt x="1970" y="1974"/>
                </a:moveTo>
                <a:cubicBezTo>
                  <a:pt x="1970" y="178"/>
                  <a:pt x="1970" y="178"/>
                  <a:pt x="1970" y="178"/>
                </a:cubicBezTo>
                <a:cubicBezTo>
                  <a:pt x="1970" y="79"/>
                  <a:pt x="1890" y="0"/>
                  <a:pt x="1792" y="0"/>
                </a:cubicBezTo>
                <a:cubicBezTo>
                  <a:pt x="1694" y="0"/>
                  <a:pt x="1615" y="79"/>
                  <a:pt x="1615" y="178"/>
                </a:cubicBezTo>
                <a:cubicBezTo>
                  <a:pt x="1615" y="1619"/>
                  <a:pt x="1615" y="1619"/>
                  <a:pt x="1615" y="1619"/>
                </a:cubicBezTo>
                <a:cubicBezTo>
                  <a:pt x="177" y="1619"/>
                  <a:pt x="177" y="1619"/>
                  <a:pt x="177" y="1619"/>
                </a:cubicBezTo>
                <a:cubicBezTo>
                  <a:pt x="79" y="1619"/>
                  <a:pt x="0" y="1699"/>
                  <a:pt x="0" y="1797"/>
                </a:cubicBezTo>
                <a:cubicBezTo>
                  <a:pt x="0" y="1894"/>
                  <a:pt x="79" y="1974"/>
                  <a:pt x="177" y="1974"/>
                </a:cubicBezTo>
                <a:lnTo>
                  <a:pt x="1970" y="1974"/>
                </a:lnTo>
                <a:close/>
              </a:path>
            </a:pathLst>
          </a:custGeom>
          <a:solidFill>
            <a:srgbClr val="F7A600"/>
          </a:solidFill>
          <a:ln>
            <a:noFill/>
          </a:ln>
        </p:spPr>
        <p:txBody>
          <a:bodyPr vert="horz" wrap="square" lIns="91440" tIns="45720" rIns="91440" bIns="45720" numCol="1" anchor="t" anchorCtr="0" compatLnSpc="1">
            <a:prstTxWarp prst="textNoShape">
              <a:avLst/>
            </a:prstTxWarp>
          </a:bodyPr>
          <a:lstStyle/>
          <a:p>
            <a:endParaRPr lang="en-GB"/>
          </a:p>
        </p:txBody>
      </p:sp>
      <p:sp>
        <p:nvSpPr>
          <p:cNvPr id="64" name="TextBox 63"/>
          <p:cNvSpPr txBox="1"/>
          <p:nvPr/>
        </p:nvSpPr>
        <p:spPr>
          <a:xfrm>
            <a:off x="308657" y="1798566"/>
            <a:ext cx="2517763" cy="1231106"/>
          </a:xfrm>
          <a:prstGeom prst="rect">
            <a:avLst/>
          </a:prstGeom>
          <a:noFill/>
        </p:spPr>
        <p:txBody>
          <a:bodyPr wrap="square" rtlCol="0">
            <a:spAutoFit/>
          </a:bodyPr>
          <a:lstStyle/>
          <a:p>
            <a:pPr algn="l"/>
            <a:r>
              <a:rPr lang="en-GB" sz="1600" b="1" dirty="0">
                <a:solidFill>
                  <a:srgbClr val="002F5F"/>
                </a:solidFill>
              </a:rPr>
              <a:t>Trustees</a:t>
            </a:r>
            <a:br>
              <a:rPr lang="en-GB" sz="1600" b="1" dirty="0">
                <a:solidFill>
                  <a:srgbClr val="002F5F"/>
                </a:solidFill>
              </a:rPr>
            </a:br>
            <a:r>
              <a:rPr lang="en-GB" sz="1600" b="1" dirty="0">
                <a:solidFill>
                  <a:srgbClr val="002F5F"/>
                </a:solidFill>
              </a:rPr>
              <a:t>decide on:</a:t>
            </a:r>
          </a:p>
          <a:p>
            <a:pPr marL="285750" indent="-285750" algn="l">
              <a:buFont typeface="Arial" panose="020B0604020202020204" pitchFamily="34" charset="0"/>
              <a:buChar char="•"/>
            </a:pPr>
            <a:r>
              <a:rPr lang="en-GB" sz="1400" dirty="0">
                <a:solidFill>
                  <a:srgbClr val="002F5F"/>
                </a:solidFill>
              </a:rPr>
              <a:t>Investment objectives</a:t>
            </a:r>
          </a:p>
          <a:p>
            <a:pPr marL="285750" indent="-285750" algn="l">
              <a:buFont typeface="Arial" panose="020B0604020202020204" pitchFamily="34" charset="0"/>
              <a:buChar char="•"/>
            </a:pPr>
            <a:r>
              <a:rPr lang="en-GB" sz="1400" dirty="0">
                <a:solidFill>
                  <a:srgbClr val="002F5F"/>
                </a:solidFill>
              </a:rPr>
              <a:t>Investment strategy </a:t>
            </a:r>
          </a:p>
          <a:p>
            <a:pPr marL="285750" indent="-285750" algn="l">
              <a:buFont typeface="Arial" panose="020B0604020202020204" pitchFamily="34" charset="0"/>
              <a:buChar char="•"/>
            </a:pPr>
            <a:r>
              <a:rPr lang="en-GB" sz="1400" dirty="0">
                <a:solidFill>
                  <a:srgbClr val="002F5F"/>
                </a:solidFill>
              </a:rPr>
              <a:t>Asset managers</a:t>
            </a:r>
          </a:p>
        </p:txBody>
      </p:sp>
      <p:sp>
        <p:nvSpPr>
          <p:cNvPr id="2" name="Explosion 1 1"/>
          <p:cNvSpPr/>
          <p:nvPr/>
        </p:nvSpPr>
        <p:spPr>
          <a:xfrm>
            <a:off x="954212" y="3708623"/>
            <a:ext cx="1274440" cy="1130424"/>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New</a:t>
            </a:r>
          </a:p>
        </p:txBody>
      </p:sp>
    </p:spTree>
    <p:extLst>
      <p:ext uri="{BB962C8B-B14F-4D97-AF65-F5344CB8AC3E}">
        <p14:creationId xmlns:p14="http://schemas.microsoft.com/office/powerpoint/2010/main" val="25648250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Benefits to clients of using a platform</a:t>
            </a:r>
            <a:br>
              <a:rPr lang="en-GB" b="0" i="1" dirty="0">
                <a:solidFill>
                  <a:srgbClr val="00A3C7"/>
                </a:solidFill>
                <a:latin typeface="Georgia" pitchFamily="18" charset="0"/>
              </a:rPr>
            </a:br>
            <a:r>
              <a:rPr lang="en-GB" sz="2000" b="0" i="1" dirty="0">
                <a:solidFill>
                  <a:srgbClr val="00A3C7"/>
                </a:solidFill>
                <a:latin typeface="Georgia" pitchFamily="18" charset="0"/>
              </a:rPr>
              <a:t>Efficient implementation of investment decisions</a:t>
            </a:r>
            <a:endParaRPr lang="en-GB" sz="2000" dirty="0"/>
          </a:p>
        </p:txBody>
      </p:sp>
      <p:sp>
        <p:nvSpPr>
          <p:cNvPr id="5" name="Slide Number Placeholder 4"/>
          <p:cNvSpPr>
            <a:spLocks noGrp="1"/>
          </p:cNvSpPr>
          <p:nvPr>
            <p:ph type="sldNum" sz="quarter" idx="4"/>
          </p:nvPr>
        </p:nvSpPr>
        <p:spPr/>
        <p:txBody>
          <a:bodyPr/>
          <a:lstStyle/>
          <a:p>
            <a:fld id="{0E288D48-D6B7-4F22-9542-DE590E5BA204}" type="slidenum">
              <a:rPr lang="en-GB" smtClean="0"/>
              <a:pPr/>
              <a:t>6</a:t>
            </a:fld>
            <a:endParaRPr lang="en-GB" dirty="0"/>
          </a:p>
        </p:txBody>
      </p:sp>
      <p:sp>
        <p:nvSpPr>
          <p:cNvPr id="6" name="Text Placeholder 5"/>
          <p:cNvSpPr>
            <a:spLocks noGrp="1"/>
          </p:cNvSpPr>
          <p:nvPr>
            <p:ph type="body" sz="quarter" idx="10"/>
          </p:nvPr>
        </p:nvSpPr>
        <p:spPr/>
        <p:txBody>
          <a:bodyPr/>
          <a:lstStyle/>
          <a:p>
            <a:r>
              <a:rPr lang="en-GB" dirty="0"/>
              <a:t>* The main exceptions are direct infrastructure and illiquid credit funds</a:t>
            </a:r>
          </a:p>
        </p:txBody>
      </p:sp>
      <p:graphicFrame>
        <p:nvGraphicFramePr>
          <p:cNvPr id="7" name="Table 6"/>
          <p:cNvGraphicFramePr>
            <a:graphicFrameLocks noGrp="1"/>
          </p:cNvGraphicFramePr>
          <p:nvPr>
            <p:extLst>
              <p:ext uri="{D42A27DB-BD31-4B8C-83A1-F6EECF244321}">
                <p14:modId xmlns:p14="http://schemas.microsoft.com/office/powerpoint/2010/main" val="37495908"/>
              </p:ext>
            </p:extLst>
          </p:nvPr>
        </p:nvGraphicFramePr>
        <p:xfrm>
          <a:off x="273600" y="1332360"/>
          <a:ext cx="10113660" cy="5388240"/>
        </p:xfrm>
        <a:graphic>
          <a:graphicData uri="http://schemas.openxmlformats.org/drawingml/2006/table">
            <a:tbl>
              <a:tblPr firstRow="1" bandRow="1">
                <a:tableStyleId>{5C22544A-7EE6-4342-B048-85BDC9FD1C3A}</a:tableStyleId>
              </a:tblPr>
              <a:tblGrid>
                <a:gridCol w="3371220">
                  <a:extLst>
                    <a:ext uri="{9D8B030D-6E8A-4147-A177-3AD203B41FA5}">
                      <a16:colId xmlns:a16="http://schemas.microsoft.com/office/drawing/2014/main" val="20000"/>
                    </a:ext>
                  </a:extLst>
                </a:gridCol>
                <a:gridCol w="3371220">
                  <a:extLst>
                    <a:ext uri="{9D8B030D-6E8A-4147-A177-3AD203B41FA5}">
                      <a16:colId xmlns:a16="http://schemas.microsoft.com/office/drawing/2014/main" val="20001"/>
                    </a:ext>
                  </a:extLst>
                </a:gridCol>
                <a:gridCol w="3371220">
                  <a:extLst>
                    <a:ext uri="{9D8B030D-6E8A-4147-A177-3AD203B41FA5}">
                      <a16:colId xmlns:a16="http://schemas.microsoft.com/office/drawing/2014/main" val="20002"/>
                    </a:ext>
                  </a:extLst>
                </a:gridCol>
              </a:tblGrid>
              <a:tr h="527422">
                <a:tc>
                  <a:txBody>
                    <a:bodyPr/>
                    <a:lstStyle/>
                    <a:p>
                      <a:pPr algn="ctr"/>
                      <a:r>
                        <a:rPr lang="en-GB" dirty="0"/>
                        <a:t>Quicker changes</a:t>
                      </a:r>
                    </a:p>
                  </a:txBody>
                  <a:tcPr anchor="ctr">
                    <a:lnR w="38100" cap="flat" cmpd="sng" algn="ctr">
                      <a:solidFill>
                        <a:schemeClr val="bg1"/>
                      </a:solidFill>
                      <a:prstDash val="solid"/>
                      <a:round/>
                      <a:headEnd type="none" w="med" len="med"/>
                      <a:tailEnd type="none" w="med" len="med"/>
                    </a:lnR>
                    <a:solidFill>
                      <a:srgbClr val="00A3C7"/>
                    </a:solidFill>
                  </a:tcPr>
                </a:tc>
                <a:tc>
                  <a:txBody>
                    <a:bodyPr/>
                    <a:lstStyle/>
                    <a:p>
                      <a:pPr algn="ctr"/>
                      <a:r>
                        <a:rPr lang="en-GB" dirty="0"/>
                        <a:t>Less hassle</a:t>
                      </a:r>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00A3C7"/>
                    </a:solidFill>
                  </a:tcPr>
                </a:tc>
                <a:tc>
                  <a:txBody>
                    <a:bodyPr/>
                    <a:lstStyle/>
                    <a:p>
                      <a:pPr algn="ctr"/>
                      <a:r>
                        <a:rPr lang="en-GB" dirty="0"/>
                        <a:t>Lower costs</a:t>
                      </a:r>
                    </a:p>
                  </a:txBody>
                  <a:tcPr anchor="ctr">
                    <a:lnL w="38100" cap="flat" cmpd="sng" algn="ctr">
                      <a:solidFill>
                        <a:schemeClr val="bg1"/>
                      </a:solidFill>
                      <a:prstDash val="solid"/>
                      <a:round/>
                      <a:headEnd type="none" w="med" len="med"/>
                      <a:tailEnd type="none" w="med" len="med"/>
                    </a:lnL>
                    <a:solidFill>
                      <a:srgbClr val="00A3C7"/>
                    </a:solidFill>
                  </a:tcPr>
                </a:tc>
                <a:extLst>
                  <a:ext uri="{0D108BD9-81ED-4DB2-BD59-A6C34878D82A}">
                    <a16:rowId xmlns:a16="http://schemas.microsoft.com/office/drawing/2014/main" val="10000"/>
                  </a:ext>
                </a:extLst>
              </a:tr>
              <a:tr h="1272777">
                <a:tc rowSpan="2">
                  <a:txBody>
                    <a:bodyPr/>
                    <a:lstStyle/>
                    <a:p>
                      <a:pPr algn="ctr" defTabSz="995363"/>
                      <a:r>
                        <a:rPr lang="en-GB" sz="1800" b="1" dirty="0">
                          <a:solidFill>
                            <a:srgbClr val="000000"/>
                          </a:solidFill>
                        </a:rPr>
                        <a:t>Speedier implementation</a:t>
                      </a:r>
                    </a:p>
                    <a:p>
                      <a:pPr algn="ctr" defTabSz="995363"/>
                      <a:endParaRPr lang="en-GB" sz="1400" i="1" dirty="0">
                        <a:solidFill>
                          <a:srgbClr val="000000"/>
                        </a:solidFill>
                      </a:endParaRPr>
                    </a:p>
                    <a:p>
                      <a:pPr algn="ctr" defTabSz="995363"/>
                      <a:r>
                        <a:rPr lang="en-GB" sz="1400" i="0" dirty="0">
                          <a:solidFill>
                            <a:srgbClr val="000000"/>
                          </a:solidFill>
                        </a:rPr>
                        <a:t>Investment strategy or manager</a:t>
                      </a:r>
                      <a:br>
                        <a:rPr lang="en-GB" sz="1400" i="0" dirty="0">
                          <a:solidFill>
                            <a:srgbClr val="000000"/>
                          </a:solidFill>
                        </a:rPr>
                      </a:br>
                      <a:r>
                        <a:rPr lang="en-GB" sz="1400" i="0" dirty="0">
                          <a:solidFill>
                            <a:srgbClr val="000000"/>
                          </a:solidFill>
                        </a:rPr>
                        <a:t> changes are easier to implement </a:t>
                      </a:r>
                    </a:p>
                    <a:p>
                      <a:pPr algn="ctr"/>
                      <a:endParaRPr lang="en-GB" dirty="0"/>
                    </a:p>
                  </a:txBody>
                  <a:tcPr anchor="ctr">
                    <a:lnR w="38100" cap="flat" cmpd="sng" algn="ctr">
                      <a:solidFill>
                        <a:schemeClr val="bg1"/>
                      </a:solidFill>
                      <a:prstDash val="solid"/>
                      <a:round/>
                      <a:headEnd type="none" w="med" len="med"/>
                      <a:tailEnd type="none" w="med" len="med"/>
                    </a:lnR>
                    <a:lnB w="38100" cap="flat" cmpd="sng" algn="ctr">
                      <a:solidFill>
                        <a:schemeClr val="bg1"/>
                      </a:solidFill>
                      <a:prstDash val="solid"/>
                      <a:round/>
                      <a:headEnd type="none" w="med" len="med"/>
                      <a:tailEnd type="none" w="med" len="med"/>
                    </a:lnB>
                    <a:solidFill>
                      <a:srgbClr val="8DA8AD">
                        <a:alpha val="25000"/>
                      </a:srgbClr>
                    </a:solidFill>
                  </a:tcPr>
                </a:tc>
                <a:tc>
                  <a:txBody>
                    <a:bodyPr/>
                    <a:lstStyle/>
                    <a:p>
                      <a:pPr algn="ctr" defTabSz="995363"/>
                      <a:r>
                        <a:rPr lang="en-GB" sz="1800" b="1" dirty="0">
                          <a:solidFill>
                            <a:srgbClr val="000000"/>
                          </a:solidFill>
                        </a:rPr>
                        <a:t>Less paperwork</a:t>
                      </a:r>
                    </a:p>
                    <a:p>
                      <a:pPr algn="ctr" defTabSz="995363"/>
                      <a:r>
                        <a:rPr lang="en-GB" sz="1000" b="1" dirty="0">
                          <a:solidFill>
                            <a:srgbClr val="000000"/>
                          </a:solidFill>
                        </a:rPr>
                        <a:t> </a:t>
                      </a:r>
                      <a:endParaRPr lang="en-GB" sz="2000" b="1" dirty="0">
                        <a:solidFill>
                          <a:srgbClr val="000000"/>
                        </a:solidFill>
                      </a:endParaRPr>
                    </a:p>
                    <a:p>
                      <a:pPr algn="ctr" defTabSz="995363"/>
                      <a:r>
                        <a:rPr lang="en-GB" sz="1400" i="0" dirty="0">
                          <a:solidFill>
                            <a:srgbClr val="000000"/>
                          </a:solidFill>
                        </a:rPr>
                        <a:t>Platform provider takes care of administration and manager documentation</a:t>
                      </a:r>
                      <a:endParaRPr lang="en-GB"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8DA8AD">
                        <a:alpha val="25000"/>
                      </a:srgbClr>
                    </a:solidFill>
                  </a:tcPr>
                </a:tc>
                <a:tc rowSpan="2">
                  <a:txBody>
                    <a:bodyPr/>
                    <a:lstStyle/>
                    <a:p>
                      <a:pPr algn="ctr"/>
                      <a:r>
                        <a:rPr lang="en-GB" b="1" dirty="0"/>
                        <a:t>Fee bargaining power</a:t>
                      </a:r>
                      <a:br>
                        <a:rPr lang="en-GB" dirty="0"/>
                      </a:br>
                      <a:r>
                        <a:rPr lang="en-GB" dirty="0"/>
                        <a:t> </a:t>
                      </a:r>
                    </a:p>
                    <a:p>
                      <a:pPr algn="ctr"/>
                      <a:r>
                        <a:rPr lang="en-GB" sz="1400" dirty="0"/>
                        <a:t>Negotiate more attractive fee terms </a:t>
                      </a:r>
                      <a:br>
                        <a:rPr lang="en-GB" sz="1400" dirty="0"/>
                      </a:br>
                      <a:r>
                        <a:rPr lang="en-GB" sz="1400" dirty="0"/>
                        <a:t>with active managers in future</a:t>
                      </a:r>
                    </a:p>
                    <a:p>
                      <a:pPr algn="ctr"/>
                      <a:endParaRPr lang="en-GB" dirty="0"/>
                    </a:p>
                  </a:txBody>
                  <a:tcPr anchor="ctr">
                    <a:lnL w="38100" cap="flat" cmpd="sng" algn="ctr">
                      <a:solidFill>
                        <a:schemeClr val="bg1"/>
                      </a:solidFill>
                      <a:prstDash val="solid"/>
                      <a:round/>
                      <a:headEnd type="none" w="med" len="med"/>
                      <a:tailEnd type="none" w="med" len="med"/>
                    </a:lnL>
                    <a:lnB w="38100" cap="flat" cmpd="sng" algn="ctr">
                      <a:solidFill>
                        <a:schemeClr val="bg1"/>
                      </a:solidFill>
                      <a:prstDash val="solid"/>
                      <a:round/>
                      <a:headEnd type="none" w="med" len="med"/>
                      <a:tailEnd type="none" w="med" len="med"/>
                    </a:lnB>
                    <a:solidFill>
                      <a:srgbClr val="8DA8AD">
                        <a:alpha val="25000"/>
                      </a:srgbClr>
                    </a:solidFill>
                  </a:tcPr>
                </a:tc>
                <a:extLst>
                  <a:ext uri="{0D108BD9-81ED-4DB2-BD59-A6C34878D82A}">
                    <a16:rowId xmlns:a16="http://schemas.microsoft.com/office/drawing/2014/main" val="10001"/>
                  </a:ext>
                </a:extLst>
              </a:tr>
              <a:tr h="455414">
                <a:tc vMerge="1">
                  <a:txBody>
                    <a:bodyPr/>
                    <a:lstStyle/>
                    <a:p>
                      <a:endParaRPr lang="en-GB" dirty="0"/>
                    </a:p>
                  </a:txBody>
                  <a:tcPr/>
                </a:tc>
                <a:tc>
                  <a:txBody>
                    <a:bodyPr/>
                    <a:lstStyle/>
                    <a:p>
                      <a:pPr algn="ctr"/>
                      <a:endParaRPr lang="en-GB"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vMerge="1">
                  <a:txBody>
                    <a:bodyPr/>
                    <a:lstStyle/>
                    <a:p>
                      <a:pPr algn="ctr"/>
                      <a:endParaRPr lang="en-GB" dirty="0"/>
                    </a:p>
                  </a:txBody>
                  <a:tcPr>
                    <a:solidFill>
                      <a:srgbClr val="95D1F2"/>
                    </a:solidFill>
                  </a:tcPr>
                </a:tc>
                <a:extLst>
                  <a:ext uri="{0D108BD9-81ED-4DB2-BD59-A6C34878D82A}">
                    <a16:rowId xmlns:a16="http://schemas.microsoft.com/office/drawing/2014/main" val="10002"/>
                  </a:ext>
                </a:extLst>
              </a:tr>
              <a:tr h="759024">
                <a:tc rowSpan="2">
                  <a:txBody>
                    <a:bodyPr/>
                    <a:lstStyle/>
                    <a:p>
                      <a:pPr algn="ctr" defTabSz="995363"/>
                      <a:r>
                        <a:rPr lang="en-GB" sz="1800" b="1" dirty="0">
                          <a:solidFill>
                            <a:schemeClr val="tx1"/>
                          </a:solidFill>
                        </a:rPr>
                        <a:t>Streamlined</a:t>
                      </a:r>
                      <a:r>
                        <a:rPr lang="en-GB" sz="1800" b="1" baseline="0" dirty="0">
                          <a:solidFill>
                            <a:schemeClr val="tx1"/>
                          </a:solidFill>
                        </a:rPr>
                        <a:t> </a:t>
                      </a:r>
                      <a:r>
                        <a:rPr lang="en-GB" sz="1800" b="1" baseline="0" dirty="0">
                          <a:solidFill>
                            <a:srgbClr val="000000"/>
                          </a:solidFill>
                        </a:rPr>
                        <a:t>a</a:t>
                      </a:r>
                      <a:r>
                        <a:rPr lang="en-GB" sz="1800" b="1" dirty="0">
                          <a:solidFill>
                            <a:srgbClr val="000000"/>
                          </a:solidFill>
                        </a:rPr>
                        <a:t>sset transfers</a:t>
                      </a:r>
                      <a:br>
                        <a:rPr lang="en-GB" sz="1400" b="1" dirty="0">
                          <a:solidFill>
                            <a:srgbClr val="000000"/>
                          </a:solidFill>
                        </a:rPr>
                      </a:br>
                      <a:r>
                        <a:rPr lang="en-GB" sz="1400" b="1" dirty="0">
                          <a:solidFill>
                            <a:srgbClr val="000000"/>
                          </a:solidFill>
                        </a:rPr>
                        <a:t> </a:t>
                      </a:r>
                    </a:p>
                    <a:p>
                      <a:pPr algn="ctr" defTabSz="995363"/>
                      <a:r>
                        <a:rPr lang="en-GB" sz="1400" i="0" dirty="0">
                          <a:solidFill>
                            <a:srgbClr val="000000"/>
                          </a:solidFill>
                        </a:rPr>
                        <a:t>Platform provider will do most of the work (with LCP’s oversight)</a:t>
                      </a:r>
                      <a:endParaRPr lang="en-GB" sz="140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DA8AD">
                        <a:alpha val="25000"/>
                      </a:srgbClr>
                    </a:solidFill>
                  </a:tcPr>
                </a:tc>
                <a:tc>
                  <a:txBody>
                    <a:bodyPr/>
                    <a:lstStyle/>
                    <a:p>
                      <a:pPr algn="ctr"/>
                      <a:endParaRPr lang="en-GB"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rowSpan="2">
                  <a:txBody>
                    <a:bodyPr/>
                    <a:lstStyle/>
                    <a:p>
                      <a:pPr algn="ctr"/>
                      <a:r>
                        <a:rPr lang="en-GB" sz="1800" b="1" dirty="0"/>
                        <a:t>Lower fees</a:t>
                      </a:r>
                      <a:br>
                        <a:rPr lang="en-GB" sz="1800" b="1" dirty="0"/>
                      </a:br>
                      <a:r>
                        <a:rPr lang="en-GB" sz="1400" dirty="0"/>
                        <a:t> </a:t>
                      </a:r>
                    </a:p>
                    <a:p>
                      <a:pPr algn="ctr"/>
                      <a:r>
                        <a:rPr lang="en-GB" sz="1400" dirty="0"/>
                        <a:t>Platform providers have negotiated significantly lower fees for some funds</a:t>
                      </a:r>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8DA8AD">
                        <a:alpha val="25000"/>
                      </a:srgbClr>
                    </a:solidFill>
                  </a:tcPr>
                </a:tc>
                <a:extLst>
                  <a:ext uri="{0D108BD9-81ED-4DB2-BD59-A6C34878D82A}">
                    <a16:rowId xmlns:a16="http://schemas.microsoft.com/office/drawing/2014/main" val="10003"/>
                  </a:ext>
                </a:extLst>
              </a:tr>
              <a:tr h="759024">
                <a:tc vMerge="1">
                  <a:txBody>
                    <a:bodyPr/>
                    <a:lstStyle/>
                    <a:p>
                      <a:endParaRPr lang="en-GB" dirty="0"/>
                    </a:p>
                  </a:txBody>
                  <a:tcPr/>
                </a:tc>
                <a:tc>
                  <a:txBody>
                    <a:bodyPr/>
                    <a:lstStyle/>
                    <a:p>
                      <a:pPr algn="ctr"/>
                      <a:endParaRPr lang="en-GB"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vMerge="1">
                  <a:txBody>
                    <a:bodyPr/>
                    <a:lstStyle/>
                    <a:p>
                      <a:pPr algn="ctr"/>
                      <a:endParaRPr lang="en-GB" sz="1400" dirty="0"/>
                    </a:p>
                  </a:txBody>
                  <a:tcPr>
                    <a:solidFill>
                      <a:srgbClr val="7BD0E2">
                        <a:alpha val="60000"/>
                      </a:srgbClr>
                    </a:solidFill>
                  </a:tcPr>
                </a:tc>
                <a:extLst>
                  <a:ext uri="{0D108BD9-81ED-4DB2-BD59-A6C34878D82A}">
                    <a16:rowId xmlns:a16="http://schemas.microsoft.com/office/drawing/2014/main" val="10004"/>
                  </a:ext>
                </a:extLst>
              </a:tr>
              <a:tr h="443025">
                <a:tc rowSpan="2">
                  <a:txBody>
                    <a:bodyPr/>
                    <a:lstStyle/>
                    <a:p>
                      <a:pPr algn="ctr" defTabSz="995363"/>
                      <a:r>
                        <a:rPr lang="en-GB" sz="1800" b="1" dirty="0">
                          <a:solidFill>
                            <a:srgbClr val="000000"/>
                          </a:solidFill>
                        </a:rPr>
                        <a:t>Easy rebalancing</a:t>
                      </a:r>
                      <a:br>
                        <a:rPr lang="en-GB" sz="1400" b="1" dirty="0">
                          <a:solidFill>
                            <a:srgbClr val="000000"/>
                          </a:solidFill>
                        </a:rPr>
                      </a:br>
                      <a:r>
                        <a:rPr lang="en-GB" sz="1400" b="1" dirty="0">
                          <a:solidFill>
                            <a:srgbClr val="000000"/>
                          </a:solidFill>
                        </a:rPr>
                        <a:t> </a:t>
                      </a:r>
                    </a:p>
                    <a:p>
                      <a:pPr algn="ctr" defTabSz="995363"/>
                      <a:r>
                        <a:rPr lang="en-GB" sz="1400" i="0" dirty="0">
                          <a:solidFill>
                            <a:srgbClr val="000000"/>
                          </a:solidFill>
                        </a:rPr>
                        <a:t>Platform provider can rebalance schemes’ investments automatically</a:t>
                      </a:r>
                    </a:p>
                    <a:p>
                      <a:pPr algn="ctr"/>
                      <a:endParaRPr lang="en-GB" sz="1400" i="0" dirty="0"/>
                    </a:p>
                  </a:txBody>
                  <a:tcPr anchor="ctr">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solidFill>
                      <a:srgbClr val="8DA8AD">
                        <a:alpha val="25000"/>
                      </a:srgbClr>
                    </a:solidFill>
                  </a:tcPr>
                </a:tc>
                <a:tc>
                  <a:txBody>
                    <a:bodyPr/>
                    <a:lstStyle/>
                    <a:p>
                      <a:pPr algn="ctr"/>
                      <a:endParaRPr lang="en-GB" sz="1400" dirty="0"/>
                    </a:p>
                  </a:txBody>
                  <a:tcP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noFill/>
                  </a:tcPr>
                </a:tc>
                <a:tc rowSpan="2">
                  <a:txBody>
                    <a:bodyPr/>
                    <a:lstStyle/>
                    <a:p>
                      <a:pPr algn="ctr" defTabSz="995363"/>
                      <a:r>
                        <a:rPr lang="en-GB" sz="1800" b="1" dirty="0">
                          <a:solidFill>
                            <a:srgbClr val="000000"/>
                          </a:solidFill>
                        </a:rPr>
                        <a:t>Single legal contract</a:t>
                      </a:r>
                      <a:br>
                        <a:rPr lang="en-GB" sz="1800" b="1" dirty="0">
                          <a:solidFill>
                            <a:srgbClr val="000000"/>
                          </a:solidFill>
                        </a:rPr>
                      </a:br>
                      <a:r>
                        <a:rPr lang="en-GB" sz="1400" b="1" i="0" dirty="0">
                          <a:solidFill>
                            <a:srgbClr val="000000"/>
                          </a:solidFill>
                        </a:rPr>
                        <a:t> </a:t>
                      </a:r>
                    </a:p>
                    <a:p>
                      <a:pPr algn="ctr" defTabSz="995363"/>
                      <a:r>
                        <a:rPr lang="en-GB" sz="1400" i="0" dirty="0">
                          <a:solidFill>
                            <a:srgbClr val="000000"/>
                          </a:solidFill>
                        </a:rPr>
                        <a:t>No legal fees to review new manager appointments</a:t>
                      </a:r>
                    </a:p>
                    <a:p>
                      <a:pPr algn="ctr" defTabSz="995363"/>
                      <a:endParaRPr lang="en-GB" sz="1400" dirty="0"/>
                    </a:p>
                  </a:txBody>
                  <a:tcPr anchor="ctr">
                    <a:lnL w="38100" cap="flat" cmpd="sng" algn="ctr">
                      <a:solidFill>
                        <a:schemeClr val="bg1"/>
                      </a:solidFill>
                      <a:prstDash val="solid"/>
                      <a:round/>
                      <a:headEnd type="none" w="med" len="med"/>
                      <a:tailEnd type="none" w="med" len="med"/>
                    </a:lnL>
                    <a:lnT w="38100" cap="flat" cmpd="sng" algn="ctr">
                      <a:solidFill>
                        <a:schemeClr val="bg1"/>
                      </a:solidFill>
                      <a:prstDash val="solid"/>
                      <a:round/>
                      <a:headEnd type="none" w="med" len="med"/>
                      <a:tailEnd type="none" w="med" len="med"/>
                    </a:lnT>
                    <a:solidFill>
                      <a:srgbClr val="8DA8AD">
                        <a:alpha val="25000"/>
                      </a:srgbClr>
                    </a:solidFill>
                  </a:tcPr>
                </a:tc>
                <a:extLst>
                  <a:ext uri="{0D108BD9-81ED-4DB2-BD59-A6C34878D82A}">
                    <a16:rowId xmlns:a16="http://schemas.microsoft.com/office/drawing/2014/main" val="10005"/>
                  </a:ext>
                </a:extLst>
              </a:tr>
              <a:tr h="1171554">
                <a:tc vMerge="1">
                  <a:txBody>
                    <a:bodyPr/>
                    <a:lstStyle/>
                    <a:p>
                      <a:endParaRPr lang="en-GB" dirty="0"/>
                    </a:p>
                  </a:txBody>
                  <a:tcPr/>
                </a:tc>
                <a:tc>
                  <a:txBody>
                    <a:bodyPr/>
                    <a:lstStyle/>
                    <a:p>
                      <a:pPr algn="ctr" defTabSz="995363"/>
                      <a:r>
                        <a:rPr lang="en-GB" sz="1800" b="1" dirty="0">
                          <a:solidFill>
                            <a:srgbClr val="000000"/>
                          </a:solidFill>
                        </a:rPr>
                        <a:t>Wide choice of funds</a:t>
                      </a:r>
                      <a:br>
                        <a:rPr lang="en-GB" sz="1400" b="1" dirty="0">
                          <a:solidFill>
                            <a:srgbClr val="000000"/>
                          </a:solidFill>
                        </a:rPr>
                      </a:br>
                      <a:r>
                        <a:rPr lang="en-GB" sz="1400" b="1" dirty="0">
                          <a:solidFill>
                            <a:srgbClr val="000000"/>
                          </a:solidFill>
                        </a:rPr>
                        <a:t> </a:t>
                      </a:r>
                    </a:p>
                    <a:p>
                      <a:pPr algn="ctr" defTabSz="995363"/>
                      <a:r>
                        <a:rPr lang="en-GB" sz="1400" i="0" dirty="0">
                          <a:solidFill>
                            <a:srgbClr val="000000"/>
                          </a:solidFill>
                        </a:rPr>
                        <a:t>Access most of LCP’s buy-rated funds on the platform* </a:t>
                      </a:r>
                      <a:endParaRPr lang="en-GB" sz="1400" i="0" dirty="0"/>
                    </a:p>
                  </a:txBody>
                  <a:tcPr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solidFill>
                      <a:srgbClr val="8DA8AD">
                        <a:alpha val="25000"/>
                      </a:srgbClr>
                    </a:solidFill>
                  </a:tcPr>
                </a:tc>
                <a:tc vMerge="1">
                  <a:txBody>
                    <a:bodyPr/>
                    <a:lstStyle/>
                    <a:p>
                      <a:pPr algn="ctr"/>
                      <a:endParaRPr lang="en-GB" sz="1400" dirty="0"/>
                    </a:p>
                  </a:txBody>
                  <a:tcPr>
                    <a:solidFill>
                      <a:srgbClr val="7BD0E2">
                        <a:alpha val="60000"/>
                      </a:srgbClr>
                    </a:solidFill>
                  </a:tcPr>
                </a:tc>
                <a:extLst>
                  <a:ext uri="{0D108BD9-81ED-4DB2-BD59-A6C34878D82A}">
                    <a16:rowId xmlns:a16="http://schemas.microsoft.com/office/drawing/2014/main" val="10006"/>
                  </a:ext>
                </a:extLst>
              </a:tr>
            </a:tbl>
          </a:graphicData>
        </a:graphic>
      </p:graphicFrame>
      <p:grpSp>
        <p:nvGrpSpPr>
          <p:cNvPr id="9" name="Group 8"/>
          <p:cNvGrpSpPr/>
          <p:nvPr/>
        </p:nvGrpSpPr>
        <p:grpSpPr>
          <a:xfrm>
            <a:off x="4104894" y="3241949"/>
            <a:ext cx="2465942" cy="2122858"/>
            <a:chOff x="3484563" y="1536701"/>
            <a:chExt cx="912812" cy="785813"/>
          </a:xfrm>
          <a:solidFill>
            <a:srgbClr val="F7A600"/>
          </a:solidFill>
        </p:grpSpPr>
        <p:sp>
          <p:nvSpPr>
            <p:cNvPr id="10" name="Freeform 22"/>
            <p:cNvSpPr>
              <a:spLocks/>
            </p:cNvSpPr>
            <p:nvPr/>
          </p:nvSpPr>
          <p:spPr bwMode="auto">
            <a:xfrm>
              <a:off x="3484563" y="1917701"/>
              <a:ext cx="69850" cy="68263"/>
            </a:xfrm>
            <a:custGeom>
              <a:avLst/>
              <a:gdLst>
                <a:gd name="T0" fmla="*/ 39 w 45"/>
                <a:gd name="T1" fmla="*/ 16 h 44"/>
                <a:gd name="T2" fmla="*/ 29 w 45"/>
                <a:gd name="T3" fmla="*/ 16 h 44"/>
                <a:gd name="T4" fmla="*/ 29 w 45"/>
                <a:gd name="T5" fmla="*/ 6 h 44"/>
                <a:gd name="T6" fmla="*/ 23 w 45"/>
                <a:gd name="T7" fmla="*/ 0 h 44"/>
                <a:gd name="T8" fmla="*/ 17 w 45"/>
                <a:gd name="T9" fmla="*/ 6 h 44"/>
                <a:gd name="T10" fmla="*/ 17 w 45"/>
                <a:gd name="T11" fmla="*/ 16 h 44"/>
                <a:gd name="T12" fmla="*/ 6 w 45"/>
                <a:gd name="T13" fmla="*/ 16 h 44"/>
                <a:gd name="T14" fmla="*/ 0 w 45"/>
                <a:gd name="T15" fmla="*/ 22 h 44"/>
                <a:gd name="T16" fmla="*/ 6 w 45"/>
                <a:gd name="T17" fmla="*/ 28 h 44"/>
                <a:gd name="T18" fmla="*/ 17 w 45"/>
                <a:gd name="T19" fmla="*/ 28 h 44"/>
                <a:gd name="T20" fmla="*/ 17 w 45"/>
                <a:gd name="T21" fmla="*/ 38 h 44"/>
                <a:gd name="T22" fmla="*/ 23 w 45"/>
                <a:gd name="T23" fmla="*/ 44 h 44"/>
                <a:gd name="T24" fmla="*/ 29 w 45"/>
                <a:gd name="T25" fmla="*/ 38 h 44"/>
                <a:gd name="T26" fmla="*/ 29 w 45"/>
                <a:gd name="T27" fmla="*/ 28 h 44"/>
                <a:gd name="T28" fmla="*/ 39 w 45"/>
                <a:gd name="T29" fmla="*/ 28 h 44"/>
                <a:gd name="T30" fmla="*/ 45 w 45"/>
                <a:gd name="T31" fmla="*/ 22 h 44"/>
                <a:gd name="T32" fmla="*/ 39 w 45"/>
                <a:gd name="T3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4">
                  <a:moveTo>
                    <a:pt x="39" y="16"/>
                  </a:moveTo>
                  <a:cubicBezTo>
                    <a:pt x="29" y="16"/>
                    <a:pt x="29" y="16"/>
                    <a:pt x="29" y="16"/>
                  </a:cubicBezTo>
                  <a:cubicBezTo>
                    <a:pt x="29" y="6"/>
                    <a:pt x="29" y="6"/>
                    <a:pt x="29" y="6"/>
                  </a:cubicBezTo>
                  <a:cubicBezTo>
                    <a:pt x="29" y="2"/>
                    <a:pt x="26" y="0"/>
                    <a:pt x="23" y="0"/>
                  </a:cubicBezTo>
                  <a:cubicBezTo>
                    <a:pt x="19" y="0"/>
                    <a:pt x="17" y="2"/>
                    <a:pt x="17" y="6"/>
                  </a:cubicBezTo>
                  <a:cubicBezTo>
                    <a:pt x="17" y="16"/>
                    <a:pt x="17" y="16"/>
                    <a:pt x="17" y="16"/>
                  </a:cubicBezTo>
                  <a:cubicBezTo>
                    <a:pt x="6" y="16"/>
                    <a:pt x="6" y="16"/>
                    <a:pt x="6" y="16"/>
                  </a:cubicBezTo>
                  <a:cubicBezTo>
                    <a:pt x="3" y="16"/>
                    <a:pt x="0" y="19"/>
                    <a:pt x="0" y="22"/>
                  </a:cubicBezTo>
                  <a:cubicBezTo>
                    <a:pt x="0" y="25"/>
                    <a:pt x="3" y="28"/>
                    <a:pt x="6" y="28"/>
                  </a:cubicBezTo>
                  <a:cubicBezTo>
                    <a:pt x="17" y="28"/>
                    <a:pt x="17" y="28"/>
                    <a:pt x="17" y="28"/>
                  </a:cubicBezTo>
                  <a:cubicBezTo>
                    <a:pt x="17" y="38"/>
                    <a:pt x="17" y="38"/>
                    <a:pt x="17" y="38"/>
                  </a:cubicBezTo>
                  <a:cubicBezTo>
                    <a:pt x="17" y="41"/>
                    <a:pt x="19" y="44"/>
                    <a:pt x="23" y="44"/>
                  </a:cubicBezTo>
                  <a:cubicBezTo>
                    <a:pt x="26" y="44"/>
                    <a:pt x="29" y="41"/>
                    <a:pt x="29" y="38"/>
                  </a:cubicBezTo>
                  <a:cubicBezTo>
                    <a:pt x="29" y="28"/>
                    <a:pt x="29" y="28"/>
                    <a:pt x="29" y="28"/>
                  </a:cubicBezTo>
                  <a:cubicBezTo>
                    <a:pt x="39" y="28"/>
                    <a:pt x="39" y="28"/>
                    <a:pt x="39" y="28"/>
                  </a:cubicBezTo>
                  <a:cubicBezTo>
                    <a:pt x="42" y="28"/>
                    <a:pt x="45" y="25"/>
                    <a:pt x="45" y="22"/>
                  </a:cubicBezTo>
                  <a:cubicBezTo>
                    <a:pt x="45" y="19"/>
                    <a:pt x="42" y="16"/>
                    <a:pt x="39"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23"/>
            <p:cNvSpPr>
              <a:spLocks/>
            </p:cNvSpPr>
            <p:nvPr/>
          </p:nvSpPr>
          <p:spPr bwMode="auto">
            <a:xfrm>
              <a:off x="3798888" y="1536701"/>
              <a:ext cx="68263" cy="69850"/>
            </a:xfrm>
            <a:custGeom>
              <a:avLst/>
              <a:gdLst>
                <a:gd name="T0" fmla="*/ 38 w 44"/>
                <a:gd name="T1" fmla="*/ 16 h 45"/>
                <a:gd name="T2" fmla="*/ 28 w 44"/>
                <a:gd name="T3" fmla="*/ 16 h 45"/>
                <a:gd name="T4" fmla="*/ 28 w 44"/>
                <a:gd name="T5" fmla="*/ 6 h 45"/>
                <a:gd name="T6" fmla="*/ 22 w 44"/>
                <a:gd name="T7" fmla="*/ 0 h 45"/>
                <a:gd name="T8" fmla="*/ 16 w 44"/>
                <a:gd name="T9" fmla="*/ 6 h 45"/>
                <a:gd name="T10" fmla="*/ 16 w 44"/>
                <a:gd name="T11" fmla="*/ 16 h 45"/>
                <a:gd name="T12" fmla="*/ 6 w 44"/>
                <a:gd name="T13" fmla="*/ 16 h 45"/>
                <a:gd name="T14" fmla="*/ 0 w 44"/>
                <a:gd name="T15" fmla="*/ 23 h 45"/>
                <a:gd name="T16" fmla="*/ 6 w 44"/>
                <a:gd name="T17" fmla="*/ 29 h 45"/>
                <a:gd name="T18" fmla="*/ 16 w 44"/>
                <a:gd name="T19" fmla="*/ 29 h 45"/>
                <a:gd name="T20" fmla="*/ 16 w 44"/>
                <a:gd name="T21" fmla="*/ 39 h 45"/>
                <a:gd name="T22" fmla="*/ 22 w 44"/>
                <a:gd name="T23" fmla="*/ 45 h 45"/>
                <a:gd name="T24" fmla="*/ 28 w 44"/>
                <a:gd name="T25" fmla="*/ 39 h 45"/>
                <a:gd name="T26" fmla="*/ 28 w 44"/>
                <a:gd name="T27" fmla="*/ 29 h 45"/>
                <a:gd name="T28" fmla="*/ 38 w 44"/>
                <a:gd name="T29" fmla="*/ 29 h 45"/>
                <a:gd name="T30" fmla="*/ 44 w 44"/>
                <a:gd name="T31" fmla="*/ 23 h 45"/>
                <a:gd name="T32" fmla="*/ 38 w 44"/>
                <a:gd name="T33" fmla="*/ 16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4" h="45">
                  <a:moveTo>
                    <a:pt x="38" y="16"/>
                  </a:moveTo>
                  <a:cubicBezTo>
                    <a:pt x="28" y="16"/>
                    <a:pt x="28" y="16"/>
                    <a:pt x="28" y="16"/>
                  </a:cubicBezTo>
                  <a:cubicBezTo>
                    <a:pt x="28" y="6"/>
                    <a:pt x="28" y="6"/>
                    <a:pt x="28" y="6"/>
                  </a:cubicBezTo>
                  <a:cubicBezTo>
                    <a:pt x="28" y="3"/>
                    <a:pt x="25" y="0"/>
                    <a:pt x="22" y="0"/>
                  </a:cubicBezTo>
                  <a:cubicBezTo>
                    <a:pt x="19" y="0"/>
                    <a:pt x="16" y="3"/>
                    <a:pt x="16" y="6"/>
                  </a:cubicBezTo>
                  <a:cubicBezTo>
                    <a:pt x="16" y="16"/>
                    <a:pt x="16" y="16"/>
                    <a:pt x="16" y="16"/>
                  </a:cubicBezTo>
                  <a:cubicBezTo>
                    <a:pt x="6" y="16"/>
                    <a:pt x="6" y="16"/>
                    <a:pt x="6" y="16"/>
                  </a:cubicBezTo>
                  <a:cubicBezTo>
                    <a:pt x="2" y="16"/>
                    <a:pt x="0" y="19"/>
                    <a:pt x="0" y="23"/>
                  </a:cubicBezTo>
                  <a:cubicBezTo>
                    <a:pt x="0" y="26"/>
                    <a:pt x="2" y="29"/>
                    <a:pt x="6" y="29"/>
                  </a:cubicBezTo>
                  <a:cubicBezTo>
                    <a:pt x="16" y="29"/>
                    <a:pt x="16" y="29"/>
                    <a:pt x="16" y="29"/>
                  </a:cubicBezTo>
                  <a:cubicBezTo>
                    <a:pt x="16" y="39"/>
                    <a:pt x="16" y="39"/>
                    <a:pt x="16" y="39"/>
                  </a:cubicBezTo>
                  <a:cubicBezTo>
                    <a:pt x="16" y="42"/>
                    <a:pt x="19" y="45"/>
                    <a:pt x="22" y="45"/>
                  </a:cubicBezTo>
                  <a:cubicBezTo>
                    <a:pt x="25" y="45"/>
                    <a:pt x="28" y="42"/>
                    <a:pt x="28" y="39"/>
                  </a:cubicBezTo>
                  <a:cubicBezTo>
                    <a:pt x="28" y="29"/>
                    <a:pt x="28" y="29"/>
                    <a:pt x="28" y="29"/>
                  </a:cubicBezTo>
                  <a:cubicBezTo>
                    <a:pt x="38" y="29"/>
                    <a:pt x="38" y="29"/>
                    <a:pt x="38" y="29"/>
                  </a:cubicBezTo>
                  <a:cubicBezTo>
                    <a:pt x="42" y="29"/>
                    <a:pt x="44" y="26"/>
                    <a:pt x="44" y="23"/>
                  </a:cubicBezTo>
                  <a:cubicBezTo>
                    <a:pt x="44" y="19"/>
                    <a:pt x="42" y="16"/>
                    <a:pt x="38"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2" name="Freeform 24"/>
            <p:cNvSpPr>
              <a:spLocks/>
            </p:cNvSpPr>
            <p:nvPr/>
          </p:nvSpPr>
          <p:spPr bwMode="auto">
            <a:xfrm>
              <a:off x="3484563" y="2246313"/>
              <a:ext cx="69850" cy="69850"/>
            </a:xfrm>
            <a:custGeom>
              <a:avLst/>
              <a:gdLst>
                <a:gd name="T0" fmla="*/ 39 w 45"/>
                <a:gd name="T1" fmla="*/ 16 h 44"/>
                <a:gd name="T2" fmla="*/ 29 w 45"/>
                <a:gd name="T3" fmla="*/ 16 h 44"/>
                <a:gd name="T4" fmla="*/ 29 w 45"/>
                <a:gd name="T5" fmla="*/ 6 h 44"/>
                <a:gd name="T6" fmla="*/ 23 w 45"/>
                <a:gd name="T7" fmla="*/ 0 h 44"/>
                <a:gd name="T8" fmla="*/ 17 w 45"/>
                <a:gd name="T9" fmla="*/ 6 h 44"/>
                <a:gd name="T10" fmla="*/ 17 w 45"/>
                <a:gd name="T11" fmla="*/ 16 h 44"/>
                <a:gd name="T12" fmla="*/ 6 w 45"/>
                <a:gd name="T13" fmla="*/ 16 h 44"/>
                <a:gd name="T14" fmla="*/ 0 w 45"/>
                <a:gd name="T15" fmla="*/ 22 h 44"/>
                <a:gd name="T16" fmla="*/ 6 w 45"/>
                <a:gd name="T17" fmla="*/ 28 h 44"/>
                <a:gd name="T18" fmla="*/ 17 w 45"/>
                <a:gd name="T19" fmla="*/ 28 h 44"/>
                <a:gd name="T20" fmla="*/ 17 w 45"/>
                <a:gd name="T21" fmla="*/ 38 h 44"/>
                <a:gd name="T22" fmla="*/ 23 w 45"/>
                <a:gd name="T23" fmla="*/ 44 h 44"/>
                <a:gd name="T24" fmla="*/ 29 w 45"/>
                <a:gd name="T25" fmla="*/ 38 h 44"/>
                <a:gd name="T26" fmla="*/ 29 w 45"/>
                <a:gd name="T27" fmla="*/ 28 h 44"/>
                <a:gd name="T28" fmla="*/ 39 w 45"/>
                <a:gd name="T29" fmla="*/ 28 h 44"/>
                <a:gd name="T30" fmla="*/ 45 w 45"/>
                <a:gd name="T31" fmla="*/ 22 h 44"/>
                <a:gd name="T32" fmla="*/ 39 w 45"/>
                <a:gd name="T33" fmla="*/ 1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4">
                  <a:moveTo>
                    <a:pt x="39" y="16"/>
                  </a:moveTo>
                  <a:cubicBezTo>
                    <a:pt x="29" y="16"/>
                    <a:pt x="29" y="16"/>
                    <a:pt x="29" y="16"/>
                  </a:cubicBezTo>
                  <a:cubicBezTo>
                    <a:pt x="29" y="6"/>
                    <a:pt x="29" y="6"/>
                    <a:pt x="29" y="6"/>
                  </a:cubicBezTo>
                  <a:cubicBezTo>
                    <a:pt x="29" y="2"/>
                    <a:pt x="26" y="0"/>
                    <a:pt x="23" y="0"/>
                  </a:cubicBezTo>
                  <a:cubicBezTo>
                    <a:pt x="19" y="0"/>
                    <a:pt x="17" y="2"/>
                    <a:pt x="17" y="6"/>
                  </a:cubicBezTo>
                  <a:cubicBezTo>
                    <a:pt x="17" y="16"/>
                    <a:pt x="17" y="16"/>
                    <a:pt x="17" y="16"/>
                  </a:cubicBezTo>
                  <a:cubicBezTo>
                    <a:pt x="6" y="16"/>
                    <a:pt x="6" y="16"/>
                    <a:pt x="6" y="16"/>
                  </a:cubicBezTo>
                  <a:cubicBezTo>
                    <a:pt x="3" y="16"/>
                    <a:pt x="0" y="19"/>
                    <a:pt x="0" y="22"/>
                  </a:cubicBezTo>
                  <a:cubicBezTo>
                    <a:pt x="0" y="25"/>
                    <a:pt x="3" y="28"/>
                    <a:pt x="6" y="28"/>
                  </a:cubicBezTo>
                  <a:cubicBezTo>
                    <a:pt x="17" y="28"/>
                    <a:pt x="17" y="28"/>
                    <a:pt x="17" y="28"/>
                  </a:cubicBezTo>
                  <a:cubicBezTo>
                    <a:pt x="17" y="38"/>
                    <a:pt x="17" y="38"/>
                    <a:pt x="17" y="38"/>
                  </a:cubicBezTo>
                  <a:cubicBezTo>
                    <a:pt x="17" y="41"/>
                    <a:pt x="19" y="44"/>
                    <a:pt x="23" y="44"/>
                  </a:cubicBezTo>
                  <a:cubicBezTo>
                    <a:pt x="26" y="44"/>
                    <a:pt x="29" y="41"/>
                    <a:pt x="29" y="38"/>
                  </a:cubicBezTo>
                  <a:cubicBezTo>
                    <a:pt x="29" y="28"/>
                    <a:pt x="29" y="28"/>
                    <a:pt x="29" y="28"/>
                  </a:cubicBezTo>
                  <a:cubicBezTo>
                    <a:pt x="39" y="28"/>
                    <a:pt x="39" y="28"/>
                    <a:pt x="39" y="28"/>
                  </a:cubicBezTo>
                  <a:cubicBezTo>
                    <a:pt x="42" y="28"/>
                    <a:pt x="45" y="25"/>
                    <a:pt x="45" y="22"/>
                  </a:cubicBezTo>
                  <a:cubicBezTo>
                    <a:pt x="45" y="19"/>
                    <a:pt x="42" y="16"/>
                    <a:pt x="39" y="1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3" name="Freeform 25"/>
            <p:cNvSpPr>
              <a:spLocks/>
            </p:cNvSpPr>
            <p:nvPr/>
          </p:nvSpPr>
          <p:spPr bwMode="auto">
            <a:xfrm>
              <a:off x="4289425" y="2211388"/>
              <a:ext cx="69850" cy="69850"/>
            </a:xfrm>
            <a:custGeom>
              <a:avLst/>
              <a:gdLst>
                <a:gd name="T0" fmla="*/ 39 w 45"/>
                <a:gd name="T1" fmla="*/ 17 h 45"/>
                <a:gd name="T2" fmla="*/ 28 w 45"/>
                <a:gd name="T3" fmla="*/ 17 h 45"/>
                <a:gd name="T4" fmla="*/ 28 w 45"/>
                <a:gd name="T5" fmla="*/ 6 h 45"/>
                <a:gd name="T6" fmla="*/ 22 w 45"/>
                <a:gd name="T7" fmla="*/ 0 h 45"/>
                <a:gd name="T8" fmla="*/ 16 w 45"/>
                <a:gd name="T9" fmla="*/ 6 h 45"/>
                <a:gd name="T10" fmla="*/ 16 w 45"/>
                <a:gd name="T11" fmla="*/ 17 h 45"/>
                <a:gd name="T12" fmla="*/ 6 w 45"/>
                <a:gd name="T13" fmla="*/ 17 h 45"/>
                <a:gd name="T14" fmla="*/ 0 w 45"/>
                <a:gd name="T15" fmla="*/ 23 h 45"/>
                <a:gd name="T16" fmla="*/ 6 w 45"/>
                <a:gd name="T17" fmla="*/ 29 h 45"/>
                <a:gd name="T18" fmla="*/ 16 w 45"/>
                <a:gd name="T19" fmla="*/ 29 h 45"/>
                <a:gd name="T20" fmla="*/ 16 w 45"/>
                <a:gd name="T21" fmla="*/ 39 h 45"/>
                <a:gd name="T22" fmla="*/ 22 w 45"/>
                <a:gd name="T23" fmla="*/ 45 h 45"/>
                <a:gd name="T24" fmla="*/ 28 w 45"/>
                <a:gd name="T25" fmla="*/ 39 h 45"/>
                <a:gd name="T26" fmla="*/ 28 w 45"/>
                <a:gd name="T27" fmla="*/ 29 h 45"/>
                <a:gd name="T28" fmla="*/ 39 w 45"/>
                <a:gd name="T29" fmla="*/ 29 h 45"/>
                <a:gd name="T30" fmla="*/ 45 w 45"/>
                <a:gd name="T31" fmla="*/ 23 h 45"/>
                <a:gd name="T32" fmla="*/ 39 w 45"/>
                <a:gd name="T33" fmla="*/ 1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5" h="45">
                  <a:moveTo>
                    <a:pt x="39" y="17"/>
                  </a:moveTo>
                  <a:cubicBezTo>
                    <a:pt x="28" y="17"/>
                    <a:pt x="28" y="17"/>
                    <a:pt x="28" y="17"/>
                  </a:cubicBezTo>
                  <a:cubicBezTo>
                    <a:pt x="28" y="6"/>
                    <a:pt x="28" y="6"/>
                    <a:pt x="28" y="6"/>
                  </a:cubicBezTo>
                  <a:cubicBezTo>
                    <a:pt x="28" y="3"/>
                    <a:pt x="26" y="0"/>
                    <a:pt x="22" y="0"/>
                  </a:cubicBezTo>
                  <a:cubicBezTo>
                    <a:pt x="19" y="0"/>
                    <a:pt x="16" y="3"/>
                    <a:pt x="16" y="6"/>
                  </a:cubicBezTo>
                  <a:cubicBezTo>
                    <a:pt x="16" y="17"/>
                    <a:pt x="16" y="17"/>
                    <a:pt x="16" y="17"/>
                  </a:cubicBezTo>
                  <a:cubicBezTo>
                    <a:pt x="6" y="17"/>
                    <a:pt x="6" y="17"/>
                    <a:pt x="6" y="17"/>
                  </a:cubicBezTo>
                  <a:cubicBezTo>
                    <a:pt x="3" y="17"/>
                    <a:pt x="0" y="19"/>
                    <a:pt x="0" y="23"/>
                  </a:cubicBezTo>
                  <a:cubicBezTo>
                    <a:pt x="0" y="26"/>
                    <a:pt x="3" y="29"/>
                    <a:pt x="6" y="29"/>
                  </a:cubicBezTo>
                  <a:cubicBezTo>
                    <a:pt x="16" y="29"/>
                    <a:pt x="16" y="29"/>
                    <a:pt x="16" y="29"/>
                  </a:cubicBezTo>
                  <a:cubicBezTo>
                    <a:pt x="16" y="39"/>
                    <a:pt x="16" y="39"/>
                    <a:pt x="16" y="39"/>
                  </a:cubicBezTo>
                  <a:cubicBezTo>
                    <a:pt x="16" y="42"/>
                    <a:pt x="19" y="45"/>
                    <a:pt x="22" y="45"/>
                  </a:cubicBezTo>
                  <a:cubicBezTo>
                    <a:pt x="26" y="45"/>
                    <a:pt x="28" y="42"/>
                    <a:pt x="28" y="39"/>
                  </a:cubicBezTo>
                  <a:cubicBezTo>
                    <a:pt x="28" y="29"/>
                    <a:pt x="28" y="29"/>
                    <a:pt x="28" y="29"/>
                  </a:cubicBezTo>
                  <a:cubicBezTo>
                    <a:pt x="39" y="29"/>
                    <a:pt x="39" y="29"/>
                    <a:pt x="39" y="29"/>
                  </a:cubicBezTo>
                  <a:cubicBezTo>
                    <a:pt x="42" y="29"/>
                    <a:pt x="45" y="26"/>
                    <a:pt x="45" y="23"/>
                  </a:cubicBezTo>
                  <a:cubicBezTo>
                    <a:pt x="45" y="19"/>
                    <a:pt x="42" y="17"/>
                    <a:pt x="39" y="1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4" name="Freeform 26"/>
            <p:cNvSpPr>
              <a:spLocks noEditPoints="1"/>
            </p:cNvSpPr>
            <p:nvPr/>
          </p:nvSpPr>
          <p:spPr bwMode="auto">
            <a:xfrm>
              <a:off x="3876675" y="1995488"/>
              <a:ext cx="119063" cy="263525"/>
            </a:xfrm>
            <a:custGeom>
              <a:avLst/>
              <a:gdLst>
                <a:gd name="T0" fmla="*/ 35 w 76"/>
                <a:gd name="T1" fmla="*/ 169 h 169"/>
                <a:gd name="T2" fmla="*/ 35 w 76"/>
                <a:gd name="T3" fmla="*/ 169 h 169"/>
                <a:gd name="T4" fmla="*/ 24 w 76"/>
                <a:gd name="T5" fmla="*/ 160 h 169"/>
                <a:gd name="T6" fmla="*/ 1 w 76"/>
                <a:gd name="T7" fmla="*/ 79 h 169"/>
                <a:gd name="T8" fmla="*/ 6 w 76"/>
                <a:gd name="T9" fmla="*/ 66 h 169"/>
                <a:gd name="T10" fmla="*/ 16 w 76"/>
                <a:gd name="T11" fmla="*/ 58 h 169"/>
                <a:gd name="T12" fmla="*/ 4 w 76"/>
                <a:gd name="T13" fmla="*/ 45 h 169"/>
                <a:gd name="T14" fmla="*/ 5 w 76"/>
                <a:gd name="T15" fmla="*/ 29 h 169"/>
                <a:gd name="T16" fmla="*/ 30 w 76"/>
                <a:gd name="T17" fmla="*/ 4 h 169"/>
                <a:gd name="T18" fmla="*/ 38 w 76"/>
                <a:gd name="T19" fmla="*/ 0 h 169"/>
                <a:gd name="T20" fmla="*/ 38 w 76"/>
                <a:gd name="T21" fmla="*/ 0 h 169"/>
                <a:gd name="T22" fmla="*/ 47 w 76"/>
                <a:gd name="T23" fmla="*/ 4 h 169"/>
                <a:gd name="T24" fmla="*/ 72 w 76"/>
                <a:gd name="T25" fmla="*/ 29 h 169"/>
                <a:gd name="T26" fmla="*/ 72 w 76"/>
                <a:gd name="T27" fmla="*/ 46 h 169"/>
                <a:gd name="T28" fmla="*/ 60 w 76"/>
                <a:gd name="T29" fmla="*/ 59 h 169"/>
                <a:gd name="T30" fmla="*/ 66 w 76"/>
                <a:gd name="T31" fmla="*/ 64 h 169"/>
                <a:gd name="T32" fmla="*/ 71 w 76"/>
                <a:gd name="T33" fmla="*/ 77 h 169"/>
                <a:gd name="T34" fmla="*/ 47 w 76"/>
                <a:gd name="T35" fmla="*/ 160 h 169"/>
                <a:gd name="T36" fmla="*/ 35 w 76"/>
                <a:gd name="T37" fmla="*/ 169 h 169"/>
                <a:gd name="T38" fmla="*/ 15 w 76"/>
                <a:gd name="T39" fmla="*/ 79 h 169"/>
                <a:gd name="T40" fmla="*/ 35 w 76"/>
                <a:gd name="T41" fmla="*/ 154 h 169"/>
                <a:gd name="T42" fmla="*/ 58 w 76"/>
                <a:gd name="T43" fmla="*/ 75 h 169"/>
                <a:gd name="T44" fmla="*/ 37 w 76"/>
                <a:gd name="T45" fmla="*/ 65 h 169"/>
                <a:gd name="T46" fmla="*/ 15 w 76"/>
                <a:gd name="T47" fmla="*/ 79 h 169"/>
                <a:gd name="T48" fmla="*/ 13 w 76"/>
                <a:gd name="T49" fmla="*/ 37 h 169"/>
                <a:gd name="T50" fmla="*/ 37 w 76"/>
                <a:gd name="T51" fmla="*/ 65 h 169"/>
                <a:gd name="T52" fmla="*/ 63 w 76"/>
                <a:gd name="T53" fmla="*/ 37 h 169"/>
                <a:gd name="T54" fmla="*/ 38 w 76"/>
                <a:gd name="T55" fmla="*/ 12 h 169"/>
                <a:gd name="T56" fmla="*/ 13 w 76"/>
                <a:gd name="T57" fmla="*/ 37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169">
                  <a:moveTo>
                    <a:pt x="35" y="169"/>
                  </a:moveTo>
                  <a:cubicBezTo>
                    <a:pt x="35" y="169"/>
                    <a:pt x="35" y="169"/>
                    <a:pt x="35" y="169"/>
                  </a:cubicBezTo>
                  <a:cubicBezTo>
                    <a:pt x="30" y="169"/>
                    <a:pt x="25" y="165"/>
                    <a:pt x="24" y="160"/>
                  </a:cubicBezTo>
                  <a:cubicBezTo>
                    <a:pt x="1" y="79"/>
                    <a:pt x="1" y="79"/>
                    <a:pt x="1" y="79"/>
                  </a:cubicBezTo>
                  <a:cubicBezTo>
                    <a:pt x="0" y="74"/>
                    <a:pt x="2" y="69"/>
                    <a:pt x="6" y="66"/>
                  </a:cubicBezTo>
                  <a:cubicBezTo>
                    <a:pt x="16" y="58"/>
                    <a:pt x="16" y="58"/>
                    <a:pt x="16" y="58"/>
                  </a:cubicBezTo>
                  <a:cubicBezTo>
                    <a:pt x="4" y="45"/>
                    <a:pt x="4" y="45"/>
                    <a:pt x="4" y="45"/>
                  </a:cubicBezTo>
                  <a:cubicBezTo>
                    <a:pt x="0" y="40"/>
                    <a:pt x="0" y="33"/>
                    <a:pt x="5" y="29"/>
                  </a:cubicBezTo>
                  <a:cubicBezTo>
                    <a:pt x="30" y="4"/>
                    <a:pt x="30" y="4"/>
                    <a:pt x="30" y="4"/>
                  </a:cubicBezTo>
                  <a:cubicBezTo>
                    <a:pt x="32" y="1"/>
                    <a:pt x="35" y="0"/>
                    <a:pt x="38" y="0"/>
                  </a:cubicBezTo>
                  <a:cubicBezTo>
                    <a:pt x="38" y="0"/>
                    <a:pt x="38" y="0"/>
                    <a:pt x="38" y="0"/>
                  </a:cubicBezTo>
                  <a:cubicBezTo>
                    <a:pt x="41" y="0"/>
                    <a:pt x="44" y="2"/>
                    <a:pt x="47" y="4"/>
                  </a:cubicBezTo>
                  <a:cubicBezTo>
                    <a:pt x="72" y="29"/>
                    <a:pt x="72" y="29"/>
                    <a:pt x="72" y="29"/>
                  </a:cubicBezTo>
                  <a:cubicBezTo>
                    <a:pt x="76" y="34"/>
                    <a:pt x="76" y="41"/>
                    <a:pt x="72" y="46"/>
                  </a:cubicBezTo>
                  <a:cubicBezTo>
                    <a:pt x="60" y="59"/>
                    <a:pt x="60" y="59"/>
                    <a:pt x="60" y="59"/>
                  </a:cubicBezTo>
                  <a:cubicBezTo>
                    <a:pt x="66" y="64"/>
                    <a:pt x="66" y="64"/>
                    <a:pt x="66" y="64"/>
                  </a:cubicBezTo>
                  <a:cubicBezTo>
                    <a:pt x="70" y="67"/>
                    <a:pt x="72" y="72"/>
                    <a:pt x="71" y="77"/>
                  </a:cubicBezTo>
                  <a:cubicBezTo>
                    <a:pt x="47" y="160"/>
                    <a:pt x="47" y="160"/>
                    <a:pt x="47" y="160"/>
                  </a:cubicBezTo>
                  <a:cubicBezTo>
                    <a:pt x="45" y="165"/>
                    <a:pt x="40" y="169"/>
                    <a:pt x="35" y="169"/>
                  </a:cubicBezTo>
                  <a:close/>
                  <a:moveTo>
                    <a:pt x="15" y="79"/>
                  </a:moveTo>
                  <a:cubicBezTo>
                    <a:pt x="35" y="154"/>
                    <a:pt x="35" y="154"/>
                    <a:pt x="35" y="154"/>
                  </a:cubicBezTo>
                  <a:cubicBezTo>
                    <a:pt x="58" y="75"/>
                    <a:pt x="58" y="75"/>
                    <a:pt x="58" y="75"/>
                  </a:cubicBezTo>
                  <a:cubicBezTo>
                    <a:pt x="37" y="65"/>
                    <a:pt x="37" y="65"/>
                    <a:pt x="37" y="65"/>
                  </a:cubicBezTo>
                  <a:lnTo>
                    <a:pt x="15" y="79"/>
                  </a:lnTo>
                  <a:close/>
                  <a:moveTo>
                    <a:pt x="13" y="37"/>
                  </a:moveTo>
                  <a:cubicBezTo>
                    <a:pt x="37" y="65"/>
                    <a:pt x="37" y="65"/>
                    <a:pt x="37" y="65"/>
                  </a:cubicBezTo>
                  <a:cubicBezTo>
                    <a:pt x="63" y="37"/>
                    <a:pt x="63" y="37"/>
                    <a:pt x="63" y="37"/>
                  </a:cubicBezTo>
                  <a:cubicBezTo>
                    <a:pt x="38" y="12"/>
                    <a:pt x="38" y="12"/>
                    <a:pt x="38" y="12"/>
                  </a:cubicBezTo>
                  <a:lnTo>
                    <a:pt x="13" y="37"/>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5" name="Freeform 27"/>
            <p:cNvSpPr>
              <a:spLocks/>
            </p:cNvSpPr>
            <p:nvPr/>
          </p:nvSpPr>
          <p:spPr bwMode="auto">
            <a:xfrm>
              <a:off x="3992563" y="2128838"/>
              <a:ext cx="69850" cy="36513"/>
            </a:xfrm>
            <a:custGeom>
              <a:avLst/>
              <a:gdLst>
                <a:gd name="T0" fmla="*/ 33 w 45"/>
                <a:gd name="T1" fmla="*/ 24 h 24"/>
                <a:gd name="T2" fmla="*/ 12 w 45"/>
                <a:gd name="T3" fmla="*/ 24 h 24"/>
                <a:gd name="T4" fmla="*/ 0 w 45"/>
                <a:gd name="T5" fmla="*/ 12 h 24"/>
                <a:gd name="T6" fmla="*/ 12 w 45"/>
                <a:gd name="T7" fmla="*/ 0 h 24"/>
                <a:gd name="T8" fmla="*/ 33 w 45"/>
                <a:gd name="T9" fmla="*/ 0 h 24"/>
                <a:gd name="T10" fmla="*/ 45 w 45"/>
                <a:gd name="T11" fmla="*/ 12 h 24"/>
                <a:gd name="T12" fmla="*/ 33 w 45"/>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5" h="24">
                  <a:moveTo>
                    <a:pt x="33" y="24"/>
                  </a:moveTo>
                  <a:cubicBezTo>
                    <a:pt x="12" y="24"/>
                    <a:pt x="12" y="24"/>
                    <a:pt x="12" y="24"/>
                  </a:cubicBezTo>
                  <a:cubicBezTo>
                    <a:pt x="6" y="24"/>
                    <a:pt x="0" y="19"/>
                    <a:pt x="0" y="12"/>
                  </a:cubicBezTo>
                  <a:cubicBezTo>
                    <a:pt x="0" y="5"/>
                    <a:pt x="6" y="0"/>
                    <a:pt x="12" y="0"/>
                  </a:cubicBezTo>
                  <a:cubicBezTo>
                    <a:pt x="33" y="0"/>
                    <a:pt x="33" y="0"/>
                    <a:pt x="33" y="0"/>
                  </a:cubicBezTo>
                  <a:cubicBezTo>
                    <a:pt x="40" y="0"/>
                    <a:pt x="45" y="5"/>
                    <a:pt x="45" y="12"/>
                  </a:cubicBezTo>
                  <a:cubicBezTo>
                    <a:pt x="45" y="19"/>
                    <a:pt x="40" y="24"/>
                    <a:pt x="33"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6" name="Freeform 28"/>
            <p:cNvSpPr>
              <a:spLocks noEditPoints="1"/>
            </p:cNvSpPr>
            <p:nvPr/>
          </p:nvSpPr>
          <p:spPr bwMode="auto">
            <a:xfrm>
              <a:off x="3735388" y="1746251"/>
              <a:ext cx="379413" cy="576263"/>
            </a:xfrm>
            <a:custGeom>
              <a:avLst/>
              <a:gdLst>
                <a:gd name="T0" fmla="*/ 216 w 242"/>
                <a:gd name="T1" fmla="*/ 152 h 368"/>
                <a:gd name="T2" fmla="*/ 172 w 242"/>
                <a:gd name="T3" fmla="*/ 128 h 368"/>
                <a:gd name="T4" fmla="*/ 199 w 242"/>
                <a:gd name="T5" fmla="*/ 72 h 368"/>
                <a:gd name="T6" fmla="*/ 128 w 242"/>
                <a:gd name="T7" fmla="*/ 0 h 368"/>
                <a:gd name="T8" fmla="*/ 57 w 242"/>
                <a:gd name="T9" fmla="*/ 72 h 368"/>
                <a:gd name="T10" fmla="*/ 84 w 242"/>
                <a:gd name="T11" fmla="*/ 127 h 368"/>
                <a:gd name="T12" fmla="*/ 25 w 242"/>
                <a:gd name="T13" fmla="*/ 160 h 368"/>
                <a:gd name="T14" fmla="*/ 1 w 242"/>
                <a:gd name="T15" fmla="*/ 227 h 368"/>
                <a:gd name="T16" fmla="*/ 1 w 242"/>
                <a:gd name="T17" fmla="*/ 368 h 368"/>
                <a:gd name="T18" fmla="*/ 242 w 242"/>
                <a:gd name="T19" fmla="*/ 368 h 368"/>
                <a:gd name="T20" fmla="*/ 242 w 242"/>
                <a:gd name="T21" fmla="*/ 213 h 368"/>
                <a:gd name="T22" fmla="*/ 216 w 242"/>
                <a:gd name="T23" fmla="*/ 152 h 368"/>
                <a:gd name="T24" fmla="*/ 128 w 242"/>
                <a:gd name="T25" fmla="*/ 24 h 368"/>
                <a:gd name="T26" fmla="*/ 175 w 242"/>
                <a:gd name="T27" fmla="*/ 72 h 368"/>
                <a:gd name="T28" fmla="*/ 128 w 242"/>
                <a:gd name="T29" fmla="*/ 119 h 368"/>
                <a:gd name="T30" fmla="*/ 81 w 242"/>
                <a:gd name="T31" fmla="*/ 72 h 368"/>
                <a:gd name="T32" fmla="*/ 128 w 242"/>
                <a:gd name="T33" fmla="*/ 24 h 368"/>
                <a:gd name="T34" fmla="*/ 218 w 242"/>
                <a:gd name="T35" fmla="*/ 344 h 368"/>
                <a:gd name="T36" fmla="*/ 25 w 242"/>
                <a:gd name="T37" fmla="*/ 344 h 368"/>
                <a:gd name="T38" fmla="*/ 25 w 242"/>
                <a:gd name="T39" fmla="*/ 226 h 368"/>
                <a:gd name="T40" fmla="*/ 25 w 242"/>
                <a:gd name="T41" fmla="*/ 225 h 368"/>
                <a:gd name="T42" fmla="*/ 43 w 242"/>
                <a:gd name="T43" fmla="*/ 176 h 368"/>
                <a:gd name="T44" fmla="*/ 122 w 242"/>
                <a:gd name="T45" fmla="*/ 146 h 368"/>
                <a:gd name="T46" fmla="*/ 199 w 242"/>
                <a:gd name="T47" fmla="*/ 169 h 368"/>
                <a:gd name="T48" fmla="*/ 218 w 242"/>
                <a:gd name="T49" fmla="*/ 212 h 368"/>
                <a:gd name="T50" fmla="*/ 218 w 242"/>
                <a:gd name="T51" fmla="*/ 344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42" h="368">
                  <a:moveTo>
                    <a:pt x="216" y="152"/>
                  </a:moveTo>
                  <a:cubicBezTo>
                    <a:pt x="204" y="141"/>
                    <a:pt x="189" y="133"/>
                    <a:pt x="172" y="128"/>
                  </a:cubicBezTo>
                  <a:cubicBezTo>
                    <a:pt x="189" y="115"/>
                    <a:pt x="199" y="94"/>
                    <a:pt x="199" y="72"/>
                  </a:cubicBezTo>
                  <a:cubicBezTo>
                    <a:pt x="199" y="32"/>
                    <a:pt x="167" y="0"/>
                    <a:pt x="128" y="0"/>
                  </a:cubicBezTo>
                  <a:cubicBezTo>
                    <a:pt x="89" y="0"/>
                    <a:pt x="57" y="32"/>
                    <a:pt x="57" y="72"/>
                  </a:cubicBezTo>
                  <a:cubicBezTo>
                    <a:pt x="57" y="94"/>
                    <a:pt x="67" y="114"/>
                    <a:pt x="84" y="127"/>
                  </a:cubicBezTo>
                  <a:cubicBezTo>
                    <a:pt x="59" y="133"/>
                    <a:pt x="39" y="144"/>
                    <a:pt x="25" y="160"/>
                  </a:cubicBezTo>
                  <a:cubicBezTo>
                    <a:pt x="0" y="188"/>
                    <a:pt x="1" y="222"/>
                    <a:pt x="1" y="227"/>
                  </a:cubicBezTo>
                  <a:cubicBezTo>
                    <a:pt x="1" y="368"/>
                    <a:pt x="1" y="368"/>
                    <a:pt x="1" y="368"/>
                  </a:cubicBezTo>
                  <a:cubicBezTo>
                    <a:pt x="242" y="368"/>
                    <a:pt x="242" y="368"/>
                    <a:pt x="242" y="368"/>
                  </a:cubicBezTo>
                  <a:cubicBezTo>
                    <a:pt x="242" y="213"/>
                    <a:pt x="242" y="213"/>
                    <a:pt x="242" y="213"/>
                  </a:cubicBezTo>
                  <a:cubicBezTo>
                    <a:pt x="242" y="211"/>
                    <a:pt x="242" y="178"/>
                    <a:pt x="216" y="152"/>
                  </a:cubicBezTo>
                  <a:close/>
                  <a:moveTo>
                    <a:pt x="128" y="24"/>
                  </a:moveTo>
                  <a:cubicBezTo>
                    <a:pt x="154" y="24"/>
                    <a:pt x="175" y="45"/>
                    <a:pt x="175" y="72"/>
                  </a:cubicBezTo>
                  <a:cubicBezTo>
                    <a:pt x="175" y="98"/>
                    <a:pt x="154" y="119"/>
                    <a:pt x="128" y="119"/>
                  </a:cubicBezTo>
                  <a:cubicBezTo>
                    <a:pt x="102" y="119"/>
                    <a:pt x="81" y="98"/>
                    <a:pt x="81" y="72"/>
                  </a:cubicBezTo>
                  <a:cubicBezTo>
                    <a:pt x="81" y="45"/>
                    <a:pt x="102" y="24"/>
                    <a:pt x="128" y="24"/>
                  </a:cubicBezTo>
                  <a:close/>
                  <a:moveTo>
                    <a:pt x="218" y="344"/>
                  </a:moveTo>
                  <a:cubicBezTo>
                    <a:pt x="25" y="344"/>
                    <a:pt x="25" y="344"/>
                    <a:pt x="25" y="344"/>
                  </a:cubicBezTo>
                  <a:cubicBezTo>
                    <a:pt x="25" y="226"/>
                    <a:pt x="25" y="226"/>
                    <a:pt x="25" y="226"/>
                  </a:cubicBezTo>
                  <a:cubicBezTo>
                    <a:pt x="25" y="225"/>
                    <a:pt x="25" y="225"/>
                    <a:pt x="25" y="225"/>
                  </a:cubicBezTo>
                  <a:cubicBezTo>
                    <a:pt x="25" y="225"/>
                    <a:pt x="23" y="198"/>
                    <a:pt x="43" y="176"/>
                  </a:cubicBezTo>
                  <a:cubicBezTo>
                    <a:pt x="59" y="158"/>
                    <a:pt x="86" y="148"/>
                    <a:pt x="122" y="146"/>
                  </a:cubicBezTo>
                  <a:cubicBezTo>
                    <a:pt x="156" y="145"/>
                    <a:pt x="182" y="153"/>
                    <a:pt x="199" y="169"/>
                  </a:cubicBezTo>
                  <a:cubicBezTo>
                    <a:pt x="218" y="187"/>
                    <a:pt x="218" y="212"/>
                    <a:pt x="218" y="212"/>
                  </a:cubicBezTo>
                  <a:lnTo>
                    <a:pt x="218" y="344"/>
                  </a:ln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7" name="Freeform 29"/>
            <p:cNvSpPr>
              <a:spLocks/>
            </p:cNvSpPr>
            <p:nvPr/>
          </p:nvSpPr>
          <p:spPr bwMode="auto">
            <a:xfrm>
              <a:off x="4037013" y="1909763"/>
              <a:ext cx="44450" cy="38100"/>
            </a:xfrm>
            <a:custGeom>
              <a:avLst/>
              <a:gdLst>
                <a:gd name="T0" fmla="*/ 11 w 28"/>
                <a:gd name="T1" fmla="*/ 25 h 25"/>
                <a:gd name="T2" fmla="*/ 2 w 28"/>
                <a:gd name="T3" fmla="*/ 19 h 25"/>
                <a:gd name="T4" fmla="*/ 6 w 28"/>
                <a:gd name="T5" fmla="*/ 6 h 25"/>
                <a:gd name="T6" fmla="*/ 12 w 28"/>
                <a:gd name="T7" fmla="*/ 3 h 25"/>
                <a:gd name="T8" fmla="*/ 25 w 28"/>
                <a:gd name="T9" fmla="*/ 7 h 25"/>
                <a:gd name="T10" fmla="*/ 21 w 28"/>
                <a:gd name="T11" fmla="*/ 20 h 25"/>
                <a:gd name="T12" fmla="*/ 16 w 28"/>
                <a:gd name="T13" fmla="*/ 23 h 25"/>
                <a:gd name="T14" fmla="*/ 11 w 2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5">
                  <a:moveTo>
                    <a:pt x="11" y="25"/>
                  </a:moveTo>
                  <a:cubicBezTo>
                    <a:pt x="7" y="25"/>
                    <a:pt x="4" y="23"/>
                    <a:pt x="2" y="19"/>
                  </a:cubicBezTo>
                  <a:cubicBezTo>
                    <a:pt x="0" y="14"/>
                    <a:pt x="1" y="8"/>
                    <a:pt x="6" y="6"/>
                  </a:cubicBezTo>
                  <a:cubicBezTo>
                    <a:pt x="12" y="3"/>
                    <a:pt x="12" y="3"/>
                    <a:pt x="12" y="3"/>
                  </a:cubicBezTo>
                  <a:cubicBezTo>
                    <a:pt x="16" y="0"/>
                    <a:pt x="22" y="2"/>
                    <a:pt x="25" y="7"/>
                  </a:cubicBezTo>
                  <a:cubicBezTo>
                    <a:pt x="28" y="12"/>
                    <a:pt x="26" y="18"/>
                    <a:pt x="21" y="20"/>
                  </a:cubicBezTo>
                  <a:cubicBezTo>
                    <a:pt x="16" y="23"/>
                    <a:pt x="16" y="23"/>
                    <a:pt x="16" y="23"/>
                  </a:cubicBezTo>
                  <a:cubicBezTo>
                    <a:pt x="14" y="24"/>
                    <a:pt x="13" y="25"/>
                    <a:pt x="11"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8" name="Freeform 30"/>
            <p:cNvSpPr>
              <a:spLocks noEditPoints="1"/>
            </p:cNvSpPr>
            <p:nvPr/>
          </p:nvSpPr>
          <p:spPr bwMode="auto">
            <a:xfrm>
              <a:off x="4090988" y="1843088"/>
              <a:ext cx="111125" cy="76200"/>
            </a:xfrm>
            <a:custGeom>
              <a:avLst/>
              <a:gdLst>
                <a:gd name="T0" fmla="*/ 11 w 71"/>
                <a:gd name="T1" fmla="*/ 48 h 48"/>
                <a:gd name="T2" fmla="*/ 3 w 71"/>
                <a:gd name="T3" fmla="*/ 43 h 48"/>
                <a:gd name="T4" fmla="*/ 7 w 71"/>
                <a:gd name="T5" fmla="*/ 29 h 48"/>
                <a:gd name="T6" fmla="*/ 16 w 71"/>
                <a:gd name="T7" fmla="*/ 24 h 48"/>
                <a:gd name="T8" fmla="*/ 30 w 71"/>
                <a:gd name="T9" fmla="*/ 28 h 48"/>
                <a:gd name="T10" fmla="*/ 26 w 71"/>
                <a:gd name="T11" fmla="*/ 42 h 48"/>
                <a:gd name="T12" fmla="*/ 16 w 71"/>
                <a:gd name="T13" fmla="*/ 47 h 48"/>
                <a:gd name="T14" fmla="*/ 11 w 71"/>
                <a:gd name="T15" fmla="*/ 48 h 48"/>
                <a:gd name="T16" fmla="*/ 50 w 71"/>
                <a:gd name="T17" fmla="*/ 27 h 48"/>
                <a:gd name="T18" fmla="*/ 42 w 71"/>
                <a:gd name="T19" fmla="*/ 22 h 48"/>
                <a:gd name="T20" fmla="*/ 46 w 71"/>
                <a:gd name="T21" fmla="*/ 8 h 48"/>
                <a:gd name="T22" fmla="*/ 55 w 71"/>
                <a:gd name="T23" fmla="*/ 3 h 48"/>
                <a:gd name="T24" fmla="*/ 69 w 71"/>
                <a:gd name="T25" fmla="*/ 7 h 48"/>
                <a:gd name="T26" fmla="*/ 65 w 71"/>
                <a:gd name="T27" fmla="*/ 21 h 48"/>
                <a:gd name="T28" fmla="*/ 55 w 71"/>
                <a:gd name="T29" fmla="*/ 26 h 48"/>
                <a:gd name="T30" fmla="*/ 50 w 71"/>
                <a:gd name="T31" fmla="*/ 27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1" h="48">
                  <a:moveTo>
                    <a:pt x="11" y="48"/>
                  </a:moveTo>
                  <a:cubicBezTo>
                    <a:pt x="8" y="48"/>
                    <a:pt x="4" y="46"/>
                    <a:pt x="3" y="43"/>
                  </a:cubicBezTo>
                  <a:cubicBezTo>
                    <a:pt x="0" y="38"/>
                    <a:pt x="2" y="32"/>
                    <a:pt x="7" y="29"/>
                  </a:cubicBezTo>
                  <a:cubicBezTo>
                    <a:pt x="16" y="24"/>
                    <a:pt x="16" y="24"/>
                    <a:pt x="16" y="24"/>
                  </a:cubicBezTo>
                  <a:cubicBezTo>
                    <a:pt x="21" y="21"/>
                    <a:pt x="27" y="23"/>
                    <a:pt x="30" y="28"/>
                  </a:cubicBezTo>
                  <a:cubicBezTo>
                    <a:pt x="33" y="33"/>
                    <a:pt x="31" y="39"/>
                    <a:pt x="26" y="42"/>
                  </a:cubicBezTo>
                  <a:cubicBezTo>
                    <a:pt x="16" y="47"/>
                    <a:pt x="16" y="47"/>
                    <a:pt x="16" y="47"/>
                  </a:cubicBezTo>
                  <a:cubicBezTo>
                    <a:pt x="15" y="48"/>
                    <a:pt x="13" y="48"/>
                    <a:pt x="11" y="48"/>
                  </a:cubicBezTo>
                  <a:close/>
                  <a:moveTo>
                    <a:pt x="50" y="27"/>
                  </a:moveTo>
                  <a:cubicBezTo>
                    <a:pt x="47" y="27"/>
                    <a:pt x="43" y="25"/>
                    <a:pt x="42" y="22"/>
                  </a:cubicBezTo>
                  <a:cubicBezTo>
                    <a:pt x="39" y="17"/>
                    <a:pt x="41" y="11"/>
                    <a:pt x="46" y="8"/>
                  </a:cubicBezTo>
                  <a:cubicBezTo>
                    <a:pt x="55" y="3"/>
                    <a:pt x="55" y="3"/>
                    <a:pt x="55" y="3"/>
                  </a:cubicBezTo>
                  <a:cubicBezTo>
                    <a:pt x="60" y="0"/>
                    <a:pt x="66" y="2"/>
                    <a:pt x="69" y="7"/>
                  </a:cubicBezTo>
                  <a:cubicBezTo>
                    <a:pt x="71" y="12"/>
                    <a:pt x="70" y="18"/>
                    <a:pt x="65" y="21"/>
                  </a:cubicBezTo>
                  <a:cubicBezTo>
                    <a:pt x="55" y="26"/>
                    <a:pt x="55" y="26"/>
                    <a:pt x="55" y="26"/>
                  </a:cubicBezTo>
                  <a:cubicBezTo>
                    <a:pt x="54" y="27"/>
                    <a:pt x="52" y="27"/>
                    <a:pt x="50"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19" name="Freeform 31"/>
            <p:cNvSpPr>
              <a:spLocks/>
            </p:cNvSpPr>
            <p:nvPr/>
          </p:nvSpPr>
          <p:spPr bwMode="auto">
            <a:xfrm>
              <a:off x="4213225" y="1814513"/>
              <a:ext cx="42863" cy="38100"/>
            </a:xfrm>
            <a:custGeom>
              <a:avLst/>
              <a:gdLst>
                <a:gd name="T0" fmla="*/ 11 w 28"/>
                <a:gd name="T1" fmla="*/ 24 h 24"/>
                <a:gd name="T2" fmla="*/ 2 w 28"/>
                <a:gd name="T3" fmla="*/ 19 h 24"/>
                <a:gd name="T4" fmla="*/ 6 w 28"/>
                <a:gd name="T5" fmla="*/ 5 h 24"/>
                <a:gd name="T6" fmla="*/ 12 w 28"/>
                <a:gd name="T7" fmla="*/ 3 h 24"/>
                <a:gd name="T8" fmla="*/ 25 w 28"/>
                <a:gd name="T9" fmla="*/ 7 h 24"/>
                <a:gd name="T10" fmla="*/ 21 w 28"/>
                <a:gd name="T11" fmla="*/ 20 h 24"/>
                <a:gd name="T12" fmla="*/ 16 w 28"/>
                <a:gd name="T13" fmla="*/ 23 h 24"/>
                <a:gd name="T14" fmla="*/ 11 w 2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11" y="24"/>
                  </a:moveTo>
                  <a:cubicBezTo>
                    <a:pt x="8" y="24"/>
                    <a:pt x="4" y="22"/>
                    <a:pt x="2" y="19"/>
                  </a:cubicBezTo>
                  <a:cubicBezTo>
                    <a:pt x="0" y="14"/>
                    <a:pt x="2" y="8"/>
                    <a:pt x="6" y="5"/>
                  </a:cubicBezTo>
                  <a:cubicBezTo>
                    <a:pt x="12" y="3"/>
                    <a:pt x="12" y="3"/>
                    <a:pt x="12" y="3"/>
                  </a:cubicBezTo>
                  <a:cubicBezTo>
                    <a:pt x="17" y="0"/>
                    <a:pt x="23" y="2"/>
                    <a:pt x="25" y="7"/>
                  </a:cubicBezTo>
                  <a:cubicBezTo>
                    <a:pt x="28" y="11"/>
                    <a:pt x="26" y="18"/>
                    <a:pt x="21" y="20"/>
                  </a:cubicBezTo>
                  <a:cubicBezTo>
                    <a:pt x="16" y="23"/>
                    <a:pt x="16" y="23"/>
                    <a:pt x="16" y="23"/>
                  </a:cubicBezTo>
                  <a:cubicBezTo>
                    <a:pt x="14" y="24"/>
                    <a:pt x="13" y="24"/>
                    <a:pt x="11"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0" name="Freeform 32"/>
            <p:cNvSpPr>
              <a:spLocks/>
            </p:cNvSpPr>
            <p:nvPr/>
          </p:nvSpPr>
          <p:spPr bwMode="auto">
            <a:xfrm>
              <a:off x="3822700" y="1625601"/>
              <a:ext cx="38100" cy="41275"/>
            </a:xfrm>
            <a:custGeom>
              <a:avLst/>
              <a:gdLst>
                <a:gd name="T0" fmla="*/ 13 w 25"/>
                <a:gd name="T1" fmla="*/ 26 h 26"/>
                <a:gd name="T2" fmla="*/ 4 w 25"/>
                <a:gd name="T3" fmla="*/ 20 h 26"/>
                <a:gd name="T4" fmla="*/ 2 w 25"/>
                <a:gd name="T5" fmla="*/ 15 h 26"/>
                <a:gd name="T6" fmla="*/ 7 w 25"/>
                <a:gd name="T7" fmla="*/ 2 h 26"/>
                <a:gd name="T8" fmla="*/ 20 w 25"/>
                <a:gd name="T9" fmla="*/ 7 h 26"/>
                <a:gd name="T10" fmla="*/ 23 w 25"/>
                <a:gd name="T11" fmla="*/ 13 h 26"/>
                <a:gd name="T12" fmla="*/ 17 w 25"/>
                <a:gd name="T13" fmla="*/ 26 h 26"/>
                <a:gd name="T14" fmla="*/ 13 w 25"/>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6">
                  <a:moveTo>
                    <a:pt x="13" y="26"/>
                  </a:moveTo>
                  <a:cubicBezTo>
                    <a:pt x="10" y="26"/>
                    <a:pt x="6" y="24"/>
                    <a:pt x="4" y="20"/>
                  </a:cubicBezTo>
                  <a:cubicBezTo>
                    <a:pt x="2" y="15"/>
                    <a:pt x="2" y="15"/>
                    <a:pt x="2" y="15"/>
                  </a:cubicBezTo>
                  <a:cubicBezTo>
                    <a:pt x="0" y="10"/>
                    <a:pt x="2" y="4"/>
                    <a:pt x="7" y="2"/>
                  </a:cubicBezTo>
                  <a:cubicBezTo>
                    <a:pt x="12" y="0"/>
                    <a:pt x="18" y="2"/>
                    <a:pt x="20" y="7"/>
                  </a:cubicBezTo>
                  <a:cubicBezTo>
                    <a:pt x="23" y="13"/>
                    <a:pt x="23" y="13"/>
                    <a:pt x="23" y="13"/>
                  </a:cubicBezTo>
                  <a:cubicBezTo>
                    <a:pt x="25" y="18"/>
                    <a:pt x="22" y="24"/>
                    <a:pt x="17" y="26"/>
                  </a:cubicBezTo>
                  <a:cubicBezTo>
                    <a:pt x="16" y="26"/>
                    <a:pt x="15" y="26"/>
                    <a:pt x="13" y="2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1" name="Freeform 33"/>
            <p:cNvSpPr>
              <a:spLocks/>
            </p:cNvSpPr>
            <p:nvPr/>
          </p:nvSpPr>
          <p:spPr bwMode="auto">
            <a:xfrm>
              <a:off x="3838575" y="1666876"/>
              <a:ext cx="39688" cy="42863"/>
            </a:xfrm>
            <a:custGeom>
              <a:avLst/>
              <a:gdLst>
                <a:gd name="T0" fmla="*/ 14 w 25"/>
                <a:gd name="T1" fmla="*/ 28 h 28"/>
                <a:gd name="T2" fmla="*/ 5 w 25"/>
                <a:gd name="T3" fmla="*/ 22 h 28"/>
                <a:gd name="T4" fmla="*/ 2 w 25"/>
                <a:gd name="T5" fmla="*/ 15 h 28"/>
                <a:gd name="T6" fmla="*/ 7 w 25"/>
                <a:gd name="T7" fmla="*/ 2 h 28"/>
                <a:gd name="T8" fmla="*/ 20 w 25"/>
                <a:gd name="T9" fmla="*/ 7 h 28"/>
                <a:gd name="T10" fmla="*/ 23 w 25"/>
                <a:gd name="T11" fmla="*/ 14 h 28"/>
                <a:gd name="T12" fmla="*/ 18 w 25"/>
                <a:gd name="T13" fmla="*/ 27 h 28"/>
                <a:gd name="T14" fmla="*/ 14 w 25"/>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8">
                  <a:moveTo>
                    <a:pt x="14" y="28"/>
                  </a:moveTo>
                  <a:cubicBezTo>
                    <a:pt x="10" y="28"/>
                    <a:pt x="6" y="26"/>
                    <a:pt x="5" y="22"/>
                  </a:cubicBezTo>
                  <a:cubicBezTo>
                    <a:pt x="2" y="15"/>
                    <a:pt x="2" y="15"/>
                    <a:pt x="2" y="15"/>
                  </a:cubicBezTo>
                  <a:cubicBezTo>
                    <a:pt x="0" y="10"/>
                    <a:pt x="2" y="4"/>
                    <a:pt x="7" y="2"/>
                  </a:cubicBezTo>
                  <a:cubicBezTo>
                    <a:pt x="12" y="0"/>
                    <a:pt x="18" y="2"/>
                    <a:pt x="20" y="7"/>
                  </a:cubicBezTo>
                  <a:cubicBezTo>
                    <a:pt x="23" y="14"/>
                    <a:pt x="23" y="14"/>
                    <a:pt x="23" y="14"/>
                  </a:cubicBezTo>
                  <a:cubicBezTo>
                    <a:pt x="25" y="19"/>
                    <a:pt x="23" y="25"/>
                    <a:pt x="18" y="27"/>
                  </a:cubicBezTo>
                  <a:cubicBezTo>
                    <a:pt x="16" y="28"/>
                    <a:pt x="15" y="28"/>
                    <a:pt x="14"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2" name="Freeform 34"/>
            <p:cNvSpPr>
              <a:spLocks/>
            </p:cNvSpPr>
            <p:nvPr/>
          </p:nvSpPr>
          <p:spPr bwMode="auto">
            <a:xfrm>
              <a:off x="3856038" y="1708151"/>
              <a:ext cx="39688" cy="42863"/>
            </a:xfrm>
            <a:custGeom>
              <a:avLst/>
              <a:gdLst>
                <a:gd name="T0" fmla="*/ 14 w 25"/>
                <a:gd name="T1" fmla="*/ 27 h 27"/>
                <a:gd name="T2" fmla="*/ 4 w 25"/>
                <a:gd name="T3" fmla="*/ 21 h 27"/>
                <a:gd name="T4" fmla="*/ 2 w 25"/>
                <a:gd name="T5" fmla="*/ 15 h 27"/>
                <a:gd name="T6" fmla="*/ 8 w 25"/>
                <a:gd name="T7" fmla="*/ 2 h 27"/>
                <a:gd name="T8" fmla="*/ 21 w 25"/>
                <a:gd name="T9" fmla="*/ 8 h 27"/>
                <a:gd name="T10" fmla="*/ 23 w 25"/>
                <a:gd name="T11" fmla="*/ 13 h 27"/>
                <a:gd name="T12" fmla="*/ 17 w 25"/>
                <a:gd name="T13" fmla="*/ 26 h 27"/>
                <a:gd name="T14" fmla="*/ 14 w 25"/>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5" h="27">
                  <a:moveTo>
                    <a:pt x="14" y="27"/>
                  </a:moveTo>
                  <a:cubicBezTo>
                    <a:pt x="10" y="27"/>
                    <a:pt x="6" y="25"/>
                    <a:pt x="4" y="21"/>
                  </a:cubicBezTo>
                  <a:cubicBezTo>
                    <a:pt x="2" y="15"/>
                    <a:pt x="2" y="15"/>
                    <a:pt x="2" y="15"/>
                  </a:cubicBezTo>
                  <a:cubicBezTo>
                    <a:pt x="0" y="10"/>
                    <a:pt x="2" y="4"/>
                    <a:pt x="8" y="2"/>
                  </a:cubicBezTo>
                  <a:cubicBezTo>
                    <a:pt x="13" y="0"/>
                    <a:pt x="18" y="3"/>
                    <a:pt x="21" y="8"/>
                  </a:cubicBezTo>
                  <a:cubicBezTo>
                    <a:pt x="23" y="13"/>
                    <a:pt x="23" y="13"/>
                    <a:pt x="23" y="13"/>
                  </a:cubicBezTo>
                  <a:cubicBezTo>
                    <a:pt x="25" y="18"/>
                    <a:pt x="23" y="24"/>
                    <a:pt x="17" y="26"/>
                  </a:cubicBezTo>
                  <a:cubicBezTo>
                    <a:pt x="16" y="27"/>
                    <a:pt x="15" y="27"/>
                    <a:pt x="14"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3" name="Freeform 35"/>
            <p:cNvSpPr>
              <a:spLocks/>
            </p:cNvSpPr>
            <p:nvPr/>
          </p:nvSpPr>
          <p:spPr bwMode="auto">
            <a:xfrm>
              <a:off x="4102100" y="2101851"/>
              <a:ext cx="42863" cy="38100"/>
            </a:xfrm>
            <a:custGeom>
              <a:avLst/>
              <a:gdLst>
                <a:gd name="T0" fmla="*/ 17 w 28"/>
                <a:gd name="T1" fmla="*/ 25 h 25"/>
                <a:gd name="T2" fmla="*/ 11 w 28"/>
                <a:gd name="T3" fmla="*/ 23 h 25"/>
                <a:gd name="T4" fmla="*/ 6 w 28"/>
                <a:gd name="T5" fmla="*/ 20 h 25"/>
                <a:gd name="T6" fmla="*/ 4 w 28"/>
                <a:gd name="T7" fmla="*/ 6 h 25"/>
                <a:gd name="T8" fmla="*/ 17 w 28"/>
                <a:gd name="T9" fmla="*/ 3 h 25"/>
                <a:gd name="T10" fmla="*/ 22 w 28"/>
                <a:gd name="T11" fmla="*/ 6 h 25"/>
                <a:gd name="T12" fmla="*/ 25 w 28"/>
                <a:gd name="T13" fmla="*/ 20 h 25"/>
                <a:gd name="T14" fmla="*/ 17 w 2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5">
                  <a:moveTo>
                    <a:pt x="17" y="25"/>
                  </a:moveTo>
                  <a:cubicBezTo>
                    <a:pt x="15" y="25"/>
                    <a:pt x="13" y="24"/>
                    <a:pt x="11" y="23"/>
                  </a:cubicBezTo>
                  <a:cubicBezTo>
                    <a:pt x="6" y="20"/>
                    <a:pt x="6" y="20"/>
                    <a:pt x="6" y="20"/>
                  </a:cubicBezTo>
                  <a:cubicBezTo>
                    <a:pt x="2" y="16"/>
                    <a:pt x="0" y="10"/>
                    <a:pt x="4" y="6"/>
                  </a:cubicBezTo>
                  <a:cubicBezTo>
                    <a:pt x="7" y="1"/>
                    <a:pt x="13" y="0"/>
                    <a:pt x="17" y="3"/>
                  </a:cubicBezTo>
                  <a:cubicBezTo>
                    <a:pt x="22" y="6"/>
                    <a:pt x="22" y="6"/>
                    <a:pt x="22" y="6"/>
                  </a:cubicBezTo>
                  <a:cubicBezTo>
                    <a:pt x="27" y="9"/>
                    <a:pt x="28" y="16"/>
                    <a:pt x="25" y="20"/>
                  </a:cubicBezTo>
                  <a:cubicBezTo>
                    <a:pt x="23" y="23"/>
                    <a:pt x="20" y="25"/>
                    <a:pt x="17"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4" name="Freeform 36"/>
            <p:cNvSpPr>
              <a:spLocks/>
            </p:cNvSpPr>
            <p:nvPr/>
          </p:nvSpPr>
          <p:spPr bwMode="auto">
            <a:xfrm>
              <a:off x="4160838" y="2141538"/>
              <a:ext cx="53975" cy="44450"/>
            </a:xfrm>
            <a:custGeom>
              <a:avLst/>
              <a:gdLst>
                <a:gd name="T0" fmla="*/ 23 w 34"/>
                <a:gd name="T1" fmla="*/ 28 h 28"/>
                <a:gd name="T2" fmla="*/ 17 w 34"/>
                <a:gd name="T3" fmla="*/ 27 h 28"/>
                <a:gd name="T4" fmla="*/ 6 w 34"/>
                <a:gd name="T5" fmla="*/ 19 h 28"/>
                <a:gd name="T6" fmla="*/ 3 w 34"/>
                <a:gd name="T7" fmla="*/ 5 h 28"/>
                <a:gd name="T8" fmla="*/ 17 w 34"/>
                <a:gd name="T9" fmla="*/ 3 h 28"/>
                <a:gd name="T10" fmla="*/ 28 w 34"/>
                <a:gd name="T11" fmla="*/ 10 h 28"/>
                <a:gd name="T12" fmla="*/ 31 w 34"/>
                <a:gd name="T13" fmla="*/ 24 h 28"/>
                <a:gd name="T14" fmla="*/ 23 w 34"/>
                <a:gd name="T15" fmla="*/ 28 h 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8">
                  <a:moveTo>
                    <a:pt x="23" y="28"/>
                  </a:moveTo>
                  <a:cubicBezTo>
                    <a:pt x="21" y="28"/>
                    <a:pt x="19" y="28"/>
                    <a:pt x="17" y="27"/>
                  </a:cubicBezTo>
                  <a:cubicBezTo>
                    <a:pt x="6" y="19"/>
                    <a:pt x="6" y="19"/>
                    <a:pt x="6" y="19"/>
                  </a:cubicBezTo>
                  <a:cubicBezTo>
                    <a:pt x="1" y="16"/>
                    <a:pt x="0" y="10"/>
                    <a:pt x="3" y="5"/>
                  </a:cubicBezTo>
                  <a:cubicBezTo>
                    <a:pt x="6" y="1"/>
                    <a:pt x="13" y="0"/>
                    <a:pt x="17" y="3"/>
                  </a:cubicBezTo>
                  <a:cubicBezTo>
                    <a:pt x="28" y="10"/>
                    <a:pt x="28" y="10"/>
                    <a:pt x="28" y="10"/>
                  </a:cubicBezTo>
                  <a:cubicBezTo>
                    <a:pt x="33" y="13"/>
                    <a:pt x="34" y="19"/>
                    <a:pt x="31" y="24"/>
                  </a:cubicBezTo>
                  <a:cubicBezTo>
                    <a:pt x="29" y="27"/>
                    <a:pt x="26" y="28"/>
                    <a:pt x="23" y="28"/>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5" name="Freeform 37"/>
            <p:cNvSpPr>
              <a:spLocks/>
            </p:cNvSpPr>
            <p:nvPr/>
          </p:nvSpPr>
          <p:spPr bwMode="auto">
            <a:xfrm>
              <a:off x="4230688" y="2187576"/>
              <a:ext cx="42863" cy="39688"/>
            </a:xfrm>
            <a:custGeom>
              <a:avLst/>
              <a:gdLst>
                <a:gd name="T0" fmla="*/ 16 w 28"/>
                <a:gd name="T1" fmla="*/ 25 h 25"/>
                <a:gd name="T2" fmla="*/ 11 w 28"/>
                <a:gd name="T3" fmla="*/ 23 h 25"/>
                <a:gd name="T4" fmla="*/ 6 w 28"/>
                <a:gd name="T5" fmla="*/ 20 h 25"/>
                <a:gd name="T6" fmla="*/ 3 w 28"/>
                <a:gd name="T7" fmla="*/ 6 h 25"/>
                <a:gd name="T8" fmla="*/ 17 w 28"/>
                <a:gd name="T9" fmla="*/ 3 h 25"/>
                <a:gd name="T10" fmla="*/ 22 w 28"/>
                <a:gd name="T11" fmla="*/ 7 h 25"/>
                <a:gd name="T12" fmla="*/ 25 w 28"/>
                <a:gd name="T13" fmla="*/ 20 h 25"/>
                <a:gd name="T14" fmla="*/ 16 w 2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5">
                  <a:moveTo>
                    <a:pt x="16" y="25"/>
                  </a:moveTo>
                  <a:cubicBezTo>
                    <a:pt x="15" y="25"/>
                    <a:pt x="13" y="24"/>
                    <a:pt x="11" y="23"/>
                  </a:cubicBezTo>
                  <a:cubicBezTo>
                    <a:pt x="6" y="20"/>
                    <a:pt x="6" y="20"/>
                    <a:pt x="6" y="20"/>
                  </a:cubicBezTo>
                  <a:cubicBezTo>
                    <a:pt x="1" y="17"/>
                    <a:pt x="0" y="10"/>
                    <a:pt x="3" y="6"/>
                  </a:cubicBezTo>
                  <a:cubicBezTo>
                    <a:pt x="6" y="1"/>
                    <a:pt x="13" y="0"/>
                    <a:pt x="17" y="3"/>
                  </a:cubicBezTo>
                  <a:cubicBezTo>
                    <a:pt x="22" y="7"/>
                    <a:pt x="22" y="7"/>
                    <a:pt x="22" y="7"/>
                  </a:cubicBezTo>
                  <a:cubicBezTo>
                    <a:pt x="27" y="10"/>
                    <a:pt x="28" y="16"/>
                    <a:pt x="25" y="20"/>
                  </a:cubicBezTo>
                  <a:cubicBezTo>
                    <a:pt x="23" y="23"/>
                    <a:pt x="20" y="25"/>
                    <a:pt x="16"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6" name="Freeform 38"/>
            <p:cNvSpPr>
              <a:spLocks/>
            </p:cNvSpPr>
            <p:nvPr/>
          </p:nvSpPr>
          <p:spPr bwMode="auto">
            <a:xfrm>
              <a:off x="3573463" y="1947863"/>
              <a:ext cx="41275" cy="34925"/>
            </a:xfrm>
            <a:custGeom>
              <a:avLst/>
              <a:gdLst>
                <a:gd name="T0" fmla="*/ 17 w 27"/>
                <a:gd name="T1" fmla="*/ 22 h 22"/>
                <a:gd name="T2" fmla="*/ 16 w 27"/>
                <a:gd name="T3" fmla="*/ 22 h 22"/>
                <a:gd name="T4" fmla="*/ 10 w 27"/>
                <a:gd name="T5" fmla="*/ 21 h 22"/>
                <a:gd name="T6" fmla="*/ 1 w 27"/>
                <a:gd name="T7" fmla="*/ 10 h 22"/>
                <a:gd name="T8" fmla="*/ 12 w 27"/>
                <a:gd name="T9" fmla="*/ 1 h 22"/>
                <a:gd name="T10" fmla="*/ 18 w 27"/>
                <a:gd name="T11" fmla="*/ 2 h 22"/>
                <a:gd name="T12" fmla="*/ 27 w 27"/>
                <a:gd name="T13" fmla="*/ 13 h 22"/>
                <a:gd name="T14" fmla="*/ 17 w 27"/>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2">
                  <a:moveTo>
                    <a:pt x="17" y="22"/>
                  </a:moveTo>
                  <a:cubicBezTo>
                    <a:pt x="16" y="22"/>
                    <a:pt x="16" y="22"/>
                    <a:pt x="16" y="22"/>
                  </a:cubicBezTo>
                  <a:cubicBezTo>
                    <a:pt x="10" y="21"/>
                    <a:pt x="10" y="21"/>
                    <a:pt x="10" y="21"/>
                  </a:cubicBezTo>
                  <a:cubicBezTo>
                    <a:pt x="4" y="20"/>
                    <a:pt x="0" y="15"/>
                    <a:pt x="1" y="10"/>
                  </a:cubicBezTo>
                  <a:cubicBezTo>
                    <a:pt x="2" y="4"/>
                    <a:pt x="7" y="0"/>
                    <a:pt x="12" y="1"/>
                  </a:cubicBezTo>
                  <a:cubicBezTo>
                    <a:pt x="18" y="2"/>
                    <a:pt x="18" y="2"/>
                    <a:pt x="18" y="2"/>
                  </a:cubicBezTo>
                  <a:cubicBezTo>
                    <a:pt x="23" y="2"/>
                    <a:pt x="27" y="7"/>
                    <a:pt x="27" y="13"/>
                  </a:cubicBezTo>
                  <a:cubicBezTo>
                    <a:pt x="26" y="18"/>
                    <a:pt x="22" y="22"/>
                    <a:pt x="17"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7" name="Freeform 39"/>
            <p:cNvSpPr>
              <a:spLocks/>
            </p:cNvSpPr>
            <p:nvPr/>
          </p:nvSpPr>
          <p:spPr bwMode="auto">
            <a:xfrm>
              <a:off x="3646488" y="1957388"/>
              <a:ext cx="53975" cy="34925"/>
            </a:xfrm>
            <a:custGeom>
              <a:avLst/>
              <a:gdLst>
                <a:gd name="T0" fmla="*/ 24 w 34"/>
                <a:gd name="T1" fmla="*/ 22 h 22"/>
                <a:gd name="T2" fmla="*/ 23 w 34"/>
                <a:gd name="T3" fmla="*/ 22 h 22"/>
                <a:gd name="T4" fmla="*/ 9 w 34"/>
                <a:gd name="T5" fmla="*/ 20 h 22"/>
                <a:gd name="T6" fmla="*/ 0 w 34"/>
                <a:gd name="T7" fmla="*/ 9 h 22"/>
                <a:gd name="T8" fmla="*/ 11 w 34"/>
                <a:gd name="T9" fmla="*/ 0 h 22"/>
                <a:gd name="T10" fmla="*/ 25 w 34"/>
                <a:gd name="T11" fmla="*/ 2 h 22"/>
                <a:gd name="T12" fmla="*/ 34 w 34"/>
                <a:gd name="T13" fmla="*/ 13 h 22"/>
                <a:gd name="T14" fmla="*/ 24 w 34"/>
                <a:gd name="T15" fmla="*/ 22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2">
                  <a:moveTo>
                    <a:pt x="24" y="22"/>
                  </a:moveTo>
                  <a:cubicBezTo>
                    <a:pt x="24" y="22"/>
                    <a:pt x="23" y="22"/>
                    <a:pt x="23" y="22"/>
                  </a:cubicBezTo>
                  <a:cubicBezTo>
                    <a:pt x="9" y="20"/>
                    <a:pt x="9" y="20"/>
                    <a:pt x="9" y="20"/>
                  </a:cubicBezTo>
                  <a:cubicBezTo>
                    <a:pt x="4" y="19"/>
                    <a:pt x="0" y="15"/>
                    <a:pt x="0" y="9"/>
                  </a:cubicBezTo>
                  <a:cubicBezTo>
                    <a:pt x="1" y="4"/>
                    <a:pt x="6" y="0"/>
                    <a:pt x="11" y="0"/>
                  </a:cubicBezTo>
                  <a:cubicBezTo>
                    <a:pt x="25" y="2"/>
                    <a:pt x="25" y="2"/>
                    <a:pt x="25" y="2"/>
                  </a:cubicBezTo>
                  <a:cubicBezTo>
                    <a:pt x="30" y="2"/>
                    <a:pt x="34" y="7"/>
                    <a:pt x="34" y="13"/>
                  </a:cubicBezTo>
                  <a:cubicBezTo>
                    <a:pt x="33" y="18"/>
                    <a:pt x="29" y="22"/>
                    <a:pt x="24" y="22"/>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8" name="Freeform 40"/>
            <p:cNvSpPr>
              <a:spLocks/>
            </p:cNvSpPr>
            <p:nvPr/>
          </p:nvSpPr>
          <p:spPr bwMode="auto">
            <a:xfrm>
              <a:off x="3730625" y="1966913"/>
              <a:ext cx="42863" cy="33338"/>
            </a:xfrm>
            <a:custGeom>
              <a:avLst/>
              <a:gdLst>
                <a:gd name="T0" fmla="*/ 16 w 27"/>
                <a:gd name="T1" fmla="*/ 21 h 21"/>
                <a:gd name="T2" fmla="*/ 15 w 27"/>
                <a:gd name="T3" fmla="*/ 21 h 21"/>
                <a:gd name="T4" fmla="*/ 9 w 27"/>
                <a:gd name="T5" fmla="*/ 20 h 21"/>
                <a:gd name="T6" fmla="*/ 1 w 27"/>
                <a:gd name="T7" fmla="*/ 9 h 21"/>
                <a:gd name="T8" fmla="*/ 12 w 27"/>
                <a:gd name="T9" fmla="*/ 0 h 21"/>
                <a:gd name="T10" fmla="*/ 18 w 27"/>
                <a:gd name="T11" fmla="*/ 1 h 21"/>
                <a:gd name="T12" fmla="*/ 26 w 27"/>
                <a:gd name="T13" fmla="*/ 12 h 21"/>
                <a:gd name="T14" fmla="*/ 16 w 27"/>
                <a:gd name="T15" fmla="*/ 21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1">
                  <a:moveTo>
                    <a:pt x="16" y="21"/>
                  </a:moveTo>
                  <a:cubicBezTo>
                    <a:pt x="16" y="21"/>
                    <a:pt x="16" y="21"/>
                    <a:pt x="15" y="21"/>
                  </a:cubicBezTo>
                  <a:cubicBezTo>
                    <a:pt x="9" y="20"/>
                    <a:pt x="9" y="20"/>
                    <a:pt x="9" y="20"/>
                  </a:cubicBezTo>
                  <a:cubicBezTo>
                    <a:pt x="4" y="19"/>
                    <a:pt x="0" y="15"/>
                    <a:pt x="1" y="9"/>
                  </a:cubicBezTo>
                  <a:cubicBezTo>
                    <a:pt x="1" y="4"/>
                    <a:pt x="6" y="0"/>
                    <a:pt x="12" y="0"/>
                  </a:cubicBezTo>
                  <a:cubicBezTo>
                    <a:pt x="18" y="1"/>
                    <a:pt x="18" y="1"/>
                    <a:pt x="18" y="1"/>
                  </a:cubicBezTo>
                  <a:cubicBezTo>
                    <a:pt x="23" y="1"/>
                    <a:pt x="27" y="6"/>
                    <a:pt x="26" y="12"/>
                  </a:cubicBezTo>
                  <a:cubicBezTo>
                    <a:pt x="26" y="17"/>
                    <a:pt x="21" y="21"/>
                    <a:pt x="16" y="21"/>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29" name="Freeform 41"/>
            <p:cNvSpPr>
              <a:spLocks/>
            </p:cNvSpPr>
            <p:nvPr/>
          </p:nvSpPr>
          <p:spPr bwMode="auto">
            <a:xfrm>
              <a:off x="3563938" y="2225676"/>
              <a:ext cx="44450" cy="36513"/>
            </a:xfrm>
            <a:custGeom>
              <a:avLst/>
              <a:gdLst>
                <a:gd name="T0" fmla="*/ 12 w 28"/>
                <a:gd name="T1" fmla="*/ 24 h 24"/>
                <a:gd name="T2" fmla="*/ 3 w 28"/>
                <a:gd name="T3" fmla="*/ 19 h 24"/>
                <a:gd name="T4" fmla="*/ 7 w 28"/>
                <a:gd name="T5" fmla="*/ 6 h 24"/>
                <a:gd name="T6" fmla="*/ 12 w 28"/>
                <a:gd name="T7" fmla="*/ 3 h 24"/>
                <a:gd name="T8" fmla="*/ 26 w 28"/>
                <a:gd name="T9" fmla="*/ 7 h 24"/>
                <a:gd name="T10" fmla="*/ 22 w 28"/>
                <a:gd name="T11" fmla="*/ 20 h 24"/>
                <a:gd name="T12" fmla="*/ 16 w 28"/>
                <a:gd name="T13" fmla="*/ 23 h 24"/>
                <a:gd name="T14" fmla="*/ 12 w 28"/>
                <a:gd name="T15" fmla="*/ 24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12" y="24"/>
                  </a:moveTo>
                  <a:cubicBezTo>
                    <a:pt x="8" y="24"/>
                    <a:pt x="5" y="22"/>
                    <a:pt x="3" y="19"/>
                  </a:cubicBezTo>
                  <a:cubicBezTo>
                    <a:pt x="0" y="14"/>
                    <a:pt x="2" y="8"/>
                    <a:pt x="7" y="6"/>
                  </a:cubicBezTo>
                  <a:cubicBezTo>
                    <a:pt x="12" y="3"/>
                    <a:pt x="12" y="3"/>
                    <a:pt x="12" y="3"/>
                  </a:cubicBezTo>
                  <a:cubicBezTo>
                    <a:pt x="17" y="0"/>
                    <a:pt x="23" y="2"/>
                    <a:pt x="26" y="7"/>
                  </a:cubicBezTo>
                  <a:cubicBezTo>
                    <a:pt x="28" y="12"/>
                    <a:pt x="27" y="18"/>
                    <a:pt x="22" y="20"/>
                  </a:cubicBezTo>
                  <a:cubicBezTo>
                    <a:pt x="16" y="23"/>
                    <a:pt x="16" y="23"/>
                    <a:pt x="16" y="23"/>
                  </a:cubicBezTo>
                  <a:cubicBezTo>
                    <a:pt x="15" y="24"/>
                    <a:pt x="13" y="24"/>
                    <a:pt x="12" y="24"/>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0" name="Freeform 42"/>
            <p:cNvSpPr>
              <a:spLocks/>
            </p:cNvSpPr>
            <p:nvPr/>
          </p:nvSpPr>
          <p:spPr bwMode="auto">
            <a:xfrm>
              <a:off x="3622675" y="2189163"/>
              <a:ext cx="53975" cy="42863"/>
            </a:xfrm>
            <a:custGeom>
              <a:avLst/>
              <a:gdLst>
                <a:gd name="T0" fmla="*/ 12 w 34"/>
                <a:gd name="T1" fmla="*/ 27 h 27"/>
                <a:gd name="T2" fmla="*/ 3 w 34"/>
                <a:gd name="T3" fmla="*/ 22 h 27"/>
                <a:gd name="T4" fmla="*/ 7 w 34"/>
                <a:gd name="T5" fmla="*/ 8 h 27"/>
                <a:gd name="T6" fmla="*/ 18 w 34"/>
                <a:gd name="T7" fmla="*/ 2 h 27"/>
                <a:gd name="T8" fmla="*/ 31 w 34"/>
                <a:gd name="T9" fmla="*/ 6 h 27"/>
                <a:gd name="T10" fmla="*/ 27 w 34"/>
                <a:gd name="T11" fmla="*/ 20 h 27"/>
                <a:gd name="T12" fmla="*/ 16 w 34"/>
                <a:gd name="T13" fmla="*/ 26 h 27"/>
                <a:gd name="T14" fmla="*/ 12 w 34"/>
                <a:gd name="T15" fmla="*/ 27 h 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7">
                  <a:moveTo>
                    <a:pt x="12" y="27"/>
                  </a:moveTo>
                  <a:cubicBezTo>
                    <a:pt x="8" y="27"/>
                    <a:pt x="5" y="25"/>
                    <a:pt x="3" y="22"/>
                  </a:cubicBezTo>
                  <a:cubicBezTo>
                    <a:pt x="0" y="17"/>
                    <a:pt x="2" y="11"/>
                    <a:pt x="7" y="8"/>
                  </a:cubicBezTo>
                  <a:cubicBezTo>
                    <a:pt x="18" y="2"/>
                    <a:pt x="18" y="2"/>
                    <a:pt x="18" y="2"/>
                  </a:cubicBezTo>
                  <a:cubicBezTo>
                    <a:pt x="23" y="0"/>
                    <a:pt x="29" y="2"/>
                    <a:pt x="31" y="6"/>
                  </a:cubicBezTo>
                  <a:cubicBezTo>
                    <a:pt x="34" y="11"/>
                    <a:pt x="32" y="17"/>
                    <a:pt x="27" y="20"/>
                  </a:cubicBezTo>
                  <a:cubicBezTo>
                    <a:pt x="16" y="26"/>
                    <a:pt x="16" y="26"/>
                    <a:pt x="16" y="26"/>
                  </a:cubicBezTo>
                  <a:cubicBezTo>
                    <a:pt x="15" y="27"/>
                    <a:pt x="13" y="27"/>
                    <a:pt x="12" y="27"/>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1" name="Freeform 43"/>
            <p:cNvSpPr>
              <a:spLocks/>
            </p:cNvSpPr>
            <p:nvPr/>
          </p:nvSpPr>
          <p:spPr bwMode="auto">
            <a:xfrm>
              <a:off x="3692525" y="2155826"/>
              <a:ext cx="42863" cy="39688"/>
            </a:xfrm>
            <a:custGeom>
              <a:avLst/>
              <a:gdLst>
                <a:gd name="T0" fmla="*/ 11 w 28"/>
                <a:gd name="T1" fmla="*/ 25 h 25"/>
                <a:gd name="T2" fmla="*/ 2 w 28"/>
                <a:gd name="T3" fmla="*/ 19 h 25"/>
                <a:gd name="T4" fmla="*/ 6 w 28"/>
                <a:gd name="T5" fmla="*/ 6 h 25"/>
                <a:gd name="T6" fmla="*/ 12 w 28"/>
                <a:gd name="T7" fmla="*/ 3 h 25"/>
                <a:gd name="T8" fmla="*/ 25 w 28"/>
                <a:gd name="T9" fmla="*/ 7 h 25"/>
                <a:gd name="T10" fmla="*/ 21 w 28"/>
                <a:gd name="T11" fmla="*/ 21 h 25"/>
                <a:gd name="T12" fmla="*/ 16 w 28"/>
                <a:gd name="T13" fmla="*/ 23 h 25"/>
                <a:gd name="T14" fmla="*/ 11 w 28"/>
                <a:gd name="T15" fmla="*/ 25 h 2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5">
                  <a:moveTo>
                    <a:pt x="11" y="25"/>
                  </a:moveTo>
                  <a:cubicBezTo>
                    <a:pt x="7" y="25"/>
                    <a:pt x="4" y="23"/>
                    <a:pt x="2" y="19"/>
                  </a:cubicBezTo>
                  <a:cubicBezTo>
                    <a:pt x="0" y="15"/>
                    <a:pt x="1" y="8"/>
                    <a:pt x="6" y="6"/>
                  </a:cubicBezTo>
                  <a:cubicBezTo>
                    <a:pt x="12" y="3"/>
                    <a:pt x="12" y="3"/>
                    <a:pt x="12" y="3"/>
                  </a:cubicBezTo>
                  <a:cubicBezTo>
                    <a:pt x="16" y="0"/>
                    <a:pt x="22" y="2"/>
                    <a:pt x="25" y="7"/>
                  </a:cubicBezTo>
                  <a:cubicBezTo>
                    <a:pt x="28" y="12"/>
                    <a:pt x="26" y="18"/>
                    <a:pt x="21" y="21"/>
                  </a:cubicBezTo>
                  <a:cubicBezTo>
                    <a:pt x="16" y="23"/>
                    <a:pt x="16" y="23"/>
                    <a:pt x="16" y="23"/>
                  </a:cubicBezTo>
                  <a:cubicBezTo>
                    <a:pt x="14" y="24"/>
                    <a:pt x="13" y="25"/>
                    <a:pt x="11" y="25"/>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sp>
          <p:nvSpPr>
            <p:cNvPr id="32" name="Freeform 44"/>
            <p:cNvSpPr>
              <a:spLocks/>
            </p:cNvSpPr>
            <p:nvPr/>
          </p:nvSpPr>
          <p:spPr bwMode="auto">
            <a:xfrm>
              <a:off x="4187825" y="1654176"/>
              <a:ext cx="209550" cy="211138"/>
            </a:xfrm>
            <a:custGeom>
              <a:avLst/>
              <a:gdLst>
                <a:gd name="T0" fmla="*/ 121 w 134"/>
                <a:gd name="T1" fmla="*/ 56 h 135"/>
                <a:gd name="T2" fmla="*/ 78 w 134"/>
                <a:gd name="T3" fmla="*/ 56 h 135"/>
                <a:gd name="T4" fmla="*/ 78 w 134"/>
                <a:gd name="T5" fmla="*/ 12 h 135"/>
                <a:gd name="T6" fmla="*/ 66 w 134"/>
                <a:gd name="T7" fmla="*/ 0 h 135"/>
                <a:gd name="T8" fmla="*/ 54 w 134"/>
                <a:gd name="T9" fmla="*/ 12 h 135"/>
                <a:gd name="T10" fmla="*/ 54 w 134"/>
                <a:gd name="T11" fmla="*/ 56 h 135"/>
                <a:gd name="T12" fmla="*/ 12 w 134"/>
                <a:gd name="T13" fmla="*/ 56 h 135"/>
                <a:gd name="T14" fmla="*/ 0 w 134"/>
                <a:gd name="T15" fmla="*/ 68 h 135"/>
                <a:gd name="T16" fmla="*/ 12 w 134"/>
                <a:gd name="T17" fmla="*/ 81 h 135"/>
                <a:gd name="T18" fmla="*/ 54 w 134"/>
                <a:gd name="T19" fmla="*/ 81 h 135"/>
                <a:gd name="T20" fmla="*/ 54 w 134"/>
                <a:gd name="T21" fmla="*/ 123 h 135"/>
                <a:gd name="T22" fmla="*/ 66 w 134"/>
                <a:gd name="T23" fmla="*/ 135 h 135"/>
                <a:gd name="T24" fmla="*/ 78 w 134"/>
                <a:gd name="T25" fmla="*/ 123 h 135"/>
                <a:gd name="T26" fmla="*/ 78 w 134"/>
                <a:gd name="T27" fmla="*/ 81 h 135"/>
                <a:gd name="T28" fmla="*/ 121 w 134"/>
                <a:gd name="T29" fmla="*/ 81 h 135"/>
                <a:gd name="T30" fmla="*/ 134 w 134"/>
                <a:gd name="T31" fmla="*/ 68 h 135"/>
                <a:gd name="T32" fmla="*/ 121 w 134"/>
                <a:gd name="T33" fmla="*/ 56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34" h="135">
                  <a:moveTo>
                    <a:pt x="121" y="56"/>
                  </a:moveTo>
                  <a:cubicBezTo>
                    <a:pt x="78" y="56"/>
                    <a:pt x="78" y="56"/>
                    <a:pt x="78" y="56"/>
                  </a:cubicBezTo>
                  <a:cubicBezTo>
                    <a:pt x="78" y="12"/>
                    <a:pt x="78" y="12"/>
                    <a:pt x="78" y="12"/>
                  </a:cubicBezTo>
                  <a:cubicBezTo>
                    <a:pt x="78" y="6"/>
                    <a:pt x="72" y="0"/>
                    <a:pt x="66" y="0"/>
                  </a:cubicBezTo>
                  <a:cubicBezTo>
                    <a:pt x="59" y="0"/>
                    <a:pt x="54" y="6"/>
                    <a:pt x="54" y="12"/>
                  </a:cubicBezTo>
                  <a:cubicBezTo>
                    <a:pt x="54" y="56"/>
                    <a:pt x="54" y="56"/>
                    <a:pt x="54" y="56"/>
                  </a:cubicBezTo>
                  <a:cubicBezTo>
                    <a:pt x="12" y="56"/>
                    <a:pt x="12" y="56"/>
                    <a:pt x="12" y="56"/>
                  </a:cubicBezTo>
                  <a:cubicBezTo>
                    <a:pt x="6" y="56"/>
                    <a:pt x="0" y="62"/>
                    <a:pt x="0" y="68"/>
                  </a:cubicBezTo>
                  <a:cubicBezTo>
                    <a:pt x="0" y="75"/>
                    <a:pt x="6" y="81"/>
                    <a:pt x="12" y="81"/>
                  </a:cubicBezTo>
                  <a:cubicBezTo>
                    <a:pt x="54" y="81"/>
                    <a:pt x="54" y="81"/>
                    <a:pt x="54" y="81"/>
                  </a:cubicBezTo>
                  <a:cubicBezTo>
                    <a:pt x="54" y="123"/>
                    <a:pt x="54" y="123"/>
                    <a:pt x="54" y="123"/>
                  </a:cubicBezTo>
                  <a:cubicBezTo>
                    <a:pt x="54" y="129"/>
                    <a:pt x="59" y="135"/>
                    <a:pt x="66" y="135"/>
                  </a:cubicBezTo>
                  <a:cubicBezTo>
                    <a:pt x="72" y="135"/>
                    <a:pt x="78" y="129"/>
                    <a:pt x="78" y="123"/>
                  </a:cubicBezTo>
                  <a:cubicBezTo>
                    <a:pt x="78" y="81"/>
                    <a:pt x="78" y="81"/>
                    <a:pt x="78" y="81"/>
                  </a:cubicBezTo>
                  <a:cubicBezTo>
                    <a:pt x="121" y="81"/>
                    <a:pt x="121" y="81"/>
                    <a:pt x="121" y="81"/>
                  </a:cubicBezTo>
                  <a:cubicBezTo>
                    <a:pt x="128" y="81"/>
                    <a:pt x="134" y="75"/>
                    <a:pt x="134" y="68"/>
                  </a:cubicBezTo>
                  <a:cubicBezTo>
                    <a:pt x="134" y="62"/>
                    <a:pt x="128" y="56"/>
                    <a:pt x="121" y="56"/>
                  </a:cubicBezTo>
                  <a:close/>
                </a:path>
              </a:pathLst>
            </a:custGeom>
            <a:grpFill/>
            <a:ln>
              <a:noFill/>
            </a:ln>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06586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Summary table </a:t>
            </a:r>
          </a:p>
        </p:txBody>
      </p:sp>
      <p:sp>
        <p:nvSpPr>
          <p:cNvPr id="5" name="Slide Number Placeholder 4"/>
          <p:cNvSpPr>
            <a:spLocks noGrp="1"/>
          </p:cNvSpPr>
          <p:nvPr>
            <p:ph type="sldNum" sz="quarter" idx="4"/>
          </p:nvPr>
        </p:nvSpPr>
        <p:spPr/>
        <p:txBody>
          <a:bodyPr/>
          <a:lstStyle/>
          <a:p>
            <a:fld id="{0E288D48-D6B7-4F22-9542-DE590E5BA204}" type="slidenum">
              <a:rPr lang="en-GB" smtClean="0"/>
              <a:pPr/>
              <a:t>7</a:t>
            </a:fld>
            <a:endParaRPr lang="en-GB"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08" y="1260351"/>
            <a:ext cx="10519847" cy="4828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87417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Other issues to consider</a:t>
            </a:r>
          </a:p>
        </p:txBody>
      </p:sp>
      <p:sp>
        <p:nvSpPr>
          <p:cNvPr id="5" name="Slide Number Placeholder 4"/>
          <p:cNvSpPr>
            <a:spLocks noGrp="1"/>
          </p:cNvSpPr>
          <p:nvPr>
            <p:ph type="sldNum" sz="quarter" idx="4"/>
          </p:nvPr>
        </p:nvSpPr>
        <p:spPr/>
        <p:txBody>
          <a:bodyPr/>
          <a:lstStyle/>
          <a:p>
            <a:fld id="{0E288D48-D6B7-4F22-9542-DE590E5BA204}" type="slidenum">
              <a:rPr lang="en-GB" smtClean="0"/>
              <a:pPr/>
              <a:t>8</a:t>
            </a:fld>
            <a:endParaRPr lang="en-GB" dirty="0"/>
          </a:p>
        </p:txBody>
      </p:sp>
      <p:sp>
        <p:nvSpPr>
          <p:cNvPr id="6" name="Text Placeholder 5"/>
          <p:cNvSpPr>
            <a:spLocks noGrp="1"/>
          </p:cNvSpPr>
          <p:nvPr>
            <p:ph type="body" sz="quarter" idx="10"/>
          </p:nvPr>
        </p:nvSpPr>
        <p:spPr>
          <a:xfrm>
            <a:off x="273600" y="6946988"/>
            <a:ext cx="5853600" cy="219600"/>
          </a:xfrm>
        </p:spPr>
        <p:txBody>
          <a:bodyPr/>
          <a:lstStyle/>
          <a:p>
            <a:r>
              <a:rPr lang="en-GB" dirty="0"/>
              <a:t>* Financial Services Compensation Scheme</a:t>
            </a:r>
          </a:p>
        </p:txBody>
      </p:sp>
      <p:grpSp>
        <p:nvGrpSpPr>
          <p:cNvPr id="7" name="Group 6"/>
          <p:cNvGrpSpPr/>
          <p:nvPr/>
        </p:nvGrpSpPr>
        <p:grpSpPr>
          <a:xfrm>
            <a:off x="6829364" y="1188343"/>
            <a:ext cx="3166555" cy="1970964"/>
            <a:chOff x="6829364" y="1188343"/>
            <a:chExt cx="3166555" cy="1970964"/>
          </a:xfrm>
        </p:grpSpPr>
        <p:sp>
          <p:nvSpPr>
            <p:cNvPr id="30" name="Rectangle 29"/>
            <p:cNvSpPr/>
            <p:nvPr/>
          </p:nvSpPr>
          <p:spPr>
            <a:xfrm>
              <a:off x="6829364" y="1188343"/>
              <a:ext cx="3166555" cy="1970964"/>
            </a:xfrm>
            <a:prstGeom prst="rect">
              <a:avLst/>
            </a:prstGeom>
            <a:solidFill>
              <a:srgbClr val="00A3C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7038033" y="1480769"/>
              <a:ext cx="2911907" cy="1477328"/>
            </a:xfrm>
            <a:prstGeom prst="rect">
              <a:avLst/>
            </a:prstGeom>
            <a:noFill/>
          </p:spPr>
          <p:txBody>
            <a:bodyPr wrap="square" rtlCol="0">
              <a:spAutoFit/>
            </a:bodyPr>
            <a:lstStyle/>
            <a:p>
              <a:pPr defTabSz="995363"/>
              <a:r>
                <a:rPr lang="en-GB" sz="1800" b="1" dirty="0"/>
                <a:t>Set-up costs</a:t>
              </a:r>
              <a:br>
                <a:rPr lang="en-GB" sz="800" b="1" dirty="0"/>
              </a:br>
              <a:r>
                <a:rPr lang="en-GB" sz="800" b="1" dirty="0"/>
                <a:t> </a:t>
              </a:r>
              <a:endParaRPr lang="en-GB" sz="1600" b="1" dirty="0"/>
            </a:p>
            <a:p>
              <a:pPr defTabSz="995363"/>
              <a:r>
                <a:rPr lang="en-GB" sz="1600" dirty="0"/>
                <a:t>Investment or legal advice is required (although cost efficiencies if implement other changes at same time)</a:t>
              </a:r>
            </a:p>
          </p:txBody>
        </p:sp>
      </p:grpSp>
      <p:grpSp>
        <p:nvGrpSpPr>
          <p:cNvPr id="16" name="Group 15"/>
          <p:cNvGrpSpPr/>
          <p:nvPr/>
        </p:nvGrpSpPr>
        <p:grpSpPr>
          <a:xfrm>
            <a:off x="463288" y="1188343"/>
            <a:ext cx="3166555" cy="1970964"/>
            <a:chOff x="463288" y="1188343"/>
            <a:chExt cx="3166555" cy="1970964"/>
          </a:xfrm>
        </p:grpSpPr>
        <p:sp>
          <p:nvSpPr>
            <p:cNvPr id="2" name="Rectangle 1"/>
            <p:cNvSpPr/>
            <p:nvPr/>
          </p:nvSpPr>
          <p:spPr>
            <a:xfrm>
              <a:off x="463288" y="1188343"/>
              <a:ext cx="3166555" cy="1970964"/>
            </a:xfrm>
            <a:prstGeom prst="rect">
              <a:avLst/>
            </a:prstGeom>
            <a:solidFill>
              <a:srgbClr val="00A3C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p:cNvSpPr txBox="1"/>
            <p:nvPr/>
          </p:nvSpPr>
          <p:spPr>
            <a:xfrm>
              <a:off x="522033" y="1480769"/>
              <a:ext cx="3023297" cy="984885"/>
            </a:xfrm>
            <a:prstGeom prst="rect">
              <a:avLst/>
            </a:prstGeom>
            <a:noFill/>
          </p:spPr>
          <p:txBody>
            <a:bodyPr wrap="square" rtlCol="0">
              <a:spAutoFit/>
            </a:bodyPr>
            <a:lstStyle/>
            <a:p>
              <a:pPr defTabSz="995363"/>
              <a:r>
                <a:rPr lang="en-GB" sz="1800" b="1" dirty="0"/>
                <a:t>Platform fee</a:t>
              </a:r>
              <a:endParaRPr lang="en-GB" sz="800" b="1" dirty="0"/>
            </a:p>
            <a:p>
              <a:pPr defTabSz="995363"/>
              <a:br>
                <a:rPr lang="en-GB" sz="800" b="1" dirty="0"/>
              </a:br>
              <a:r>
                <a:rPr lang="en-GB" sz="1600" dirty="0"/>
                <a:t>Additional fees offset by </a:t>
              </a:r>
              <a:br>
                <a:rPr lang="en-GB" sz="1600" dirty="0"/>
              </a:br>
              <a:r>
                <a:rPr lang="en-GB" sz="1600" dirty="0"/>
                <a:t>lower fees</a:t>
              </a:r>
            </a:p>
          </p:txBody>
        </p:sp>
      </p:grpSp>
      <p:grpSp>
        <p:nvGrpSpPr>
          <p:cNvPr id="15" name="Group 14"/>
          <p:cNvGrpSpPr/>
          <p:nvPr/>
        </p:nvGrpSpPr>
        <p:grpSpPr>
          <a:xfrm>
            <a:off x="463288" y="4428703"/>
            <a:ext cx="3166555" cy="1970964"/>
            <a:chOff x="463288" y="4428703"/>
            <a:chExt cx="3166555" cy="1970964"/>
          </a:xfrm>
        </p:grpSpPr>
        <p:sp>
          <p:nvSpPr>
            <p:cNvPr id="29" name="Rectangle 28"/>
            <p:cNvSpPr/>
            <p:nvPr/>
          </p:nvSpPr>
          <p:spPr>
            <a:xfrm>
              <a:off x="463288" y="4428703"/>
              <a:ext cx="3166555" cy="1970964"/>
            </a:xfrm>
            <a:prstGeom prst="rect">
              <a:avLst/>
            </a:prstGeom>
            <a:solidFill>
              <a:srgbClr val="00A3C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546616" y="4717634"/>
              <a:ext cx="3023297" cy="1261883"/>
            </a:xfrm>
            <a:prstGeom prst="rect">
              <a:avLst/>
            </a:prstGeom>
            <a:noFill/>
          </p:spPr>
          <p:txBody>
            <a:bodyPr wrap="square" rtlCol="0">
              <a:spAutoFit/>
            </a:bodyPr>
            <a:lstStyle/>
            <a:p>
              <a:pPr defTabSz="995363"/>
              <a:r>
                <a:rPr lang="en-GB" sz="1800" b="1" dirty="0"/>
                <a:t>Change to FSCS* protection</a:t>
              </a:r>
              <a:br>
                <a:rPr lang="en-GB" sz="1600" b="1" dirty="0"/>
              </a:br>
              <a:r>
                <a:rPr lang="en-GB" sz="800" b="1" dirty="0"/>
                <a:t> </a:t>
              </a:r>
              <a:endParaRPr lang="en-GB" sz="1600" b="1" dirty="0"/>
            </a:p>
            <a:p>
              <a:pPr defTabSz="995363"/>
              <a:r>
                <a:rPr lang="en-GB" sz="1600" dirty="0"/>
                <a:t>FSCS eligibility may change for some of the underlying funds </a:t>
              </a:r>
            </a:p>
          </p:txBody>
        </p:sp>
      </p:grpSp>
      <p:grpSp>
        <p:nvGrpSpPr>
          <p:cNvPr id="8" name="Group 7"/>
          <p:cNvGrpSpPr/>
          <p:nvPr/>
        </p:nvGrpSpPr>
        <p:grpSpPr>
          <a:xfrm>
            <a:off x="6829364" y="4428703"/>
            <a:ext cx="3166555" cy="1970964"/>
            <a:chOff x="6829364" y="4428703"/>
            <a:chExt cx="3166555" cy="1970964"/>
          </a:xfrm>
        </p:grpSpPr>
        <p:sp>
          <p:nvSpPr>
            <p:cNvPr id="31" name="Rectangle 30"/>
            <p:cNvSpPr/>
            <p:nvPr/>
          </p:nvSpPr>
          <p:spPr>
            <a:xfrm>
              <a:off x="6829364" y="4428703"/>
              <a:ext cx="3166555" cy="1970964"/>
            </a:xfrm>
            <a:prstGeom prst="rect">
              <a:avLst/>
            </a:prstGeom>
            <a:solidFill>
              <a:srgbClr val="00A3C7">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7038033" y="4635672"/>
              <a:ext cx="2839335" cy="1508104"/>
            </a:xfrm>
            <a:prstGeom prst="rect">
              <a:avLst/>
            </a:prstGeom>
            <a:noFill/>
          </p:spPr>
          <p:txBody>
            <a:bodyPr wrap="square" rtlCol="0">
              <a:spAutoFit/>
            </a:bodyPr>
            <a:lstStyle/>
            <a:p>
              <a:pPr defTabSz="995363"/>
              <a:r>
                <a:rPr lang="en-GB" sz="1800" b="1" dirty="0"/>
                <a:t>Leaving platform</a:t>
              </a:r>
            </a:p>
            <a:p>
              <a:pPr defTabSz="995363"/>
              <a:r>
                <a:rPr lang="en-GB" sz="1800" b="1" dirty="0"/>
                <a:t>in future</a:t>
              </a:r>
            </a:p>
            <a:p>
              <a:pPr defTabSz="995363"/>
              <a:endParaRPr lang="en-GB" sz="800" dirty="0"/>
            </a:p>
            <a:p>
              <a:pPr defTabSz="995363"/>
              <a:r>
                <a:rPr lang="en-GB" sz="1600" dirty="0"/>
                <a:t>Possible to switch to an alternative platform or take assets off the platform </a:t>
              </a:r>
            </a:p>
          </p:txBody>
        </p:sp>
      </p:grpSp>
      <p:grpSp>
        <p:nvGrpSpPr>
          <p:cNvPr id="24" name="Group 23"/>
          <p:cNvGrpSpPr/>
          <p:nvPr/>
        </p:nvGrpSpPr>
        <p:grpSpPr>
          <a:xfrm>
            <a:off x="3834532" y="2268463"/>
            <a:ext cx="2740918" cy="2231699"/>
            <a:chOff x="2317750" y="2643188"/>
            <a:chExt cx="982663" cy="800100"/>
          </a:xfrm>
          <a:solidFill>
            <a:srgbClr val="F7A600"/>
          </a:solidFill>
        </p:grpSpPr>
        <p:sp>
          <p:nvSpPr>
            <p:cNvPr id="25" name="Freeform 28"/>
            <p:cNvSpPr>
              <a:spLocks noEditPoints="1"/>
            </p:cNvSpPr>
            <p:nvPr/>
          </p:nvSpPr>
          <p:spPr bwMode="auto">
            <a:xfrm>
              <a:off x="2924175" y="3222625"/>
              <a:ext cx="195263" cy="195262"/>
            </a:xfrm>
            <a:custGeom>
              <a:avLst/>
              <a:gdLst>
                <a:gd name="T0" fmla="*/ 62 w 125"/>
                <a:gd name="T1" fmla="*/ 124 h 124"/>
                <a:gd name="T2" fmla="*/ 0 w 125"/>
                <a:gd name="T3" fmla="*/ 62 h 124"/>
                <a:gd name="T4" fmla="*/ 62 w 125"/>
                <a:gd name="T5" fmla="*/ 0 h 124"/>
                <a:gd name="T6" fmla="*/ 125 w 125"/>
                <a:gd name="T7" fmla="*/ 62 h 124"/>
                <a:gd name="T8" fmla="*/ 62 w 125"/>
                <a:gd name="T9" fmla="*/ 124 h 124"/>
                <a:gd name="T10" fmla="*/ 62 w 125"/>
                <a:gd name="T11" fmla="*/ 24 h 124"/>
                <a:gd name="T12" fmla="*/ 24 w 125"/>
                <a:gd name="T13" fmla="*/ 62 h 124"/>
                <a:gd name="T14" fmla="*/ 62 w 125"/>
                <a:gd name="T15" fmla="*/ 100 h 124"/>
                <a:gd name="T16" fmla="*/ 101 w 125"/>
                <a:gd name="T17" fmla="*/ 62 h 124"/>
                <a:gd name="T18" fmla="*/ 62 w 125"/>
                <a:gd name="T19" fmla="*/ 2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24">
                  <a:moveTo>
                    <a:pt x="62" y="124"/>
                  </a:moveTo>
                  <a:cubicBezTo>
                    <a:pt x="28" y="124"/>
                    <a:pt x="0" y="96"/>
                    <a:pt x="0" y="62"/>
                  </a:cubicBezTo>
                  <a:cubicBezTo>
                    <a:pt x="0" y="28"/>
                    <a:pt x="28" y="0"/>
                    <a:pt x="62" y="0"/>
                  </a:cubicBezTo>
                  <a:cubicBezTo>
                    <a:pt x="97" y="0"/>
                    <a:pt x="125" y="28"/>
                    <a:pt x="125" y="62"/>
                  </a:cubicBezTo>
                  <a:cubicBezTo>
                    <a:pt x="125" y="96"/>
                    <a:pt x="97" y="124"/>
                    <a:pt x="62" y="124"/>
                  </a:cubicBezTo>
                  <a:close/>
                  <a:moveTo>
                    <a:pt x="62" y="24"/>
                  </a:moveTo>
                  <a:cubicBezTo>
                    <a:pt x="41" y="24"/>
                    <a:pt x="24" y="41"/>
                    <a:pt x="24" y="62"/>
                  </a:cubicBezTo>
                  <a:cubicBezTo>
                    <a:pt x="24" y="83"/>
                    <a:pt x="41" y="100"/>
                    <a:pt x="62" y="100"/>
                  </a:cubicBezTo>
                  <a:cubicBezTo>
                    <a:pt x="83" y="100"/>
                    <a:pt x="101" y="83"/>
                    <a:pt x="101" y="62"/>
                  </a:cubicBezTo>
                  <a:cubicBezTo>
                    <a:pt x="101" y="41"/>
                    <a:pt x="83" y="24"/>
                    <a:pt x="62"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29"/>
            <p:cNvSpPr>
              <a:spLocks noEditPoints="1"/>
            </p:cNvSpPr>
            <p:nvPr/>
          </p:nvSpPr>
          <p:spPr bwMode="auto">
            <a:xfrm>
              <a:off x="3144838" y="3287713"/>
              <a:ext cx="155575" cy="155575"/>
            </a:xfrm>
            <a:custGeom>
              <a:avLst/>
              <a:gdLst>
                <a:gd name="T0" fmla="*/ 49 w 99"/>
                <a:gd name="T1" fmla="*/ 99 h 99"/>
                <a:gd name="T2" fmla="*/ 0 w 99"/>
                <a:gd name="T3" fmla="*/ 50 h 99"/>
                <a:gd name="T4" fmla="*/ 49 w 99"/>
                <a:gd name="T5" fmla="*/ 0 h 99"/>
                <a:gd name="T6" fmla="*/ 99 w 99"/>
                <a:gd name="T7" fmla="*/ 50 h 99"/>
                <a:gd name="T8" fmla="*/ 49 w 99"/>
                <a:gd name="T9" fmla="*/ 99 h 99"/>
                <a:gd name="T10" fmla="*/ 49 w 99"/>
                <a:gd name="T11" fmla="*/ 24 h 99"/>
                <a:gd name="T12" fmla="*/ 24 w 99"/>
                <a:gd name="T13" fmla="*/ 50 h 99"/>
                <a:gd name="T14" fmla="*/ 49 w 99"/>
                <a:gd name="T15" fmla="*/ 75 h 99"/>
                <a:gd name="T16" fmla="*/ 75 w 99"/>
                <a:gd name="T17" fmla="*/ 50 h 99"/>
                <a:gd name="T18" fmla="*/ 49 w 99"/>
                <a:gd name="T19" fmla="*/ 2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9" h="99">
                  <a:moveTo>
                    <a:pt x="49" y="99"/>
                  </a:moveTo>
                  <a:cubicBezTo>
                    <a:pt x="22" y="99"/>
                    <a:pt x="0" y="77"/>
                    <a:pt x="0" y="50"/>
                  </a:cubicBezTo>
                  <a:cubicBezTo>
                    <a:pt x="0" y="22"/>
                    <a:pt x="22" y="0"/>
                    <a:pt x="49" y="0"/>
                  </a:cubicBezTo>
                  <a:cubicBezTo>
                    <a:pt x="77" y="0"/>
                    <a:pt x="99" y="22"/>
                    <a:pt x="99" y="50"/>
                  </a:cubicBezTo>
                  <a:cubicBezTo>
                    <a:pt x="99" y="77"/>
                    <a:pt x="77" y="99"/>
                    <a:pt x="49" y="99"/>
                  </a:cubicBezTo>
                  <a:close/>
                  <a:moveTo>
                    <a:pt x="49" y="24"/>
                  </a:moveTo>
                  <a:cubicBezTo>
                    <a:pt x="35" y="24"/>
                    <a:pt x="24" y="36"/>
                    <a:pt x="24" y="50"/>
                  </a:cubicBezTo>
                  <a:cubicBezTo>
                    <a:pt x="24" y="64"/>
                    <a:pt x="35" y="75"/>
                    <a:pt x="49" y="75"/>
                  </a:cubicBezTo>
                  <a:cubicBezTo>
                    <a:pt x="63" y="75"/>
                    <a:pt x="75" y="64"/>
                    <a:pt x="75" y="50"/>
                  </a:cubicBezTo>
                  <a:cubicBezTo>
                    <a:pt x="75" y="36"/>
                    <a:pt x="63" y="24"/>
                    <a:pt x="49"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30"/>
            <p:cNvSpPr>
              <a:spLocks noEditPoints="1"/>
            </p:cNvSpPr>
            <p:nvPr/>
          </p:nvSpPr>
          <p:spPr bwMode="auto">
            <a:xfrm>
              <a:off x="2317750" y="2643188"/>
              <a:ext cx="695325" cy="696912"/>
            </a:xfrm>
            <a:custGeom>
              <a:avLst/>
              <a:gdLst>
                <a:gd name="T0" fmla="*/ 221 w 442"/>
                <a:gd name="T1" fmla="*/ 442 h 442"/>
                <a:gd name="T2" fmla="*/ 0 w 442"/>
                <a:gd name="T3" fmla="*/ 221 h 442"/>
                <a:gd name="T4" fmla="*/ 221 w 442"/>
                <a:gd name="T5" fmla="*/ 0 h 442"/>
                <a:gd name="T6" fmla="*/ 442 w 442"/>
                <a:gd name="T7" fmla="*/ 221 h 442"/>
                <a:gd name="T8" fmla="*/ 221 w 442"/>
                <a:gd name="T9" fmla="*/ 442 h 442"/>
                <a:gd name="T10" fmla="*/ 221 w 442"/>
                <a:gd name="T11" fmla="*/ 24 h 442"/>
                <a:gd name="T12" fmla="*/ 24 w 442"/>
                <a:gd name="T13" fmla="*/ 221 h 442"/>
                <a:gd name="T14" fmla="*/ 221 w 442"/>
                <a:gd name="T15" fmla="*/ 418 h 442"/>
                <a:gd name="T16" fmla="*/ 418 w 442"/>
                <a:gd name="T17" fmla="*/ 221 h 442"/>
                <a:gd name="T18" fmla="*/ 221 w 442"/>
                <a:gd name="T19" fmla="*/ 24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2" h="442">
                  <a:moveTo>
                    <a:pt x="221" y="442"/>
                  </a:moveTo>
                  <a:cubicBezTo>
                    <a:pt x="99" y="442"/>
                    <a:pt x="0" y="343"/>
                    <a:pt x="0" y="221"/>
                  </a:cubicBezTo>
                  <a:cubicBezTo>
                    <a:pt x="0" y="100"/>
                    <a:pt x="99" y="0"/>
                    <a:pt x="221" y="0"/>
                  </a:cubicBezTo>
                  <a:cubicBezTo>
                    <a:pt x="343" y="0"/>
                    <a:pt x="442" y="100"/>
                    <a:pt x="442" y="221"/>
                  </a:cubicBezTo>
                  <a:cubicBezTo>
                    <a:pt x="442" y="343"/>
                    <a:pt x="343" y="442"/>
                    <a:pt x="221" y="442"/>
                  </a:cubicBezTo>
                  <a:close/>
                  <a:moveTo>
                    <a:pt x="221" y="24"/>
                  </a:moveTo>
                  <a:cubicBezTo>
                    <a:pt x="112" y="24"/>
                    <a:pt x="24" y="113"/>
                    <a:pt x="24" y="221"/>
                  </a:cubicBezTo>
                  <a:cubicBezTo>
                    <a:pt x="24" y="330"/>
                    <a:pt x="112" y="418"/>
                    <a:pt x="221" y="418"/>
                  </a:cubicBezTo>
                  <a:cubicBezTo>
                    <a:pt x="330" y="418"/>
                    <a:pt x="418" y="330"/>
                    <a:pt x="418" y="221"/>
                  </a:cubicBezTo>
                  <a:cubicBezTo>
                    <a:pt x="418" y="113"/>
                    <a:pt x="330" y="24"/>
                    <a:pt x="221" y="2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31"/>
            <p:cNvSpPr>
              <a:spLocks/>
            </p:cNvSpPr>
            <p:nvPr/>
          </p:nvSpPr>
          <p:spPr bwMode="auto">
            <a:xfrm>
              <a:off x="2546350" y="2871788"/>
              <a:ext cx="238125" cy="241300"/>
            </a:xfrm>
            <a:custGeom>
              <a:avLst/>
              <a:gdLst>
                <a:gd name="T0" fmla="*/ 138 w 152"/>
                <a:gd name="T1" fmla="*/ 64 h 153"/>
                <a:gd name="T2" fmla="*/ 88 w 152"/>
                <a:gd name="T3" fmla="*/ 64 h 153"/>
                <a:gd name="T4" fmla="*/ 88 w 152"/>
                <a:gd name="T5" fmla="*/ 14 h 153"/>
                <a:gd name="T6" fmla="*/ 75 w 152"/>
                <a:gd name="T7" fmla="*/ 0 h 153"/>
                <a:gd name="T8" fmla="*/ 61 w 152"/>
                <a:gd name="T9" fmla="*/ 14 h 153"/>
                <a:gd name="T10" fmla="*/ 61 w 152"/>
                <a:gd name="T11" fmla="*/ 64 h 153"/>
                <a:gd name="T12" fmla="*/ 14 w 152"/>
                <a:gd name="T13" fmla="*/ 64 h 153"/>
                <a:gd name="T14" fmla="*/ 0 w 152"/>
                <a:gd name="T15" fmla="*/ 77 h 153"/>
                <a:gd name="T16" fmla="*/ 14 w 152"/>
                <a:gd name="T17" fmla="*/ 91 h 153"/>
                <a:gd name="T18" fmla="*/ 61 w 152"/>
                <a:gd name="T19" fmla="*/ 91 h 153"/>
                <a:gd name="T20" fmla="*/ 61 w 152"/>
                <a:gd name="T21" fmla="*/ 139 h 153"/>
                <a:gd name="T22" fmla="*/ 75 w 152"/>
                <a:gd name="T23" fmla="*/ 153 h 153"/>
                <a:gd name="T24" fmla="*/ 88 w 152"/>
                <a:gd name="T25" fmla="*/ 139 h 153"/>
                <a:gd name="T26" fmla="*/ 88 w 152"/>
                <a:gd name="T27" fmla="*/ 91 h 153"/>
                <a:gd name="T28" fmla="*/ 138 w 152"/>
                <a:gd name="T29" fmla="*/ 91 h 153"/>
                <a:gd name="T30" fmla="*/ 152 w 152"/>
                <a:gd name="T31" fmla="*/ 77 h 153"/>
                <a:gd name="T32" fmla="*/ 138 w 152"/>
                <a:gd name="T33" fmla="*/ 64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153">
                  <a:moveTo>
                    <a:pt x="138" y="64"/>
                  </a:moveTo>
                  <a:cubicBezTo>
                    <a:pt x="88" y="64"/>
                    <a:pt x="88" y="64"/>
                    <a:pt x="88" y="64"/>
                  </a:cubicBezTo>
                  <a:cubicBezTo>
                    <a:pt x="88" y="14"/>
                    <a:pt x="88" y="14"/>
                    <a:pt x="88" y="14"/>
                  </a:cubicBezTo>
                  <a:cubicBezTo>
                    <a:pt x="88" y="6"/>
                    <a:pt x="82" y="0"/>
                    <a:pt x="75" y="0"/>
                  </a:cubicBezTo>
                  <a:cubicBezTo>
                    <a:pt x="67" y="0"/>
                    <a:pt x="61" y="6"/>
                    <a:pt x="61" y="14"/>
                  </a:cubicBezTo>
                  <a:cubicBezTo>
                    <a:pt x="61" y="64"/>
                    <a:pt x="61" y="64"/>
                    <a:pt x="61" y="64"/>
                  </a:cubicBezTo>
                  <a:cubicBezTo>
                    <a:pt x="14" y="64"/>
                    <a:pt x="14" y="64"/>
                    <a:pt x="14" y="64"/>
                  </a:cubicBezTo>
                  <a:cubicBezTo>
                    <a:pt x="7" y="64"/>
                    <a:pt x="0" y="70"/>
                    <a:pt x="0" y="77"/>
                  </a:cubicBezTo>
                  <a:cubicBezTo>
                    <a:pt x="0" y="85"/>
                    <a:pt x="7" y="91"/>
                    <a:pt x="14" y="91"/>
                  </a:cubicBezTo>
                  <a:cubicBezTo>
                    <a:pt x="61" y="91"/>
                    <a:pt x="61" y="91"/>
                    <a:pt x="61" y="91"/>
                  </a:cubicBezTo>
                  <a:cubicBezTo>
                    <a:pt x="61" y="139"/>
                    <a:pt x="61" y="139"/>
                    <a:pt x="61" y="139"/>
                  </a:cubicBezTo>
                  <a:cubicBezTo>
                    <a:pt x="61" y="146"/>
                    <a:pt x="67" y="153"/>
                    <a:pt x="75" y="153"/>
                  </a:cubicBezTo>
                  <a:cubicBezTo>
                    <a:pt x="82" y="153"/>
                    <a:pt x="88" y="146"/>
                    <a:pt x="88" y="139"/>
                  </a:cubicBezTo>
                  <a:cubicBezTo>
                    <a:pt x="88" y="91"/>
                    <a:pt x="88" y="91"/>
                    <a:pt x="88" y="91"/>
                  </a:cubicBezTo>
                  <a:cubicBezTo>
                    <a:pt x="138" y="91"/>
                    <a:pt x="138" y="91"/>
                    <a:pt x="138" y="91"/>
                  </a:cubicBezTo>
                  <a:cubicBezTo>
                    <a:pt x="146" y="91"/>
                    <a:pt x="152" y="85"/>
                    <a:pt x="152" y="77"/>
                  </a:cubicBezTo>
                  <a:cubicBezTo>
                    <a:pt x="152" y="70"/>
                    <a:pt x="146" y="64"/>
                    <a:pt x="138"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55690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Using an investment platform</a:t>
            </a:r>
            <a:br>
              <a:rPr lang="en-GB" sz="2000" b="0" i="1" dirty="0">
                <a:solidFill>
                  <a:srgbClr val="00A3C7"/>
                </a:solidFill>
                <a:latin typeface="Georgia" pitchFamily="18" charset="0"/>
              </a:rPr>
            </a:br>
            <a:r>
              <a:rPr lang="en-GB" sz="2000" b="0" i="1" dirty="0">
                <a:solidFill>
                  <a:srgbClr val="00A3C7"/>
                </a:solidFill>
                <a:latin typeface="Georgia" pitchFamily="18" charset="0"/>
              </a:rPr>
              <a:t>Who will do what?</a:t>
            </a:r>
            <a:endParaRPr lang="en-GB" sz="2300" b="0" i="1" dirty="0">
              <a:solidFill>
                <a:srgbClr val="00A3C7"/>
              </a:solidFill>
              <a:latin typeface="Georgia" pitchFamily="18" charset="0"/>
            </a:endParaRPr>
          </a:p>
        </p:txBody>
      </p:sp>
      <p:sp>
        <p:nvSpPr>
          <p:cNvPr id="4" name="Slide Number Placeholder 5"/>
          <p:cNvSpPr>
            <a:spLocks noGrp="1"/>
          </p:cNvSpPr>
          <p:nvPr>
            <p:ph type="sldNum" sz="quarter" idx="4"/>
          </p:nvPr>
        </p:nvSpPr>
        <p:spPr>
          <a:prstGeom prst="rect">
            <a:avLst/>
          </a:prstGeom>
        </p:spPr>
        <p:txBody>
          <a:bodyPr/>
          <a:lstStyle/>
          <a:p>
            <a:fld id="{72ABCBF4-3C7B-47C3-A009-D69C3ABCD92A}" type="slidenum">
              <a:rPr lang="en-GB"/>
              <a:pPr/>
              <a:t>9</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4192219186"/>
              </p:ext>
            </p:extLst>
          </p:nvPr>
        </p:nvGraphicFramePr>
        <p:xfrm>
          <a:off x="273600" y="1144207"/>
          <a:ext cx="10257676" cy="5922947"/>
        </p:xfrm>
        <a:graphic>
          <a:graphicData uri="http://schemas.openxmlformats.org/drawingml/2006/table">
            <a:tbl>
              <a:tblPr firstRow="1">
                <a:tableStyleId>{5C22544A-7EE6-4342-B048-85BDC9FD1C3A}</a:tableStyleId>
              </a:tblPr>
              <a:tblGrid>
                <a:gridCol w="3272900">
                  <a:extLst>
                    <a:ext uri="{9D8B030D-6E8A-4147-A177-3AD203B41FA5}">
                      <a16:colId xmlns:a16="http://schemas.microsoft.com/office/drawing/2014/main" val="20000"/>
                    </a:ext>
                  </a:extLst>
                </a:gridCol>
                <a:gridCol w="6984776">
                  <a:extLst>
                    <a:ext uri="{9D8B030D-6E8A-4147-A177-3AD203B41FA5}">
                      <a16:colId xmlns:a16="http://schemas.microsoft.com/office/drawing/2014/main" val="20001"/>
                    </a:ext>
                  </a:extLst>
                </a:gridCol>
              </a:tblGrid>
              <a:tr h="429303">
                <a:tc>
                  <a:txBody>
                    <a:bodyPr/>
                    <a:lstStyle/>
                    <a:p>
                      <a:endParaRPr lang="en-GB" sz="1500" b="1" dirty="0">
                        <a:solidFill>
                          <a:srgbClr val="FFFFFF"/>
                        </a:solidFill>
                        <a:latin typeface="Arial"/>
                      </a:endParaRPr>
                    </a:p>
                  </a:txBody>
                  <a:tcPr>
                    <a:solidFill>
                      <a:srgbClr val="00A3C7"/>
                    </a:solidFill>
                  </a:tcPr>
                </a:tc>
                <a:tc>
                  <a:txBody>
                    <a:bodyPr/>
                    <a:lstStyle/>
                    <a:p>
                      <a:pPr algn="ctr"/>
                      <a:r>
                        <a:rPr lang="en-GB" sz="1800" dirty="0"/>
                        <a:t>Summary</a:t>
                      </a:r>
                      <a:r>
                        <a:rPr lang="en-GB" sz="1800" baseline="0" dirty="0"/>
                        <a:t> of key r</a:t>
                      </a:r>
                      <a:r>
                        <a:rPr lang="en-GB" sz="1800" dirty="0"/>
                        <a:t>esponsibilities</a:t>
                      </a:r>
                      <a:endParaRPr lang="en-GB" sz="1800" b="1" dirty="0">
                        <a:solidFill>
                          <a:srgbClr val="FFFFFF"/>
                        </a:solidFill>
                        <a:latin typeface="Arial"/>
                      </a:endParaRPr>
                    </a:p>
                  </a:txBody>
                  <a:tcPr>
                    <a:solidFill>
                      <a:srgbClr val="00A3C7"/>
                    </a:solidFill>
                  </a:tcPr>
                </a:tc>
                <a:extLst>
                  <a:ext uri="{0D108BD9-81ED-4DB2-BD59-A6C34878D82A}">
                    <a16:rowId xmlns:a16="http://schemas.microsoft.com/office/drawing/2014/main" val="10000"/>
                  </a:ext>
                </a:extLst>
              </a:tr>
              <a:tr h="1770132">
                <a:tc>
                  <a:txBody>
                    <a:bodyPr/>
                    <a:lstStyle/>
                    <a:p>
                      <a:r>
                        <a:rPr lang="en-GB" sz="1800" dirty="0"/>
                        <a:t>LCP will …</a:t>
                      </a:r>
                      <a:endParaRPr lang="en-GB" sz="1800" b="1" dirty="0">
                        <a:solidFill>
                          <a:srgbClr val="000000"/>
                        </a:solidFill>
                        <a:latin typeface="Arial"/>
                      </a:endParaRPr>
                    </a:p>
                  </a:txBody>
                  <a:tcPr anchor="ctr"/>
                </a:tc>
                <a:tc>
                  <a:txBody>
                    <a:bodyPr/>
                    <a:lstStyle/>
                    <a:p>
                      <a:pPr marL="342900" indent="-342900">
                        <a:lnSpc>
                          <a:spcPct val="100000"/>
                        </a:lnSpc>
                        <a:spcAft>
                          <a:spcPts val="600"/>
                        </a:spcAft>
                        <a:buFont typeface="+mj-lt"/>
                        <a:buAutoNum type="arabicPeriod"/>
                      </a:pPr>
                      <a:r>
                        <a:rPr lang="en-GB" sz="1600" dirty="0"/>
                        <a:t>Advise clients </a:t>
                      </a:r>
                      <a:r>
                        <a:rPr lang="en-GB" sz="1600" baseline="0" dirty="0"/>
                        <a:t>on investment strategy and manager selection </a:t>
                      </a:r>
                    </a:p>
                    <a:p>
                      <a:pPr marL="342900" indent="-342900">
                        <a:lnSpc>
                          <a:spcPct val="100000"/>
                        </a:lnSpc>
                        <a:spcAft>
                          <a:spcPts val="600"/>
                        </a:spcAft>
                        <a:buFont typeface="+mj-lt"/>
                        <a:buAutoNum type="arabicPeriod"/>
                      </a:pPr>
                      <a:r>
                        <a:rPr lang="en-GB" sz="1600" baseline="0" dirty="0"/>
                        <a:t>Provide performance reporting</a:t>
                      </a:r>
                    </a:p>
                    <a:p>
                      <a:pPr marL="342900" indent="-342900">
                        <a:lnSpc>
                          <a:spcPct val="100000"/>
                        </a:lnSpc>
                        <a:spcAft>
                          <a:spcPts val="600"/>
                        </a:spcAft>
                        <a:buFont typeface="+mj-lt"/>
                        <a:buAutoNum type="arabicPeriod"/>
                      </a:pPr>
                      <a:r>
                        <a:rPr lang="en-GB" sz="1600" dirty="0"/>
                        <a:t>Work with the platform provider to implement changes to the investments </a:t>
                      </a:r>
                    </a:p>
                    <a:p>
                      <a:pPr marL="342900" indent="-342900">
                        <a:lnSpc>
                          <a:spcPct val="100000"/>
                        </a:lnSpc>
                        <a:spcAft>
                          <a:spcPts val="600"/>
                        </a:spcAft>
                        <a:buFont typeface="+mj-lt"/>
                        <a:buAutoNum type="arabicPeriod"/>
                      </a:pPr>
                      <a:r>
                        <a:rPr lang="en-GB" sz="1600" dirty="0"/>
                        <a:t>Negotiate better fees (platform and managers)</a:t>
                      </a:r>
                    </a:p>
                    <a:p>
                      <a:pPr marL="342900" indent="-342900">
                        <a:lnSpc>
                          <a:spcPct val="100000"/>
                        </a:lnSpc>
                        <a:spcAft>
                          <a:spcPts val="600"/>
                        </a:spcAft>
                        <a:buFont typeface="+mj-lt"/>
                        <a:buAutoNum type="arabicPeriod"/>
                      </a:pPr>
                      <a:r>
                        <a:rPr lang="en-GB" sz="1600" dirty="0"/>
                        <a:t>Monitor the portfolio performance &amp; the platform</a:t>
                      </a:r>
                    </a:p>
                    <a:p>
                      <a:pPr marL="342900" indent="-342900">
                        <a:lnSpc>
                          <a:spcPct val="100000"/>
                        </a:lnSpc>
                        <a:spcAft>
                          <a:spcPts val="600"/>
                        </a:spcAft>
                        <a:buFont typeface="+mj-lt"/>
                        <a:buAutoNum type="arabicPeriod"/>
                      </a:pPr>
                      <a:r>
                        <a:rPr lang="en-GB" sz="1600" dirty="0">
                          <a:solidFill>
                            <a:srgbClr val="000000"/>
                          </a:solidFill>
                          <a:latin typeface="Arial"/>
                        </a:rPr>
                        <a:t>Trigger monitoring</a:t>
                      </a:r>
                    </a:p>
                  </a:txBody>
                  <a:tcPr anchor="ctr"/>
                </a:tc>
                <a:extLst>
                  <a:ext uri="{0D108BD9-81ED-4DB2-BD59-A6C34878D82A}">
                    <a16:rowId xmlns:a16="http://schemas.microsoft.com/office/drawing/2014/main" val="10001"/>
                  </a:ext>
                </a:extLst>
              </a:tr>
              <a:tr h="1395953">
                <a:tc>
                  <a:txBody>
                    <a:bodyPr/>
                    <a:lstStyle/>
                    <a:p>
                      <a:r>
                        <a:rPr lang="en-GB" sz="1800" dirty="0"/>
                        <a:t>Platform provider will …</a:t>
                      </a:r>
                      <a:endParaRPr lang="en-GB" sz="1800" b="1" dirty="0">
                        <a:solidFill>
                          <a:srgbClr val="000000"/>
                        </a:solidFill>
                        <a:latin typeface="Arial"/>
                      </a:endParaRPr>
                    </a:p>
                  </a:txBody>
                  <a:tcPr anchor="ctr">
                    <a:solidFill>
                      <a:srgbClr val="00A3C7">
                        <a:alpha val="20000"/>
                      </a:srgbClr>
                    </a:solidFill>
                  </a:tcPr>
                </a:tc>
                <a:tc>
                  <a:txBody>
                    <a:bodyPr/>
                    <a:lstStyle/>
                    <a:p>
                      <a:pPr marL="342900" indent="-342900">
                        <a:lnSpc>
                          <a:spcPct val="100000"/>
                        </a:lnSpc>
                        <a:spcAft>
                          <a:spcPts val="600"/>
                        </a:spcAft>
                        <a:buFont typeface="+mj-lt"/>
                        <a:buAutoNum type="arabicPeriod"/>
                      </a:pPr>
                      <a:r>
                        <a:rPr lang="en-GB" sz="1600" dirty="0"/>
                        <a:t>Review manager agreements &amp; negotiate terms</a:t>
                      </a:r>
                    </a:p>
                    <a:p>
                      <a:pPr marL="342900" indent="-342900">
                        <a:lnSpc>
                          <a:spcPct val="100000"/>
                        </a:lnSpc>
                        <a:spcAft>
                          <a:spcPts val="600"/>
                        </a:spcAft>
                        <a:buFont typeface="+mj-lt"/>
                        <a:buAutoNum type="arabicPeriod"/>
                      </a:pPr>
                      <a:r>
                        <a:rPr lang="en-GB" sz="1600" dirty="0"/>
                        <a:t>Deal</a:t>
                      </a:r>
                      <a:r>
                        <a:rPr lang="en-GB" sz="1600" baseline="0" dirty="0"/>
                        <a:t> with any manager administration or operational issues </a:t>
                      </a:r>
                    </a:p>
                    <a:p>
                      <a:pPr marL="342900" indent="-342900">
                        <a:lnSpc>
                          <a:spcPct val="100000"/>
                        </a:lnSpc>
                        <a:spcAft>
                          <a:spcPts val="600"/>
                        </a:spcAft>
                        <a:buFont typeface="+mj-lt"/>
                        <a:buAutoNum type="arabicPeriod"/>
                      </a:pPr>
                      <a:r>
                        <a:rPr lang="en-GB" sz="1600" baseline="0" dirty="0"/>
                        <a:t>Plan and implement changes to investments</a:t>
                      </a:r>
                    </a:p>
                    <a:p>
                      <a:pPr marL="342900" marR="0" indent="-342900" algn="l" defTabSz="914239" rtl="0" eaLnBrk="1" fontAlgn="auto" latinLnBrk="0" hangingPunct="1">
                        <a:lnSpc>
                          <a:spcPct val="100000"/>
                        </a:lnSpc>
                        <a:spcBef>
                          <a:spcPts val="0"/>
                        </a:spcBef>
                        <a:spcAft>
                          <a:spcPts val="600"/>
                        </a:spcAft>
                        <a:buClrTx/>
                        <a:buSzTx/>
                        <a:buFont typeface="+mj-lt"/>
                        <a:buAutoNum type="arabicPeriod"/>
                        <a:tabLst/>
                        <a:defRPr/>
                      </a:pPr>
                      <a:r>
                        <a:rPr lang="en-GB" sz="1600" dirty="0"/>
                        <a:t>Manage asset switches, re-balance portfolios and process cashflow (dis)investments.</a:t>
                      </a:r>
                      <a:endParaRPr lang="en-GB" sz="1600" dirty="0">
                        <a:solidFill>
                          <a:srgbClr val="000000"/>
                        </a:solidFill>
                        <a:latin typeface="Arial"/>
                      </a:endParaRPr>
                    </a:p>
                  </a:txBody>
                  <a:tcPr anchor="ctr">
                    <a:solidFill>
                      <a:srgbClr val="00A3C7">
                        <a:alpha val="20000"/>
                      </a:srgbClr>
                    </a:solidFill>
                  </a:tcPr>
                </a:tc>
                <a:extLst>
                  <a:ext uri="{0D108BD9-81ED-4DB2-BD59-A6C34878D82A}">
                    <a16:rowId xmlns:a16="http://schemas.microsoft.com/office/drawing/2014/main" val="10002"/>
                  </a:ext>
                </a:extLst>
              </a:tr>
              <a:tr h="811164">
                <a:tc>
                  <a:txBody>
                    <a:bodyPr/>
                    <a:lstStyle/>
                    <a:p>
                      <a:r>
                        <a:rPr lang="en-GB" sz="1800" baseline="0" dirty="0"/>
                        <a:t>Managers </a:t>
                      </a:r>
                      <a:r>
                        <a:rPr lang="en-GB" sz="1800" dirty="0"/>
                        <a:t>will …</a:t>
                      </a:r>
                      <a:endParaRPr lang="en-GB" sz="1800" b="1" dirty="0">
                        <a:solidFill>
                          <a:srgbClr val="000000"/>
                        </a:solidFill>
                        <a:latin typeface="Arial"/>
                      </a:endParaRPr>
                    </a:p>
                  </a:txBody>
                  <a:tcPr anchor="ctr"/>
                </a:tc>
                <a:tc>
                  <a:txBody>
                    <a:bodyPr/>
                    <a:lstStyle/>
                    <a:p>
                      <a:pPr marL="342900" indent="-342900">
                        <a:lnSpc>
                          <a:spcPct val="100000"/>
                        </a:lnSpc>
                        <a:spcAft>
                          <a:spcPts val="600"/>
                        </a:spcAft>
                        <a:buFont typeface="+mj-lt"/>
                        <a:buAutoNum type="arabicPeriod"/>
                      </a:pPr>
                      <a:r>
                        <a:rPr lang="en-GB" sz="1600" baseline="0" dirty="0"/>
                        <a:t>Provide day-to-day</a:t>
                      </a:r>
                      <a:r>
                        <a:rPr lang="en-GB" sz="1600" dirty="0"/>
                        <a:t> investment management as before</a:t>
                      </a:r>
                    </a:p>
                    <a:p>
                      <a:pPr marL="342900" indent="-342900">
                        <a:lnSpc>
                          <a:spcPct val="100000"/>
                        </a:lnSpc>
                        <a:spcAft>
                          <a:spcPts val="600"/>
                        </a:spcAft>
                        <a:buFont typeface="+mj-lt"/>
                        <a:buAutoNum type="arabicPeriod"/>
                      </a:pPr>
                      <a:r>
                        <a:rPr lang="en-GB" sz="1600" baseline="0" dirty="0"/>
                        <a:t>Continue to a</a:t>
                      </a:r>
                      <a:r>
                        <a:rPr lang="en-GB" sz="1600" dirty="0"/>
                        <a:t>ttend client meetings</a:t>
                      </a:r>
                      <a:r>
                        <a:rPr lang="en-GB" sz="1600" baseline="0" dirty="0"/>
                        <a:t> if wanted</a:t>
                      </a:r>
                      <a:endParaRPr lang="en-GB" sz="1600" b="0" baseline="0" dirty="0">
                        <a:solidFill>
                          <a:srgbClr val="000000"/>
                        </a:solidFill>
                        <a:latin typeface="Arial"/>
                      </a:endParaRPr>
                    </a:p>
                  </a:txBody>
                  <a:tcPr anchor="ctr"/>
                </a:tc>
                <a:extLst>
                  <a:ext uri="{0D108BD9-81ED-4DB2-BD59-A6C34878D82A}">
                    <a16:rowId xmlns:a16="http://schemas.microsoft.com/office/drawing/2014/main" val="10003"/>
                  </a:ext>
                </a:extLst>
              </a:tr>
              <a:tr h="963920">
                <a:tc>
                  <a:txBody>
                    <a:bodyPr/>
                    <a:lstStyle/>
                    <a:p>
                      <a:r>
                        <a:rPr lang="en-GB" sz="1800" dirty="0"/>
                        <a:t>Lawyers will …</a:t>
                      </a:r>
                      <a:endParaRPr lang="en-GB" sz="1800" b="1" dirty="0">
                        <a:solidFill>
                          <a:srgbClr val="000000"/>
                        </a:solidFill>
                        <a:latin typeface="Arial"/>
                      </a:endParaRPr>
                    </a:p>
                  </a:txBody>
                  <a:tcPr anchor="ctr">
                    <a:solidFill>
                      <a:srgbClr val="00A3C7">
                        <a:alpha val="20000"/>
                      </a:srgbClr>
                    </a:solidFill>
                  </a:tcPr>
                </a:tc>
                <a:tc>
                  <a:txBody>
                    <a:bodyPr/>
                    <a:lstStyle/>
                    <a:p>
                      <a:pPr marL="342900" indent="-342900">
                        <a:lnSpc>
                          <a:spcPct val="100000"/>
                        </a:lnSpc>
                        <a:spcAft>
                          <a:spcPts val="600"/>
                        </a:spcAft>
                        <a:buFont typeface="+mj-lt"/>
                        <a:buAutoNum type="arabicPeriod"/>
                      </a:pPr>
                      <a:r>
                        <a:rPr lang="en-GB" sz="1600" dirty="0"/>
                        <a:t>Review platform appointment </a:t>
                      </a:r>
                    </a:p>
                    <a:p>
                      <a:pPr marL="342900" indent="-342900">
                        <a:lnSpc>
                          <a:spcPct val="100000"/>
                        </a:lnSpc>
                        <a:spcAft>
                          <a:spcPts val="600"/>
                        </a:spcAft>
                        <a:buFont typeface="+mj-lt"/>
                        <a:buAutoNum type="arabicPeriod"/>
                      </a:pPr>
                      <a:r>
                        <a:rPr lang="en-GB" sz="1600" dirty="0"/>
                        <a:t>BUT not individual manager appointments (platform does this)</a:t>
                      </a:r>
                      <a:endParaRPr lang="en-GB" sz="1600" dirty="0">
                        <a:solidFill>
                          <a:srgbClr val="000000"/>
                        </a:solidFill>
                        <a:latin typeface="Arial"/>
                      </a:endParaRPr>
                    </a:p>
                  </a:txBody>
                  <a:tcPr anchor="ctr">
                    <a:solidFill>
                      <a:srgbClr val="00A3C7">
                        <a:alpha val="20000"/>
                      </a:srgb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392755326"/>
      </p:ext>
    </p:extLst>
  </p:cSld>
  <p:clrMapOvr>
    <a:masterClrMapping/>
  </p:clrMapOvr>
</p:sld>
</file>

<file path=ppt/theme/theme1.xml><?xml version="1.0" encoding="utf-8"?>
<a:theme xmlns:a="http://schemas.openxmlformats.org/drawingml/2006/main" name="LCP PowerPoint Master">
  <a:themeElements>
    <a:clrScheme name="LCP 2017">
      <a:dk1>
        <a:srgbClr val="000000"/>
      </a:dk1>
      <a:lt1>
        <a:sysClr val="window" lastClr="FFFFFF"/>
      </a:lt1>
      <a:dk2>
        <a:srgbClr val="00A3C7"/>
      </a:dk2>
      <a:lt2>
        <a:srgbClr val="FFFFFF"/>
      </a:lt2>
      <a:accent1>
        <a:srgbClr val="8DA8AD"/>
      </a:accent1>
      <a:accent2>
        <a:srgbClr val="F7A600"/>
      </a:accent2>
      <a:accent3>
        <a:srgbClr val="E93F6F"/>
      </a:accent3>
      <a:accent4>
        <a:srgbClr val="002F5F"/>
      </a:accent4>
      <a:accent5>
        <a:srgbClr val="D4DC5C"/>
      </a:accent5>
      <a:accent6>
        <a:srgbClr val="015357"/>
      </a:accent6>
      <a:hlink>
        <a:srgbClr val="002F5F"/>
      </a:hlink>
      <a:folHlink>
        <a:srgbClr val="F7A6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LCP PowerPoint Master.potx" id="{5AD81348-176F-4B53-ACF5-4F92A049B2F2}" vid="{A8D5F9D9-85A4-4382-90F7-83566514661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LCP PowerPoint Master</Template>
  <TotalTime>0</TotalTime>
  <Words>2173</Words>
  <Application>Microsoft Office PowerPoint</Application>
  <PresentationFormat>Custom</PresentationFormat>
  <Paragraphs>321</Paragraphs>
  <Slides>12</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Georgia</vt:lpstr>
      <vt:lpstr>Wingdings</vt:lpstr>
      <vt:lpstr>LCP PowerPoint Master</vt:lpstr>
      <vt:lpstr>Helping Trustees improve their scheme’s investment efficiency using a platform</vt:lpstr>
      <vt:lpstr>What is an investment platform?</vt:lpstr>
      <vt:lpstr>Simplifying the process of investing </vt:lpstr>
      <vt:lpstr>How do schemes currently access investments? </vt:lpstr>
      <vt:lpstr>Using an investment platform What changes? </vt:lpstr>
      <vt:lpstr>Benefits to clients of using a platform Efficient implementation of investment decisions</vt:lpstr>
      <vt:lpstr>Summary table </vt:lpstr>
      <vt:lpstr>Other issues to consider</vt:lpstr>
      <vt:lpstr>Using an investment platform Who will do what?</vt:lpstr>
      <vt:lpstr>Using a platform in practice Example: simple cash switch from Fund A to Fund B</vt:lpstr>
      <vt:lpstr>What are the key fee changes? More upfront but can be significantly reduced longer term </vt:lpstr>
      <vt:lpstr>Use of our work   </vt:lpstr>
    </vt:vector>
  </TitlesOfParts>
  <Company>Lane Clark &amp; Peacock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September conference 2018</dc:title>
  <dc:creator>Lorraine Porter</dc:creator>
  <cp:keywords>Principal</cp:keywords>
  <cp:lastModifiedBy>Caroline Davies</cp:lastModifiedBy>
  <cp:revision>31</cp:revision>
  <cp:lastPrinted>2017-05-02T10:30:50Z</cp:lastPrinted>
  <dcterms:created xsi:type="dcterms:W3CDTF">2018-08-20T15:53:33Z</dcterms:created>
  <dcterms:modified xsi:type="dcterms:W3CDTF">2018-09-19T15:24:15Z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Version">
    <vt:i4>2</vt:i4>
  </property>
  <property fmtid="{D5CDD505-2E9C-101B-9397-08002B2CF9AE}" pid="3" name="OrgID">
    <vt:i4>10007828</vt:i4>
  </property>
  <property fmtid="{D5CDD505-2E9C-101B-9397-08002B2CF9AE}" pid="4" name="DocID">
    <vt:lpwstr>3452323</vt:lpwstr>
  </property>
</Properties>
</file>