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260" r:id="rId2"/>
    <p:sldMasterId id="2147484296" r:id="rId3"/>
  </p:sldMasterIdLst>
  <p:notesMasterIdLst>
    <p:notesMasterId r:id="rId17"/>
  </p:notesMasterIdLst>
  <p:sldIdLst>
    <p:sldId id="443" r:id="rId4"/>
    <p:sldId id="458" r:id="rId5"/>
    <p:sldId id="461" r:id="rId6"/>
    <p:sldId id="452" r:id="rId7"/>
    <p:sldId id="470" r:id="rId8"/>
    <p:sldId id="462" r:id="rId9"/>
    <p:sldId id="465" r:id="rId10"/>
    <p:sldId id="466" r:id="rId11"/>
    <p:sldId id="463" r:id="rId12"/>
    <p:sldId id="469" r:id="rId13"/>
    <p:sldId id="467" r:id="rId14"/>
    <p:sldId id="468" r:id="rId15"/>
    <p:sldId id="464" r:id="rId16"/>
  </p:sldIdLst>
  <p:sldSz cx="9144000" cy="6858000" type="screen4x3"/>
  <p:notesSz cx="6726238" cy="9852025"/>
  <p:defaultTextStyle>
    <a:defPPr>
      <a:defRPr lang="en-GB"/>
    </a:defPPr>
    <a:lvl1pPr algn="l" rtl="0" fontAlgn="base">
      <a:spcBef>
        <a:spcPct val="0"/>
      </a:spcBef>
      <a:spcAft>
        <a:spcPct val="0"/>
      </a:spcAft>
      <a:defRPr sz="4400" kern="1200">
        <a:solidFill>
          <a:schemeClr val="tx1"/>
        </a:solidFill>
        <a:latin typeface="Arial" charset="0"/>
        <a:ea typeface="+mn-ea"/>
        <a:cs typeface="+mn-cs"/>
      </a:defRPr>
    </a:lvl1pPr>
    <a:lvl2pPr marL="457200" algn="l" rtl="0" fontAlgn="base">
      <a:spcBef>
        <a:spcPct val="0"/>
      </a:spcBef>
      <a:spcAft>
        <a:spcPct val="0"/>
      </a:spcAft>
      <a:defRPr sz="4400" kern="1200">
        <a:solidFill>
          <a:schemeClr val="tx1"/>
        </a:solidFill>
        <a:latin typeface="Arial" charset="0"/>
        <a:ea typeface="+mn-ea"/>
        <a:cs typeface="+mn-cs"/>
      </a:defRPr>
    </a:lvl2pPr>
    <a:lvl3pPr marL="914400" algn="l" rtl="0" fontAlgn="base">
      <a:spcBef>
        <a:spcPct val="0"/>
      </a:spcBef>
      <a:spcAft>
        <a:spcPct val="0"/>
      </a:spcAft>
      <a:defRPr sz="4400" kern="1200">
        <a:solidFill>
          <a:schemeClr val="tx1"/>
        </a:solidFill>
        <a:latin typeface="Arial" charset="0"/>
        <a:ea typeface="+mn-ea"/>
        <a:cs typeface="+mn-cs"/>
      </a:defRPr>
    </a:lvl3pPr>
    <a:lvl4pPr marL="1371600" algn="l" rtl="0" fontAlgn="base">
      <a:spcBef>
        <a:spcPct val="0"/>
      </a:spcBef>
      <a:spcAft>
        <a:spcPct val="0"/>
      </a:spcAft>
      <a:defRPr sz="4400" kern="1200">
        <a:solidFill>
          <a:schemeClr val="tx1"/>
        </a:solidFill>
        <a:latin typeface="Arial" charset="0"/>
        <a:ea typeface="+mn-ea"/>
        <a:cs typeface="+mn-cs"/>
      </a:defRPr>
    </a:lvl4pPr>
    <a:lvl5pPr marL="1828800" algn="l" rtl="0" fontAlgn="base">
      <a:spcBef>
        <a:spcPct val="0"/>
      </a:spcBef>
      <a:spcAft>
        <a:spcPct val="0"/>
      </a:spcAft>
      <a:defRPr sz="4400" kern="1200">
        <a:solidFill>
          <a:schemeClr val="tx1"/>
        </a:solidFill>
        <a:latin typeface="Arial" charset="0"/>
        <a:ea typeface="+mn-ea"/>
        <a:cs typeface="+mn-cs"/>
      </a:defRPr>
    </a:lvl5pPr>
    <a:lvl6pPr marL="2286000" algn="l" defTabSz="914400" rtl="0" eaLnBrk="1" latinLnBrk="0" hangingPunct="1">
      <a:defRPr sz="4400" kern="1200">
        <a:solidFill>
          <a:schemeClr val="tx1"/>
        </a:solidFill>
        <a:latin typeface="Arial" charset="0"/>
        <a:ea typeface="+mn-ea"/>
        <a:cs typeface="+mn-cs"/>
      </a:defRPr>
    </a:lvl6pPr>
    <a:lvl7pPr marL="2743200" algn="l" defTabSz="914400" rtl="0" eaLnBrk="1" latinLnBrk="0" hangingPunct="1">
      <a:defRPr sz="4400" kern="1200">
        <a:solidFill>
          <a:schemeClr val="tx1"/>
        </a:solidFill>
        <a:latin typeface="Arial" charset="0"/>
        <a:ea typeface="+mn-ea"/>
        <a:cs typeface="+mn-cs"/>
      </a:defRPr>
    </a:lvl7pPr>
    <a:lvl8pPr marL="3200400" algn="l" defTabSz="914400" rtl="0" eaLnBrk="1" latinLnBrk="0" hangingPunct="1">
      <a:defRPr sz="4400" kern="1200">
        <a:solidFill>
          <a:schemeClr val="tx1"/>
        </a:solidFill>
        <a:latin typeface="Arial" charset="0"/>
        <a:ea typeface="+mn-ea"/>
        <a:cs typeface="+mn-cs"/>
      </a:defRPr>
    </a:lvl8pPr>
    <a:lvl9pPr marL="3657600" algn="l" defTabSz="914400" rtl="0" eaLnBrk="1" latinLnBrk="0" hangingPunct="1">
      <a:defRPr sz="4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aforth-Demicoli Aimee STRATEGY PRIVATE PENSIONS" initials="A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88D"/>
    <a:srgbClr val="00CC99"/>
    <a:srgbClr val="33CC99"/>
    <a:srgbClr val="FDD6C5"/>
    <a:srgbClr val="FFFFA3"/>
    <a:srgbClr val="9900CC"/>
    <a:srgbClr val="F240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20" autoAdjust="0"/>
    <p:restoredTop sz="95345" autoAdjust="0"/>
  </p:normalViewPr>
  <p:slideViewPr>
    <p:cSldViewPr>
      <p:cViewPr varScale="1">
        <p:scale>
          <a:sx n="72" d="100"/>
          <a:sy n="72" d="100"/>
        </p:scale>
        <p:origin x="1464" y="6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p:cViewPr varScale="1">
        <p:scale>
          <a:sx n="87" d="100"/>
          <a:sy n="87" d="100"/>
        </p:scale>
        <p:origin x="92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1" y="0"/>
            <a:ext cx="2914965" cy="492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236" tIns="46118" rIns="92236" bIns="46118" numCol="1" anchor="t" anchorCtr="0" compatLnSpc="1">
            <a:prstTxWarp prst="textNoShape">
              <a:avLst/>
            </a:prstTxWarp>
          </a:bodyPr>
          <a:lstStyle>
            <a:lvl1pPr>
              <a:defRPr sz="1200"/>
            </a:lvl1pPr>
          </a:lstStyle>
          <a:p>
            <a:pPr>
              <a:defRPr/>
            </a:pPr>
            <a:endParaRPr lang="en-GB" dirty="0"/>
          </a:p>
        </p:txBody>
      </p:sp>
      <p:sp>
        <p:nvSpPr>
          <p:cNvPr id="52227" name="Rectangle 3"/>
          <p:cNvSpPr>
            <a:spLocks noGrp="1" noChangeArrowheads="1"/>
          </p:cNvSpPr>
          <p:nvPr>
            <p:ph type="dt" idx="1"/>
          </p:nvPr>
        </p:nvSpPr>
        <p:spPr bwMode="auto">
          <a:xfrm>
            <a:off x="3809704" y="0"/>
            <a:ext cx="2914964" cy="492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236" tIns="46118" rIns="92236" bIns="46118" numCol="1" anchor="t" anchorCtr="0" compatLnSpc="1">
            <a:prstTxWarp prst="textNoShape">
              <a:avLst/>
            </a:prstTxWarp>
          </a:bodyPr>
          <a:lstStyle>
            <a:lvl1pPr algn="r">
              <a:defRPr sz="1200"/>
            </a:lvl1pPr>
          </a:lstStyle>
          <a:p>
            <a:pPr>
              <a:defRPr/>
            </a:pPr>
            <a:endParaRPr lang="en-GB" dirty="0"/>
          </a:p>
        </p:txBody>
      </p:sp>
      <p:sp>
        <p:nvSpPr>
          <p:cNvPr id="36868" name="Rectangle 4"/>
          <p:cNvSpPr>
            <a:spLocks noGrp="1" noRot="1" noChangeAspect="1" noChangeArrowheads="1" noTextEdit="1"/>
          </p:cNvSpPr>
          <p:nvPr>
            <p:ph type="sldImg" idx="2"/>
          </p:nvPr>
        </p:nvSpPr>
        <p:spPr bwMode="auto">
          <a:xfrm>
            <a:off x="901700" y="739775"/>
            <a:ext cx="4922838" cy="3694113"/>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52229" name="Rectangle 5"/>
          <p:cNvSpPr>
            <a:spLocks noGrp="1" noChangeArrowheads="1"/>
          </p:cNvSpPr>
          <p:nvPr>
            <p:ph type="body" sz="quarter" idx="3"/>
          </p:nvPr>
        </p:nvSpPr>
        <p:spPr bwMode="auto">
          <a:xfrm>
            <a:off x="673409" y="4679830"/>
            <a:ext cx="5379420" cy="44328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236" tIns="46118" rIns="92236" bIns="4611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30" name="Rectangle 6"/>
          <p:cNvSpPr>
            <a:spLocks noGrp="1" noChangeArrowheads="1"/>
          </p:cNvSpPr>
          <p:nvPr>
            <p:ph type="ftr" sz="quarter" idx="4"/>
          </p:nvPr>
        </p:nvSpPr>
        <p:spPr bwMode="auto">
          <a:xfrm>
            <a:off x="1" y="9358087"/>
            <a:ext cx="2914965" cy="492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236" tIns="46118" rIns="92236" bIns="46118" numCol="1" anchor="b" anchorCtr="0" compatLnSpc="1">
            <a:prstTxWarp prst="textNoShape">
              <a:avLst/>
            </a:prstTxWarp>
          </a:bodyPr>
          <a:lstStyle>
            <a:lvl1pPr>
              <a:defRPr sz="1200"/>
            </a:lvl1pPr>
          </a:lstStyle>
          <a:p>
            <a:pPr>
              <a:defRPr/>
            </a:pPr>
            <a:endParaRPr lang="en-GB" dirty="0"/>
          </a:p>
        </p:txBody>
      </p:sp>
      <p:sp>
        <p:nvSpPr>
          <p:cNvPr id="52231" name="Rectangle 7"/>
          <p:cNvSpPr>
            <a:spLocks noGrp="1" noChangeArrowheads="1"/>
          </p:cNvSpPr>
          <p:nvPr>
            <p:ph type="sldNum" sz="quarter" idx="5"/>
          </p:nvPr>
        </p:nvSpPr>
        <p:spPr bwMode="auto">
          <a:xfrm>
            <a:off x="3809704" y="9358087"/>
            <a:ext cx="2914964" cy="492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236" tIns="46118" rIns="92236" bIns="46118" numCol="1" anchor="b" anchorCtr="0" compatLnSpc="1">
            <a:prstTxWarp prst="textNoShape">
              <a:avLst/>
            </a:prstTxWarp>
          </a:bodyPr>
          <a:lstStyle>
            <a:lvl1pPr algn="r">
              <a:defRPr sz="1200"/>
            </a:lvl1pPr>
          </a:lstStyle>
          <a:p>
            <a:pPr>
              <a:defRPr/>
            </a:pPr>
            <a:fld id="{0F70CC51-50EB-4C65-BE85-1DC828E2EFFB}" type="slidenum">
              <a:rPr lang="en-GB"/>
              <a:pPr>
                <a:defRPr/>
              </a:pPr>
              <a:t>‹#›</a:t>
            </a:fld>
            <a:endParaRPr lang="en-GB" dirty="0"/>
          </a:p>
        </p:txBody>
      </p:sp>
    </p:spTree>
    <p:extLst>
      <p:ext uri="{BB962C8B-B14F-4D97-AF65-F5344CB8AC3E}">
        <p14:creationId xmlns:p14="http://schemas.microsoft.com/office/powerpoint/2010/main" val="29021531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0F70CC51-50EB-4C65-BE85-1DC828E2EFFB}" type="slidenum">
              <a:rPr lang="en-GB" smtClean="0"/>
              <a:pPr>
                <a:defRPr/>
              </a:pPr>
              <a:t>1</a:t>
            </a:fld>
            <a:endParaRPr lang="en-GB" dirty="0"/>
          </a:p>
        </p:txBody>
      </p:sp>
    </p:spTree>
    <p:extLst>
      <p:ext uri="{BB962C8B-B14F-4D97-AF65-F5344CB8AC3E}">
        <p14:creationId xmlns:p14="http://schemas.microsoft.com/office/powerpoint/2010/main" val="863895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0F70CC51-50EB-4C65-BE85-1DC828E2EFFB}" type="slidenum">
              <a:rPr lang="en-GB" smtClean="0"/>
              <a:pPr>
                <a:defRPr/>
              </a:pPr>
              <a:t>12</a:t>
            </a:fld>
            <a:endParaRPr lang="en-GB" dirty="0"/>
          </a:p>
        </p:txBody>
      </p:sp>
    </p:spTree>
    <p:extLst>
      <p:ext uri="{BB962C8B-B14F-4D97-AF65-F5344CB8AC3E}">
        <p14:creationId xmlns:p14="http://schemas.microsoft.com/office/powerpoint/2010/main" val="2881216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mn-ea"/>
                <a:cs typeface="+mn-cs"/>
              </a:rPr>
              <a:t>The Industry shouldn’t underestimate the difficulties the government would have legislating to allow all schemes to simplify benefit structures under Section 67 and Section 68. Potentially interfering with A1P1 rights.</a:t>
            </a:r>
          </a:p>
          <a:p>
            <a:endParaRPr lang="en-GB" sz="1200" kern="1200" dirty="0">
              <a:solidFill>
                <a:schemeClr val="tx1"/>
              </a:solidFill>
              <a:effectLst/>
              <a:latin typeface="Arial" charset="0"/>
              <a:ea typeface="+mn-ea"/>
              <a:cs typeface="+mn-cs"/>
            </a:endParaRPr>
          </a:p>
          <a:p>
            <a:r>
              <a:rPr lang="en-GB" dirty="0"/>
              <a:t>Any legislative change which allowed trustees to simplify members’ benefits, without consent would require a strong body of evidence to justify change. This would be controversial due to the potential winners and losers this creates over time.</a:t>
            </a:r>
          </a:p>
          <a:p>
            <a:endParaRPr lang="en-GB"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We are continuing to work with the Industry to iron out some of their remaining issues with GMP conversion and equalisation.</a:t>
            </a:r>
          </a:p>
          <a:p>
            <a:endParaRPr lang="en-GB"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This could be one way schemes could simplify a lot of the complexities in benefit structures. </a:t>
            </a:r>
          </a:p>
        </p:txBody>
      </p:sp>
      <p:sp>
        <p:nvSpPr>
          <p:cNvPr id="4" name="Slide Number Placeholder 3"/>
          <p:cNvSpPr>
            <a:spLocks noGrp="1"/>
          </p:cNvSpPr>
          <p:nvPr>
            <p:ph type="sldNum" sz="quarter" idx="10"/>
          </p:nvPr>
        </p:nvSpPr>
        <p:spPr/>
        <p:txBody>
          <a:bodyPr/>
          <a:lstStyle/>
          <a:p>
            <a:pPr>
              <a:defRPr/>
            </a:pPr>
            <a:fld id="{0F70CC51-50EB-4C65-BE85-1DC828E2EFFB}" type="slidenum">
              <a:rPr lang="en-GB" smtClean="0"/>
              <a:pPr>
                <a:defRPr/>
              </a:pPr>
              <a:t>3</a:t>
            </a:fld>
            <a:endParaRPr lang="en-GB" dirty="0"/>
          </a:p>
        </p:txBody>
      </p:sp>
    </p:spTree>
    <p:extLst>
      <p:ext uri="{BB962C8B-B14F-4D97-AF65-F5344CB8AC3E}">
        <p14:creationId xmlns:p14="http://schemas.microsoft.com/office/powerpoint/2010/main" val="625064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t>We’re aware of proposals that are currently being considered to set up commercial style consolidator vehicles within the current regime.</a:t>
            </a:r>
          </a:p>
          <a:p>
            <a:pPr>
              <a:defRPr/>
            </a:pPr>
            <a:r>
              <a:rPr lang="en-GB" dirty="0"/>
              <a:t>I think its fair to say that when the current DB legislative framework was designed it was always intended that an employer would stand behind the scheme </a:t>
            </a:r>
            <a:endParaRPr lang="en-GB" sz="1200" kern="1200" dirty="0">
              <a:solidFill>
                <a:schemeClr val="tx1"/>
              </a:solidFill>
              <a:effectLst/>
              <a:latin typeface="Arial" charset="0"/>
              <a:ea typeface="+mn-ea"/>
              <a:cs typeface="+mn-cs"/>
            </a:endParaRPr>
          </a:p>
          <a:p>
            <a:pPr>
              <a:defRPr/>
            </a:pPr>
            <a:r>
              <a:rPr lang="en-GB" dirty="0"/>
              <a:t>We would want to ensure exchanging sponsor covenant and moving into a commercial consolidator improves the likelihood that members will receive full benefits. </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mn-ea"/>
                <a:cs typeface="+mn-cs"/>
              </a:rPr>
              <a:t>Although no decisions</a:t>
            </a:r>
            <a:r>
              <a:rPr lang="en-GB" sz="1200" kern="1200" baseline="0" dirty="0">
                <a:solidFill>
                  <a:schemeClr val="tx1"/>
                </a:solidFill>
                <a:effectLst/>
                <a:latin typeface="Arial" charset="0"/>
                <a:ea typeface="+mn-ea"/>
                <a:cs typeface="+mn-cs"/>
              </a:rPr>
              <a:t> have been made w</a:t>
            </a:r>
            <a:r>
              <a:rPr lang="en-GB" sz="1200" kern="1200" dirty="0">
                <a:solidFill>
                  <a:schemeClr val="tx1"/>
                </a:solidFill>
                <a:effectLst/>
                <a:latin typeface="Arial" charset="0"/>
                <a:ea typeface="+mn-ea"/>
                <a:cs typeface="+mn-cs"/>
              </a:rPr>
              <a:t>e would envisage that the Pensions Regulator would be best placed to authorise and supervise such vehicles, including ways to mitigate any risks or potential abuses.</a:t>
            </a:r>
            <a:endParaRPr lang="en-GB" dirty="0"/>
          </a:p>
          <a:p>
            <a:r>
              <a:rPr lang="en-GB" dirty="0"/>
              <a:t>There's lots of issues to be overcome and discussed and we would certainly need to consult on any specific proposals.</a:t>
            </a:r>
          </a:p>
          <a:p>
            <a:endParaRPr lang="en-GB" dirty="0"/>
          </a:p>
        </p:txBody>
      </p:sp>
      <p:sp>
        <p:nvSpPr>
          <p:cNvPr id="4" name="Slide Number Placeholder 3"/>
          <p:cNvSpPr>
            <a:spLocks noGrp="1"/>
          </p:cNvSpPr>
          <p:nvPr>
            <p:ph type="sldNum" sz="quarter" idx="10"/>
          </p:nvPr>
        </p:nvSpPr>
        <p:spPr/>
        <p:txBody>
          <a:bodyPr/>
          <a:lstStyle/>
          <a:p>
            <a:pPr>
              <a:defRPr/>
            </a:pPr>
            <a:fld id="{0F70CC51-50EB-4C65-BE85-1DC828E2EFFB}" type="slidenum">
              <a:rPr lang="en-GB" smtClean="0"/>
              <a:pPr>
                <a:defRPr/>
              </a:pPr>
              <a:t>4</a:t>
            </a:fld>
            <a:endParaRPr lang="en-GB" dirty="0"/>
          </a:p>
        </p:txBody>
      </p:sp>
    </p:spTree>
    <p:extLst>
      <p:ext uri="{BB962C8B-B14F-4D97-AF65-F5344CB8AC3E}">
        <p14:creationId xmlns:p14="http://schemas.microsoft.com/office/powerpoint/2010/main" val="1190767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0F70CC51-50EB-4C65-BE85-1DC828E2EFFB}" type="slidenum">
              <a:rPr lang="en-GB" smtClean="0"/>
              <a:pPr>
                <a:defRPr/>
              </a:pPr>
              <a:t>5</a:t>
            </a:fld>
            <a:endParaRPr lang="en-GB" dirty="0"/>
          </a:p>
        </p:txBody>
      </p:sp>
    </p:spTree>
    <p:extLst>
      <p:ext uri="{BB962C8B-B14F-4D97-AF65-F5344CB8AC3E}">
        <p14:creationId xmlns:p14="http://schemas.microsoft.com/office/powerpoint/2010/main" val="863895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0F70CC51-50EB-4C65-BE85-1DC828E2EFFB}" type="slidenum">
              <a:rPr lang="en-GB" smtClean="0"/>
              <a:pPr>
                <a:defRPr/>
              </a:pPr>
              <a:t>6</a:t>
            </a:fld>
            <a:endParaRPr lang="en-GB" dirty="0"/>
          </a:p>
        </p:txBody>
      </p:sp>
    </p:spTree>
    <p:extLst>
      <p:ext uri="{BB962C8B-B14F-4D97-AF65-F5344CB8AC3E}">
        <p14:creationId xmlns:p14="http://schemas.microsoft.com/office/powerpoint/2010/main" val="2881216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0F70CC51-50EB-4C65-BE85-1DC828E2EFFB}" type="slidenum">
              <a:rPr lang="en-GB" smtClean="0"/>
              <a:pPr>
                <a:defRPr/>
              </a:pPr>
              <a:t>7</a:t>
            </a:fld>
            <a:endParaRPr lang="en-GB" dirty="0"/>
          </a:p>
        </p:txBody>
      </p:sp>
    </p:spTree>
    <p:extLst>
      <p:ext uri="{BB962C8B-B14F-4D97-AF65-F5344CB8AC3E}">
        <p14:creationId xmlns:p14="http://schemas.microsoft.com/office/powerpoint/2010/main" val="2881216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0F70CC51-50EB-4C65-BE85-1DC828E2EFFB}" type="slidenum">
              <a:rPr lang="en-GB" smtClean="0"/>
              <a:pPr>
                <a:defRPr/>
              </a:pPr>
              <a:t>8</a:t>
            </a:fld>
            <a:endParaRPr lang="en-GB" dirty="0"/>
          </a:p>
        </p:txBody>
      </p:sp>
    </p:spTree>
    <p:extLst>
      <p:ext uri="{BB962C8B-B14F-4D97-AF65-F5344CB8AC3E}">
        <p14:creationId xmlns:p14="http://schemas.microsoft.com/office/powerpoint/2010/main" val="2881216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0F70CC51-50EB-4C65-BE85-1DC828E2EFFB}" type="slidenum">
              <a:rPr lang="en-GB" smtClean="0"/>
              <a:pPr>
                <a:defRPr/>
              </a:pPr>
              <a:t>10</a:t>
            </a:fld>
            <a:endParaRPr lang="en-GB" dirty="0"/>
          </a:p>
        </p:txBody>
      </p:sp>
    </p:spTree>
    <p:extLst>
      <p:ext uri="{BB962C8B-B14F-4D97-AF65-F5344CB8AC3E}">
        <p14:creationId xmlns:p14="http://schemas.microsoft.com/office/powerpoint/2010/main" val="2881216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0F70CC51-50EB-4C65-BE85-1DC828E2EFFB}" type="slidenum">
              <a:rPr lang="en-GB" smtClean="0"/>
              <a:pPr>
                <a:defRPr/>
              </a:pPr>
              <a:t>11</a:t>
            </a:fld>
            <a:endParaRPr lang="en-GB" dirty="0"/>
          </a:p>
        </p:txBody>
      </p:sp>
    </p:spTree>
    <p:extLst>
      <p:ext uri="{BB962C8B-B14F-4D97-AF65-F5344CB8AC3E}">
        <p14:creationId xmlns:p14="http://schemas.microsoft.com/office/powerpoint/2010/main" val="2881216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8874125" y="3079750"/>
            <a:ext cx="269875" cy="3778250"/>
          </a:xfrm>
          <a:prstGeom prst="rect">
            <a:avLst/>
          </a:prstGeom>
          <a:solidFill>
            <a:srgbClr val="00C0B5"/>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anchor="ctr"/>
          <a:lstStyle>
            <a:lvl1pPr defTabSz="457200" eaLnBrk="0" hangingPunct="0">
              <a:defRPr sz="4400">
                <a:solidFill>
                  <a:schemeClr val="tx1"/>
                </a:solidFill>
                <a:latin typeface="Arial" charset="0"/>
              </a:defRPr>
            </a:lvl1pPr>
            <a:lvl2pPr marL="742950" indent="-285750" defTabSz="457200" eaLnBrk="0" hangingPunct="0">
              <a:defRPr sz="4400">
                <a:solidFill>
                  <a:schemeClr val="tx1"/>
                </a:solidFill>
                <a:latin typeface="Arial" charset="0"/>
              </a:defRPr>
            </a:lvl2pPr>
            <a:lvl3pPr marL="1143000" indent="-228600" defTabSz="457200" eaLnBrk="0" hangingPunct="0">
              <a:defRPr sz="4400">
                <a:solidFill>
                  <a:schemeClr val="tx1"/>
                </a:solidFill>
                <a:latin typeface="Arial" charset="0"/>
              </a:defRPr>
            </a:lvl3pPr>
            <a:lvl4pPr marL="1600200" indent="-228600" defTabSz="457200" eaLnBrk="0" hangingPunct="0">
              <a:defRPr sz="4400">
                <a:solidFill>
                  <a:schemeClr val="tx1"/>
                </a:solidFill>
                <a:latin typeface="Arial" charset="0"/>
              </a:defRPr>
            </a:lvl4pPr>
            <a:lvl5pPr marL="2057400" indent="-228600" defTabSz="457200" eaLnBrk="0" hangingPunct="0">
              <a:defRPr sz="4400">
                <a:solidFill>
                  <a:schemeClr val="tx1"/>
                </a:solidFill>
                <a:latin typeface="Arial" charset="0"/>
              </a:defRPr>
            </a:lvl5pPr>
            <a:lvl6pPr marL="2514600" indent="-228600" defTabSz="457200" eaLnBrk="0" fontAlgn="base" hangingPunct="0">
              <a:spcBef>
                <a:spcPct val="0"/>
              </a:spcBef>
              <a:spcAft>
                <a:spcPct val="0"/>
              </a:spcAft>
              <a:defRPr sz="4400">
                <a:solidFill>
                  <a:schemeClr val="tx1"/>
                </a:solidFill>
                <a:latin typeface="Arial" charset="0"/>
              </a:defRPr>
            </a:lvl6pPr>
            <a:lvl7pPr marL="2971800" indent="-228600" defTabSz="457200" eaLnBrk="0" fontAlgn="base" hangingPunct="0">
              <a:spcBef>
                <a:spcPct val="0"/>
              </a:spcBef>
              <a:spcAft>
                <a:spcPct val="0"/>
              </a:spcAft>
              <a:defRPr sz="4400">
                <a:solidFill>
                  <a:schemeClr val="tx1"/>
                </a:solidFill>
                <a:latin typeface="Arial" charset="0"/>
              </a:defRPr>
            </a:lvl7pPr>
            <a:lvl8pPr marL="3429000" indent="-228600" defTabSz="457200" eaLnBrk="0" fontAlgn="base" hangingPunct="0">
              <a:spcBef>
                <a:spcPct val="0"/>
              </a:spcBef>
              <a:spcAft>
                <a:spcPct val="0"/>
              </a:spcAft>
              <a:defRPr sz="4400">
                <a:solidFill>
                  <a:schemeClr val="tx1"/>
                </a:solidFill>
                <a:latin typeface="Arial" charset="0"/>
              </a:defRPr>
            </a:lvl8pPr>
            <a:lvl9pPr marL="3886200" indent="-228600" defTabSz="457200" eaLnBrk="0" fontAlgn="base" hangingPunct="0">
              <a:spcBef>
                <a:spcPct val="0"/>
              </a:spcBef>
              <a:spcAft>
                <a:spcPct val="0"/>
              </a:spcAft>
              <a:defRPr sz="4400">
                <a:solidFill>
                  <a:schemeClr val="tx1"/>
                </a:solidFill>
                <a:latin typeface="Arial" charset="0"/>
              </a:defRPr>
            </a:lvl9pPr>
          </a:lstStyle>
          <a:p>
            <a:pPr algn="ctr" eaLnBrk="1" hangingPunct="1">
              <a:defRPr/>
            </a:pPr>
            <a:endParaRPr lang="en-US" altLang="en-US" sz="1800" dirty="0">
              <a:solidFill>
                <a:srgbClr val="FFFFFF"/>
              </a:solidFill>
            </a:endParaRPr>
          </a:p>
        </p:txBody>
      </p:sp>
      <p:sp>
        <p:nvSpPr>
          <p:cNvPr id="22530" name="Title Placeholder 1"/>
          <p:cNvSpPr>
            <a:spLocks noGrp="1"/>
          </p:cNvSpPr>
          <p:nvPr>
            <p:ph type="ctrTitle"/>
          </p:nvPr>
        </p:nvSpPr>
        <p:spPr>
          <a:xfrm>
            <a:off x="457200" y="3079750"/>
            <a:ext cx="7772400" cy="1400175"/>
          </a:xfrm>
        </p:spPr>
        <p:txBody>
          <a:bodyPr lIns="0" tIns="0" rIns="0" bIns="0"/>
          <a:lstStyle>
            <a:lvl1pPr>
              <a:defRPr sz="3600"/>
            </a:lvl1pPr>
          </a:lstStyle>
          <a:p>
            <a:pPr lvl="0"/>
            <a:r>
              <a:rPr lang="en-GB" noProof="0"/>
              <a:t>Click to edit Master title style</a:t>
            </a:r>
          </a:p>
        </p:txBody>
      </p:sp>
      <p:sp>
        <p:nvSpPr>
          <p:cNvPr id="22531" name="Text Placeholder 2"/>
          <p:cNvSpPr>
            <a:spLocks noGrp="1"/>
          </p:cNvSpPr>
          <p:nvPr>
            <p:ph type="subTitle" idx="1"/>
          </p:nvPr>
        </p:nvSpPr>
        <p:spPr>
          <a:xfrm>
            <a:off x="457200" y="5194300"/>
            <a:ext cx="6400800" cy="1087438"/>
          </a:xfrm>
        </p:spPr>
        <p:txBody>
          <a:bodyPr lIns="0" tIns="0" rIns="0" bIns="0"/>
          <a:lstStyle>
            <a:lvl1pPr marL="0" indent="0">
              <a:buFont typeface="Arial" charset="0"/>
              <a:buNone/>
              <a:defRPr sz="1600"/>
            </a:lvl1pPr>
          </a:lstStyle>
          <a:p>
            <a:pPr lvl="0"/>
            <a:r>
              <a:rPr lang="en-GB" noProof="0"/>
              <a:t>Click to edit Master subtitle style</a:t>
            </a:r>
          </a:p>
        </p:txBody>
      </p:sp>
    </p:spTree>
    <p:extLst>
      <p:ext uri="{BB962C8B-B14F-4D97-AF65-F5344CB8AC3E}">
        <p14:creationId xmlns:p14="http://schemas.microsoft.com/office/powerpoint/2010/main" val="698469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47302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392113"/>
            <a:ext cx="1944688" cy="5867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58813" y="392113"/>
            <a:ext cx="5684837"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25406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8813" y="392113"/>
            <a:ext cx="6875462" cy="80645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58813" y="1439863"/>
            <a:ext cx="3814762" cy="4819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5975" y="1439863"/>
            <a:ext cx="3814763" cy="4819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48084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62017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1170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09271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6425"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97425"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354558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46193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145002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5329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659413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8680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579417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890251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8625" y="414338"/>
            <a:ext cx="2057400" cy="57118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6425" y="414338"/>
            <a:ext cx="6019800" cy="57118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99084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2707" name="Title Placeholder 1"/>
          <p:cNvSpPr>
            <a:spLocks noGrp="1"/>
          </p:cNvSpPr>
          <p:nvPr>
            <p:ph type="ctrTitle"/>
          </p:nvPr>
        </p:nvSpPr>
        <p:spPr>
          <a:xfrm>
            <a:off x="457200" y="3079750"/>
            <a:ext cx="7772400" cy="1400175"/>
          </a:xfrm>
        </p:spPr>
        <p:txBody>
          <a:bodyPr lIns="0" tIns="0" rIns="0" bIns="0"/>
          <a:lstStyle>
            <a:lvl1pPr>
              <a:defRPr sz="3600" smtClean="0">
                <a:latin typeface="Arial" pitchFamily="34" charset="0"/>
              </a:defRPr>
            </a:lvl1pPr>
          </a:lstStyle>
          <a:p>
            <a:pPr lvl="0"/>
            <a:r>
              <a:rPr lang="en-US" noProof="0"/>
              <a:t>Click to edit Master title style</a:t>
            </a:r>
            <a:endParaRPr lang="en-GB" noProof="0"/>
          </a:p>
        </p:txBody>
      </p:sp>
      <p:sp>
        <p:nvSpPr>
          <p:cNvPr id="72708" name="Text Placeholder 2"/>
          <p:cNvSpPr>
            <a:spLocks noGrp="1"/>
          </p:cNvSpPr>
          <p:nvPr>
            <p:ph type="subTitle" idx="1"/>
          </p:nvPr>
        </p:nvSpPr>
        <p:spPr>
          <a:xfrm>
            <a:off x="457200" y="5194300"/>
            <a:ext cx="6400800" cy="1087438"/>
          </a:xfrm>
        </p:spPr>
        <p:txBody>
          <a:bodyPr lIns="0" tIns="0" rIns="0" bIns="0"/>
          <a:lstStyle>
            <a:lvl1pPr marL="0" indent="0">
              <a:buFont typeface="Arial" pitchFamily="34" charset="0"/>
              <a:buNone/>
              <a:defRPr sz="1600" smtClean="0">
                <a:latin typeface="Arial" pitchFamily="34" charset="0"/>
              </a:defRPr>
            </a:lvl1pPr>
          </a:lstStyle>
          <a:p>
            <a:pPr lvl="0"/>
            <a:r>
              <a:rPr lang="en-US" noProof="0"/>
              <a:t>Click to edit Master subtitle style</a:t>
            </a:r>
            <a:endParaRPr lang="en-GB" noProof="0"/>
          </a:p>
        </p:txBody>
      </p:sp>
      <p:sp>
        <p:nvSpPr>
          <p:cNvPr id="9" name="Rectangle 8"/>
          <p:cNvSpPr>
            <a:spLocks noChangeArrowheads="1"/>
          </p:cNvSpPr>
          <p:nvPr/>
        </p:nvSpPr>
        <p:spPr bwMode="auto">
          <a:xfrm>
            <a:off x="8874125" y="3079750"/>
            <a:ext cx="269875" cy="3778250"/>
          </a:xfrm>
          <a:prstGeom prst="rect">
            <a:avLst/>
          </a:prstGeom>
          <a:solidFill>
            <a:srgbClr val="00C0B5"/>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anchor="ctr"/>
          <a:lstStyle/>
          <a:p>
            <a:pPr algn="ctr" defTabSz="457200" fontAlgn="auto">
              <a:spcBef>
                <a:spcPts val="0"/>
              </a:spcBef>
              <a:spcAft>
                <a:spcPts val="0"/>
              </a:spcAft>
              <a:defRPr/>
            </a:pPr>
            <a:endParaRPr lang="en-US" sz="1800">
              <a:solidFill>
                <a:prstClr val="white"/>
              </a:solidFill>
              <a:latin typeface="Arial" pitchFamily="34" charset="0"/>
            </a:endParaRPr>
          </a:p>
        </p:txBody>
      </p:sp>
      <p:pic>
        <p:nvPicPr>
          <p:cNvPr id="72712" name="Picture 8" descr="DWP_3262_SML_A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433388"/>
            <a:ext cx="1398588" cy="1168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5294535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Cover WHIT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269875" cy="3778250"/>
          </a:xfrm>
          <a:prstGeom prst="rect">
            <a:avLst/>
          </a:prstGeom>
          <a:solidFill>
            <a:srgbClr val="00C0B5"/>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anchor="ctr"/>
          <a:lstStyle/>
          <a:p>
            <a:pPr algn="ctr" defTabSz="457200" fontAlgn="auto">
              <a:spcBef>
                <a:spcPts val="0"/>
              </a:spcBef>
              <a:spcAft>
                <a:spcPts val="0"/>
              </a:spcAft>
              <a:defRPr/>
            </a:pPr>
            <a:endParaRPr lang="en-US" sz="1800">
              <a:solidFill>
                <a:prstClr val="white"/>
              </a:solidFill>
              <a:latin typeface="Arial" pitchFamily="34" charset="0"/>
            </a:endParaRPr>
          </a:p>
        </p:txBody>
      </p:sp>
      <p:sp>
        <p:nvSpPr>
          <p:cNvPr id="5" name="Line 7"/>
          <p:cNvSpPr>
            <a:spLocks noChangeShapeType="1"/>
          </p:cNvSpPr>
          <p:nvPr/>
        </p:nvSpPr>
        <p:spPr bwMode="auto">
          <a:xfrm>
            <a:off x="296863" y="6502400"/>
            <a:ext cx="8539162" cy="0"/>
          </a:xfrm>
          <a:prstGeom prst="line">
            <a:avLst/>
          </a:prstGeom>
          <a:noFill/>
          <a:ln w="9525">
            <a:solidFill>
              <a:srgbClr val="00C0B5"/>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defTabSz="457200"/>
            <a:endParaRPr lang="en-GB" sz="1800">
              <a:solidFill>
                <a:prstClr val="black"/>
              </a:solidFill>
              <a:latin typeface="Arial" pitchFamily="34" charset="0"/>
            </a:endParaRPr>
          </a:p>
        </p:txBody>
      </p:sp>
      <p:sp>
        <p:nvSpPr>
          <p:cNvPr id="6" name="Slide Number Placeholder 5"/>
          <p:cNvSpPr txBox="1">
            <a:spLocks/>
          </p:cNvSpPr>
          <p:nvPr/>
        </p:nvSpPr>
        <p:spPr bwMode="auto">
          <a:xfrm>
            <a:off x="8328025" y="6535738"/>
            <a:ext cx="508000" cy="142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C0B5"/>
                </a:solidFill>
                <a:miter lim="800000"/>
                <a:headEnd/>
                <a:tailEnd/>
              </a14:hiddenLine>
            </a:ext>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lnSpc>
                <a:spcPct val="110000"/>
              </a:lnSpc>
              <a:spcBef>
                <a:spcPct val="50000"/>
              </a:spcBef>
              <a:buClr>
                <a:srgbClr val="000000"/>
              </a:buClr>
            </a:pPr>
            <a:fld id="{9DDEB5FA-83F5-41EF-8A79-A9664299C1B4}" type="slidenum">
              <a:rPr lang="en-GB" sz="1000" b="1" smtClean="0">
                <a:solidFill>
                  <a:prstClr val="black"/>
                </a:solidFill>
                <a:cs typeface="Arial" pitchFamily="34" charset="0"/>
              </a:rPr>
              <a:pPr algn="r">
                <a:lnSpc>
                  <a:spcPct val="110000"/>
                </a:lnSpc>
                <a:spcBef>
                  <a:spcPct val="50000"/>
                </a:spcBef>
                <a:buClr>
                  <a:srgbClr val="000000"/>
                </a:buClr>
              </a:pPr>
              <a:t>‹#›</a:t>
            </a:fld>
            <a:endParaRPr lang="en-GB" sz="1000" b="1">
              <a:solidFill>
                <a:prstClr val="black"/>
              </a:solidFill>
              <a:cs typeface="Arial" pitchFamily="34" charset="0"/>
            </a:endParaRPr>
          </a:p>
        </p:txBody>
      </p:sp>
      <p:sp>
        <p:nvSpPr>
          <p:cNvPr id="7" name="Text Box 9"/>
          <p:cNvSpPr txBox="1">
            <a:spLocks noChangeArrowheads="1"/>
          </p:cNvSpPr>
          <p:nvPr/>
        </p:nvSpPr>
        <p:spPr bwMode="auto">
          <a:xfrm>
            <a:off x="296863" y="6526213"/>
            <a:ext cx="1847850"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r>
              <a:rPr lang="en-GB" sz="1000">
                <a:solidFill>
                  <a:prstClr val="black"/>
                </a:solidFill>
              </a:rPr>
              <a:t>Department for Work &amp; Pensions</a:t>
            </a:r>
          </a:p>
        </p:txBody>
      </p:sp>
      <p:sp>
        <p:nvSpPr>
          <p:cNvPr id="8" name="Text Box 11"/>
          <p:cNvSpPr txBox="1">
            <a:spLocks noChangeArrowheads="1"/>
          </p:cNvSpPr>
          <p:nvPr userDrawn="1"/>
        </p:nvSpPr>
        <p:spPr bwMode="auto">
          <a:xfrm>
            <a:off x="7170738" y="6502400"/>
            <a:ext cx="1270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spcBef>
                <a:spcPct val="50000"/>
              </a:spcBef>
            </a:pPr>
            <a:endParaRPr lang="en-US" sz="1800">
              <a:solidFill>
                <a:prstClr val="black"/>
              </a:solidFill>
            </a:endParaRPr>
          </a:p>
        </p:txBody>
      </p:sp>
      <p:sp>
        <p:nvSpPr>
          <p:cNvPr id="9" name="Text Box 12"/>
          <p:cNvSpPr txBox="1">
            <a:spLocks noChangeArrowheads="1"/>
          </p:cNvSpPr>
          <p:nvPr userDrawn="1"/>
        </p:nvSpPr>
        <p:spPr bwMode="auto">
          <a:xfrm>
            <a:off x="7170738" y="6491288"/>
            <a:ext cx="17907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lgn="ctr">
              <a:spcBef>
                <a:spcPct val="50000"/>
              </a:spcBef>
            </a:pPr>
            <a:r>
              <a:rPr lang="en-GB" sz="1800">
                <a:solidFill>
                  <a:prstClr val="black"/>
                </a:solidFill>
              </a:rPr>
              <a:t>Official</a:t>
            </a:r>
          </a:p>
        </p:txBody>
      </p:sp>
      <p:sp>
        <p:nvSpPr>
          <p:cNvPr id="2" name="Title 1"/>
          <p:cNvSpPr>
            <a:spLocks noGrp="1"/>
          </p:cNvSpPr>
          <p:nvPr>
            <p:ph type="ctrTitle"/>
          </p:nvPr>
        </p:nvSpPr>
        <p:spPr>
          <a:xfrm>
            <a:off x="452912" y="1146815"/>
            <a:ext cx="7428345" cy="2293071"/>
          </a:xfrm>
        </p:spPr>
        <p:txBody>
          <a:bodyPr>
            <a:noAutofit/>
          </a:bodyPr>
          <a:lstStyle>
            <a:lvl1pPr>
              <a:defRPr sz="5400">
                <a:solidFill>
                  <a:schemeClr val="accent4"/>
                </a:solidFill>
              </a:defRPr>
            </a:lvl1pPr>
          </a:lstStyle>
          <a:p>
            <a:r>
              <a:rPr lang="en-US"/>
              <a:t>Click to edit Master title style</a:t>
            </a:r>
            <a:endParaRPr lang="en-US" dirty="0"/>
          </a:p>
        </p:txBody>
      </p:sp>
      <p:sp>
        <p:nvSpPr>
          <p:cNvPr id="3" name="Subtitle 2"/>
          <p:cNvSpPr>
            <a:spLocks noGrp="1"/>
          </p:cNvSpPr>
          <p:nvPr>
            <p:ph type="subTitle" idx="1"/>
          </p:nvPr>
        </p:nvSpPr>
        <p:spPr>
          <a:xfrm>
            <a:off x="463798" y="3537856"/>
            <a:ext cx="6400800" cy="1752600"/>
          </a:xfrm>
        </p:spPr>
        <p:txBody>
          <a:bodyPr rtlCol="0">
            <a:noAutofit/>
          </a:bodyPr>
          <a:lstStyle>
            <a:lvl1pPr marL="0" indent="0" algn="l" defTabSz="457200" rtl="0" eaLnBrk="1" latinLnBrk="0" hangingPunct="1">
              <a:spcBef>
                <a:spcPct val="0"/>
              </a:spcBef>
              <a:buNone/>
              <a:defRPr lang="en-US" sz="1800" kern="1200" dirty="0">
                <a:solidFill>
                  <a:schemeClr val="tx1"/>
                </a:solidFill>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a:t>Click to edit Master subtitle style</a:t>
            </a:r>
            <a:endParaRPr lang="en-US" dirty="0"/>
          </a:p>
        </p:txBody>
      </p:sp>
    </p:spTree>
    <p:extLst>
      <p:ext uri="{BB962C8B-B14F-4D97-AF65-F5344CB8AC3E}">
        <p14:creationId xmlns:p14="http://schemas.microsoft.com/office/powerpoint/2010/main" val="1821413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3785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58813" y="1439863"/>
            <a:ext cx="3814762" cy="4819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5975" y="1439863"/>
            <a:ext cx="3814763" cy="4819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25347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71850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26497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93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89791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56444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0"/>
            <a:ext cx="269875" cy="3778250"/>
          </a:xfrm>
          <a:prstGeom prst="rect">
            <a:avLst/>
          </a:prstGeom>
          <a:solidFill>
            <a:srgbClr val="00C0B5"/>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anchor="ctr"/>
          <a:lstStyle>
            <a:lvl1pPr defTabSz="457200" eaLnBrk="0" hangingPunct="0">
              <a:defRPr sz="4400">
                <a:solidFill>
                  <a:schemeClr val="tx1"/>
                </a:solidFill>
                <a:latin typeface="Arial" charset="0"/>
              </a:defRPr>
            </a:lvl1pPr>
            <a:lvl2pPr marL="742950" indent="-285750" defTabSz="457200" eaLnBrk="0" hangingPunct="0">
              <a:defRPr sz="4400">
                <a:solidFill>
                  <a:schemeClr val="tx1"/>
                </a:solidFill>
                <a:latin typeface="Arial" charset="0"/>
              </a:defRPr>
            </a:lvl2pPr>
            <a:lvl3pPr marL="1143000" indent="-228600" defTabSz="457200" eaLnBrk="0" hangingPunct="0">
              <a:defRPr sz="4400">
                <a:solidFill>
                  <a:schemeClr val="tx1"/>
                </a:solidFill>
                <a:latin typeface="Arial" charset="0"/>
              </a:defRPr>
            </a:lvl3pPr>
            <a:lvl4pPr marL="1600200" indent="-228600" defTabSz="457200" eaLnBrk="0" hangingPunct="0">
              <a:defRPr sz="4400">
                <a:solidFill>
                  <a:schemeClr val="tx1"/>
                </a:solidFill>
                <a:latin typeface="Arial" charset="0"/>
              </a:defRPr>
            </a:lvl4pPr>
            <a:lvl5pPr marL="2057400" indent="-228600" defTabSz="457200" eaLnBrk="0" hangingPunct="0">
              <a:defRPr sz="4400">
                <a:solidFill>
                  <a:schemeClr val="tx1"/>
                </a:solidFill>
                <a:latin typeface="Arial" charset="0"/>
              </a:defRPr>
            </a:lvl5pPr>
            <a:lvl6pPr marL="2514600" indent="-228600" defTabSz="457200" eaLnBrk="0" fontAlgn="base" hangingPunct="0">
              <a:spcBef>
                <a:spcPct val="0"/>
              </a:spcBef>
              <a:spcAft>
                <a:spcPct val="0"/>
              </a:spcAft>
              <a:defRPr sz="4400">
                <a:solidFill>
                  <a:schemeClr val="tx1"/>
                </a:solidFill>
                <a:latin typeface="Arial" charset="0"/>
              </a:defRPr>
            </a:lvl6pPr>
            <a:lvl7pPr marL="2971800" indent="-228600" defTabSz="457200" eaLnBrk="0" fontAlgn="base" hangingPunct="0">
              <a:spcBef>
                <a:spcPct val="0"/>
              </a:spcBef>
              <a:spcAft>
                <a:spcPct val="0"/>
              </a:spcAft>
              <a:defRPr sz="4400">
                <a:solidFill>
                  <a:schemeClr val="tx1"/>
                </a:solidFill>
                <a:latin typeface="Arial" charset="0"/>
              </a:defRPr>
            </a:lvl7pPr>
            <a:lvl8pPr marL="3429000" indent="-228600" defTabSz="457200" eaLnBrk="0" fontAlgn="base" hangingPunct="0">
              <a:spcBef>
                <a:spcPct val="0"/>
              </a:spcBef>
              <a:spcAft>
                <a:spcPct val="0"/>
              </a:spcAft>
              <a:defRPr sz="4400">
                <a:solidFill>
                  <a:schemeClr val="tx1"/>
                </a:solidFill>
                <a:latin typeface="Arial" charset="0"/>
              </a:defRPr>
            </a:lvl8pPr>
            <a:lvl9pPr marL="3886200" indent="-228600" defTabSz="457200" eaLnBrk="0" fontAlgn="base" hangingPunct="0">
              <a:spcBef>
                <a:spcPct val="0"/>
              </a:spcBef>
              <a:spcAft>
                <a:spcPct val="0"/>
              </a:spcAft>
              <a:defRPr sz="4400">
                <a:solidFill>
                  <a:schemeClr val="tx1"/>
                </a:solidFill>
                <a:latin typeface="Arial" charset="0"/>
              </a:defRPr>
            </a:lvl9pPr>
          </a:lstStyle>
          <a:p>
            <a:pPr algn="ctr" eaLnBrk="1" hangingPunct="1">
              <a:defRPr/>
            </a:pPr>
            <a:endParaRPr lang="en-US" altLang="en-US" sz="1800" dirty="0">
              <a:solidFill>
                <a:srgbClr val="FFFFFF"/>
              </a:solidFill>
            </a:endParaRPr>
          </a:p>
        </p:txBody>
      </p:sp>
      <p:sp>
        <p:nvSpPr>
          <p:cNvPr id="1027" name="Title Placeholder 1"/>
          <p:cNvSpPr>
            <a:spLocks noGrp="1"/>
          </p:cNvSpPr>
          <p:nvPr>
            <p:ph type="title"/>
          </p:nvPr>
        </p:nvSpPr>
        <p:spPr bwMode="auto">
          <a:xfrm>
            <a:off x="658813" y="392113"/>
            <a:ext cx="6875462"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title style</a:t>
            </a:r>
          </a:p>
        </p:txBody>
      </p:sp>
      <p:sp>
        <p:nvSpPr>
          <p:cNvPr id="1028" name="Text Placeholder 2"/>
          <p:cNvSpPr>
            <a:spLocks noGrp="1"/>
          </p:cNvSpPr>
          <p:nvPr>
            <p:ph type="body" idx="1"/>
          </p:nvPr>
        </p:nvSpPr>
        <p:spPr bwMode="auto">
          <a:xfrm>
            <a:off x="658813" y="1439863"/>
            <a:ext cx="7781925" cy="481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9" name="Line 5"/>
          <p:cNvSpPr>
            <a:spLocks noChangeShapeType="1"/>
          </p:cNvSpPr>
          <p:nvPr/>
        </p:nvSpPr>
        <p:spPr bwMode="auto">
          <a:xfrm>
            <a:off x="296863" y="6502400"/>
            <a:ext cx="8539162" cy="0"/>
          </a:xfrm>
          <a:prstGeom prst="line">
            <a:avLst/>
          </a:prstGeom>
          <a:noFill/>
          <a:ln w="9525">
            <a:solidFill>
              <a:srgbClr val="00C0B5"/>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dirty="0"/>
          </a:p>
        </p:txBody>
      </p:sp>
      <p:sp>
        <p:nvSpPr>
          <p:cNvPr id="13" name="Slide Number Placeholder 5"/>
          <p:cNvSpPr txBox="1">
            <a:spLocks/>
          </p:cNvSpPr>
          <p:nvPr/>
        </p:nvSpPr>
        <p:spPr bwMode="auto">
          <a:xfrm>
            <a:off x="8328025" y="6535738"/>
            <a:ext cx="508000" cy="142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C0B5"/>
                </a:solidFill>
                <a:miter lim="800000"/>
                <a:headEnd/>
                <a:tailEnd/>
              </a14:hiddenLine>
            </a:ext>
          </a:extLst>
        </p:spPr>
        <p:txBody>
          <a:bodyPr lIns="0" tIns="0" rIns="0" bIns="0"/>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10000"/>
              </a:lnSpc>
              <a:spcBef>
                <a:spcPct val="50000"/>
              </a:spcBef>
              <a:buClr>
                <a:srgbClr val="000000"/>
              </a:buClr>
              <a:defRPr/>
            </a:pPr>
            <a:fld id="{0770C930-225D-40B3-AF8E-4072B5F50FE8}" type="slidenum">
              <a:rPr lang="en-GB" sz="1000" b="1" smtClean="0">
                <a:cs typeface="Arial" charset="0"/>
              </a:rPr>
              <a:pPr algn="r">
                <a:lnSpc>
                  <a:spcPct val="110000"/>
                </a:lnSpc>
                <a:spcBef>
                  <a:spcPct val="50000"/>
                </a:spcBef>
                <a:buClr>
                  <a:srgbClr val="000000"/>
                </a:buClr>
                <a:defRPr/>
              </a:pPr>
              <a:t>‹#›</a:t>
            </a:fld>
            <a:endParaRPr lang="en-GB" sz="1000" b="1" dirty="0">
              <a:cs typeface="Arial" charset="0"/>
            </a:endParaRPr>
          </a:p>
        </p:txBody>
      </p:sp>
      <p:sp>
        <p:nvSpPr>
          <p:cNvPr id="1031" name="Text Box 7"/>
          <p:cNvSpPr txBox="1">
            <a:spLocks noChangeArrowheads="1"/>
          </p:cNvSpPr>
          <p:nvPr/>
        </p:nvSpPr>
        <p:spPr bwMode="auto">
          <a:xfrm>
            <a:off x="296863" y="6526213"/>
            <a:ext cx="1847850"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4400">
                <a:solidFill>
                  <a:schemeClr val="tx1"/>
                </a:solidFill>
                <a:latin typeface="Arial" charset="0"/>
              </a:defRPr>
            </a:lvl1pPr>
            <a:lvl2pPr marL="742950" indent="-285750" eaLnBrk="0" hangingPunct="0">
              <a:defRPr sz="4400">
                <a:solidFill>
                  <a:schemeClr val="tx1"/>
                </a:solidFill>
                <a:latin typeface="Arial" charset="0"/>
              </a:defRPr>
            </a:lvl2pPr>
            <a:lvl3pPr marL="1143000" indent="-228600" eaLnBrk="0" hangingPunct="0">
              <a:defRPr sz="4400">
                <a:solidFill>
                  <a:schemeClr val="tx1"/>
                </a:solidFill>
                <a:latin typeface="Arial" charset="0"/>
              </a:defRPr>
            </a:lvl3pPr>
            <a:lvl4pPr marL="1600200" indent="-228600" eaLnBrk="0" hangingPunct="0">
              <a:defRPr sz="4400">
                <a:solidFill>
                  <a:schemeClr val="tx1"/>
                </a:solidFill>
                <a:latin typeface="Arial" charset="0"/>
              </a:defRPr>
            </a:lvl4pPr>
            <a:lvl5pPr marL="2057400" indent="-228600" eaLnBrk="0" hangingPunct="0">
              <a:defRPr sz="4400">
                <a:solidFill>
                  <a:schemeClr val="tx1"/>
                </a:solidFill>
                <a:latin typeface="Arial" charset="0"/>
              </a:defRPr>
            </a:lvl5pPr>
            <a:lvl6pPr marL="2514600" indent="-228600" eaLnBrk="0" fontAlgn="base" hangingPunct="0">
              <a:spcBef>
                <a:spcPct val="0"/>
              </a:spcBef>
              <a:spcAft>
                <a:spcPct val="0"/>
              </a:spcAft>
              <a:defRPr sz="4400">
                <a:solidFill>
                  <a:schemeClr val="tx1"/>
                </a:solidFill>
                <a:latin typeface="Arial" charset="0"/>
              </a:defRPr>
            </a:lvl6pPr>
            <a:lvl7pPr marL="2971800" indent="-228600" eaLnBrk="0" fontAlgn="base" hangingPunct="0">
              <a:spcBef>
                <a:spcPct val="0"/>
              </a:spcBef>
              <a:spcAft>
                <a:spcPct val="0"/>
              </a:spcAft>
              <a:defRPr sz="4400">
                <a:solidFill>
                  <a:schemeClr val="tx1"/>
                </a:solidFill>
                <a:latin typeface="Arial" charset="0"/>
              </a:defRPr>
            </a:lvl7pPr>
            <a:lvl8pPr marL="3429000" indent="-228600" eaLnBrk="0" fontAlgn="base" hangingPunct="0">
              <a:spcBef>
                <a:spcPct val="0"/>
              </a:spcBef>
              <a:spcAft>
                <a:spcPct val="0"/>
              </a:spcAft>
              <a:defRPr sz="4400">
                <a:solidFill>
                  <a:schemeClr val="tx1"/>
                </a:solidFill>
                <a:latin typeface="Arial" charset="0"/>
              </a:defRPr>
            </a:lvl8pPr>
            <a:lvl9pPr marL="3886200" indent="-228600" eaLnBrk="0" fontAlgn="base" hangingPunct="0">
              <a:spcBef>
                <a:spcPct val="0"/>
              </a:spcBef>
              <a:spcAft>
                <a:spcPct val="0"/>
              </a:spcAft>
              <a:defRPr sz="4400">
                <a:solidFill>
                  <a:schemeClr val="tx1"/>
                </a:solidFill>
                <a:latin typeface="Arial" charset="0"/>
              </a:defRPr>
            </a:lvl9pPr>
          </a:lstStyle>
          <a:p>
            <a:pPr eaLnBrk="1" hangingPunct="1">
              <a:defRPr/>
            </a:pPr>
            <a:r>
              <a:rPr lang="en-GB" sz="1000" dirty="0"/>
              <a:t>Department for Work &amp; Pensions</a:t>
            </a:r>
          </a:p>
        </p:txBody>
      </p:sp>
    </p:spTree>
  </p:cSld>
  <p:clrMap bg1="lt1" tx1="dk1" bg2="lt2" tx2="dk2" accent1="accent1" accent2="accent2" accent3="accent3" accent4="accent4" accent5="accent5" accent6="accent6" hlink="hlink" folHlink="folHlink"/>
  <p:sldLayoutIdLst>
    <p:sldLayoutId id="2147484295" r:id="rId1"/>
    <p:sldLayoutId id="2147484273" r:id="rId2"/>
    <p:sldLayoutId id="2147484274" r:id="rId3"/>
    <p:sldLayoutId id="2147484275" r:id="rId4"/>
    <p:sldLayoutId id="2147484276" r:id="rId5"/>
    <p:sldLayoutId id="2147484277" r:id="rId6"/>
    <p:sldLayoutId id="2147484278" r:id="rId7"/>
    <p:sldLayoutId id="2147484279" r:id="rId8"/>
    <p:sldLayoutId id="2147484280" r:id="rId9"/>
    <p:sldLayoutId id="2147484281" r:id="rId10"/>
    <p:sldLayoutId id="2147484282" r:id="rId11"/>
    <p:sldLayoutId id="2147484283" r:id="rId12"/>
  </p:sldLayoutIdLst>
  <p:txStyles>
    <p:titleStyle>
      <a:lvl1pPr algn="l" defTabSz="457200" rtl="0" eaLnBrk="0" fontAlgn="base" hangingPunct="0">
        <a:spcBef>
          <a:spcPct val="0"/>
        </a:spcBef>
        <a:spcAft>
          <a:spcPct val="0"/>
        </a:spcAft>
        <a:defRPr sz="2400">
          <a:solidFill>
            <a:schemeClr val="tx1"/>
          </a:solidFill>
          <a:latin typeface="+mj-lt"/>
          <a:ea typeface="+mj-ea"/>
          <a:cs typeface="+mj-cs"/>
        </a:defRPr>
      </a:lvl1pPr>
      <a:lvl2pPr algn="l" defTabSz="457200" rtl="0" eaLnBrk="0" fontAlgn="base" hangingPunct="0">
        <a:spcBef>
          <a:spcPct val="0"/>
        </a:spcBef>
        <a:spcAft>
          <a:spcPct val="0"/>
        </a:spcAft>
        <a:defRPr sz="2400">
          <a:solidFill>
            <a:schemeClr val="tx1"/>
          </a:solidFill>
          <a:latin typeface="Arial" charset="0"/>
        </a:defRPr>
      </a:lvl2pPr>
      <a:lvl3pPr algn="l" defTabSz="457200" rtl="0" eaLnBrk="0" fontAlgn="base" hangingPunct="0">
        <a:spcBef>
          <a:spcPct val="0"/>
        </a:spcBef>
        <a:spcAft>
          <a:spcPct val="0"/>
        </a:spcAft>
        <a:defRPr sz="2400">
          <a:solidFill>
            <a:schemeClr val="tx1"/>
          </a:solidFill>
          <a:latin typeface="Arial" charset="0"/>
        </a:defRPr>
      </a:lvl3pPr>
      <a:lvl4pPr algn="l" defTabSz="457200" rtl="0" eaLnBrk="0" fontAlgn="base" hangingPunct="0">
        <a:spcBef>
          <a:spcPct val="0"/>
        </a:spcBef>
        <a:spcAft>
          <a:spcPct val="0"/>
        </a:spcAft>
        <a:defRPr sz="2400">
          <a:solidFill>
            <a:schemeClr val="tx1"/>
          </a:solidFill>
          <a:latin typeface="Arial" charset="0"/>
        </a:defRPr>
      </a:lvl4pPr>
      <a:lvl5pPr algn="l" defTabSz="457200" rtl="0" eaLnBrk="0" fontAlgn="base" hangingPunct="0">
        <a:spcBef>
          <a:spcPct val="0"/>
        </a:spcBef>
        <a:spcAft>
          <a:spcPct val="0"/>
        </a:spcAft>
        <a:defRPr sz="2400">
          <a:solidFill>
            <a:schemeClr val="tx1"/>
          </a:solidFill>
          <a:latin typeface="Arial" charset="0"/>
        </a:defRPr>
      </a:lvl5pPr>
      <a:lvl6pPr marL="457200" algn="l" defTabSz="457200" rtl="0" fontAlgn="base">
        <a:spcBef>
          <a:spcPct val="0"/>
        </a:spcBef>
        <a:spcAft>
          <a:spcPct val="0"/>
        </a:spcAft>
        <a:defRPr sz="2400">
          <a:solidFill>
            <a:schemeClr val="tx1"/>
          </a:solidFill>
          <a:latin typeface="Arial" charset="0"/>
        </a:defRPr>
      </a:lvl6pPr>
      <a:lvl7pPr marL="914400" algn="l" defTabSz="457200" rtl="0" fontAlgn="base">
        <a:spcBef>
          <a:spcPct val="0"/>
        </a:spcBef>
        <a:spcAft>
          <a:spcPct val="0"/>
        </a:spcAft>
        <a:defRPr sz="2400">
          <a:solidFill>
            <a:schemeClr val="tx1"/>
          </a:solidFill>
          <a:latin typeface="Arial" charset="0"/>
        </a:defRPr>
      </a:lvl7pPr>
      <a:lvl8pPr marL="1371600" algn="l" defTabSz="457200" rtl="0" fontAlgn="base">
        <a:spcBef>
          <a:spcPct val="0"/>
        </a:spcBef>
        <a:spcAft>
          <a:spcPct val="0"/>
        </a:spcAft>
        <a:defRPr sz="2400">
          <a:solidFill>
            <a:schemeClr val="tx1"/>
          </a:solidFill>
          <a:latin typeface="Arial" charset="0"/>
        </a:defRPr>
      </a:lvl8pPr>
      <a:lvl9pPr marL="1828800" algn="l" defTabSz="457200" rtl="0" fontAlgn="base">
        <a:spcBef>
          <a:spcPct val="0"/>
        </a:spcBef>
        <a:spcAft>
          <a:spcPct val="0"/>
        </a:spcAft>
        <a:defRPr sz="2400">
          <a:solidFill>
            <a:schemeClr val="tx1"/>
          </a:solidFill>
          <a:latin typeface="Arial" charset="0"/>
        </a:defRPr>
      </a:lvl9pPr>
    </p:titleStyle>
    <p:bodyStyle>
      <a:lvl1pPr marL="271463" indent="-271463" algn="l" defTabSz="457200" rtl="0" eaLnBrk="0" fontAlgn="base" hangingPunct="0">
        <a:spcBef>
          <a:spcPct val="20000"/>
        </a:spcBef>
        <a:spcAft>
          <a:spcPct val="0"/>
        </a:spcAft>
        <a:buClr>
          <a:srgbClr val="00C0B5"/>
        </a:buClr>
        <a:buFont typeface="Arial" charset="0"/>
        <a:buChar char="•"/>
        <a:defRPr>
          <a:solidFill>
            <a:schemeClr val="tx1"/>
          </a:solidFill>
          <a:latin typeface="+mn-lt"/>
          <a:ea typeface="+mn-ea"/>
          <a:cs typeface="+mn-cs"/>
        </a:defRPr>
      </a:lvl1pPr>
      <a:lvl2pPr marL="628650" indent="-285750" algn="l" defTabSz="457200" rtl="0" eaLnBrk="0" fontAlgn="base" hangingPunct="0">
        <a:spcBef>
          <a:spcPct val="20000"/>
        </a:spcBef>
        <a:spcAft>
          <a:spcPct val="0"/>
        </a:spcAft>
        <a:buClr>
          <a:srgbClr val="00C0B5"/>
        </a:buClr>
        <a:buFont typeface="Arial" charset="0"/>
        <a:buChar char="–"/>
        <a:defRPr>
          <a:solidFill>
            <a:schemeClr val="tx1"/>
          </a:solidFill>
          <a:latin typeface="+mn-lt"/>
        </a:defRPr>
      </a:lvl2pPr>
      <a:lvl3pPr marL="895350" indent="-228600" algn="l" defTabSz="457200" rtl="0" eaLnBrk="0" fontAlgn="base" hangingPunct="0">
        <a:spcBef>
          <a:spcPct val="20000"/>
        </a:spcBef>
        <a:spcAft>
          <a:spcPct val="0"/>
        </a:spcAft>
        <a:buClr>
          <a:srgbClr val="00C0B5"/>
        </a:buClr>
        <a:buFont typeface="Arial" charset="0"/>
        <a:buChar char="•"/>
        <a:defRPr sz="1600">
          <a:solidFill>
            <a:schemeClr val="tx1"/>
          </a:solidFill>
          <a:latin typeface="+mn-lt"/>
        </a:defRPr>
      </a:lvl3pPr>
      <a:lvl4pPr marL="1162050" indent="-228600" algn="l" defTabSz="457200" rtl="0" eaLnBrk="0" fontAlgn="base" hangingPunct="0">
        <a:spcBef>
          <a:spcPct val="20000"/>
        </a:spcBef>
        <a:spcAft>
          <a:spcPct val="0"/>
        </a:spcAft>
        <a:buClr>
          <a:srgbClr val="00C0B5"/>
        </a:buClr>
        <a:buFont typeface="Arial" charset="0"/>
        <a:buChar char="–"/>
        <a:defRPr sz="1400">
          <a:solidFill>
            <a:schemeClr val="tx1"/>
          </a:solidFill>
          <a:latin typeface="+mn-lt"/>
        </a:defRPr>
      </a:lvl4pPr>
      <a:lvl5pPr marL="1438275" indent="-228600" algn="l" defTabSz="457200" rtl="0" eaLnBrk="0" fontAlgn="base" hangingPunct="0">
        <a:spcBef>
          <a:spcPct val="20000"/>
        </a:spcBef>
        <a:spcAft>
          <a:spcPct val="0"/>
        </a:spcAft>
        <a:buClr>
          <a:srgbClr val="00C0B5"/>
        </a:buClr>
        <a:buFont typeface="Arial" charset="0"/>
        <a:buChar char="»"/>
        <a:defRPr sz="1200">
          <a:solidFill>
            <a:schemeClr val="tx1"/>
          </a:solidFill>
          <a:latin typeface="+mn-lt"/>
        </a:defRPr>
      </a:lvl5pPr>
      <a:lvl6pPr marL="1895475" indent="-228600" algn="l" defTabSz="457200" rtl="0" fontAlgn="base">
        <a:spcBef>
          <a:spcPct val="20000"/>
        </a:spcBef>
        <a:spcAft>
          <a:spcPct val="0"/>
        </a:spcAft>
        <a:buClr>
          <a:srgbClr val="00C0B5"/>
        </a:buClr>
        <a:buFont typeface="Arial" charset="0"/>
        <a:buChar char="»"/>
        <a:defRPr sz="1200">
          <a:solidFill>
            <a:schemeClr val="tx1"/>
          </a:solidFill>
          <a:latin typeface="+mn-lt"/>
        </a:defRPr>
      </a:lvl6pPr>
      <a:lvl7pPr marL="2352675" indent="-228600" algn="l" defTabSz="457200" rtl="0" fontAlgn="base">
        <a:spcBef>
          <a:spcPct val="20000"/>
        </a:spcBef>
        <a:spcAft>
          <a:spcPct val="0"/>
        </a:spcAft>
        <a:buClr>
          <a:srgbClr val="00C0B5"/>
        </a:buClr>
        <a:buFont typeface="Arial" charset="0"/>
        <a:buChar char="»"/>
        <a:defRPr sz="1200">
          <a:solidFill>
            <a:schemeClr val="tx1"/>
          </a:solidFill>
          <a:latin typeface="+mn-lt"/>
        </a:defRPr>
      </a:lvl7pPr>
      <a:lvl8pPr marL="2809875" indent="-228600" algn="l" defTabSz="457200" rtl="0" fontAlgn="base">
        <a:spcBef>
          <a:spcPct val="20000"/>
        </a:spcBef>
        <a:spcAft>
          <a:spcPct val="0"/>
        </a:spcAft>
        <a:buClr>
          <a:srgbClr val="00C0B5"/>
        </a:buClr>
        <a:buFont typeface="Arial" charset="0"/>
        <a:buChar char="»"/>
        <a:defRPr sz="1200">
          <a:solidFill>
            <a:schemeClr val="tx1"/>
          </a:solidFill>
          <a:latin typeface="+mn-lt"/>
        </a:defRPr>
      </a:lvl8pPr>
      <a:lvl9pPr marL="3267075" indent="-228600" algn="l" defTabSz="457200" rtl="0" fontAlgn="base">
        <a:spcBef>
          <a:spcPct val="20000"/>
        </a:spcBef>
        <a:spcAft>
          <a:spcPct val="0"/>
        </a:spcAft>
        <a:buClr>
          <a:srgbClr val="00C0B5"/>
        </a:buClr>
        <a:buFont typeface="Arial"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6425" y="414338"/>
            <a:ext cx="8229600" cy="1003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2051" name="Rectangle 3"/>
          <p:cNvSpPr>
            <a:spLocks noGrp="1" noChangeArrowheads="1"/>
          </p:cNvSpPr>
          <p:nvPr>
            <p:ph type="body" idx="1"/>
          </p:nvPr>
        </p:nvSpPr>
        <p:spPr bwMode="auto">
          <a:xfrm>
            <a:off x="606425"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052" name="Line 8"/>
          <p:cNvSpPr>
            <a:spLocks noChangeShapeType="1"/>
          </p:cNvSpPr>
          <p:nvPr/>
        </p:nvSpPr>
        <p:spPr bwMode="auto">
          <a:xfrm>
            <a:off x="296863" y="6502400"/>
            <a:ext cx="8539162" cy="0"/>
          </a:xfrm>
          <a:prstGeom prst="line">
            <a:avLst/>
          </a:prstGeom>
          <a:noFill/>
          <a:ln w="9525">
            <a:solidFill>
              <a:srgbClr val="00C0B5"/>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dirty="0"/>
          </a:p>
        </p:txBody>
      </p:sp>
      <p:sp>
        <p:nvSpPr>
          <p:cNvPr id="13" name="Slide Number Placeholder 5"/>
          <p:cNvSpPr txBox="1">
            <a:spLocks/>
          </p:cNvSpPr>
          <p:nvPr/>
        </p:nvSpPr>
        <p:spPr bwMode="auto">
          <a:xfrm>
            <a:off x="8328025" y="6535738"/>
            <a:ext cx="508000" cy="142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C0B5"/>
                </a:solidFill>
                <a:miter lim="800000"/>
                <a:headEnd/>
                <a:tailEnd/>
              </a14:hiddenLine>
            </a:ext>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lnSpc>
                <a:spcPct val="110000"/>
              </a:lnSpc>
              <a:spcBef>
                <a:spcPct val="50000"/>
              </a:spcBef>
              <a:buClr>
                <a:srgbClr val="000000"/>
              </a:buClr>
              <a:defRPr/>
            </a:pPr>
            <a:fld id="{A584C133-E9C8-409A-84A4-3211841042E1}" type="slidenum">
              <a:rPr lang="en-GB" altLang="en-US" sz="1000" b="1" smtClean="0">
                <a:solidFill>
                  <a:srgbClr val="00C0B5"/>
                </a:solidFill>
                <a:cs typeface="Arial" pitchFamily="34" charset="0"/>
              </a:rPr>
              <a:pPr algn="r">
                <a:lnSpc>
                  <a:spcPct val="110000"/>
                </a:lnSpc>
                <a:spcBef>
                  <a:spcPct val="50000"/>
                </a:spcBef>
                <a:buClr>
                  <a:srgbClr val="000000"/>
                </a:buClr>
                <a:defRPr/>
              </a:pPr>
              <a:t>‹#›</a:t>
            </a:fld>
            <a:endParaRPr lang="en-GB" altLang="en-US" sz="1000" b="1" dirty="0">
              <a:solidFill>
                <a:srgbClr val="00C0B5"/>
              </a:solidFill>
              <a:cs typeface="Arial" pitchFamily="34" charset="0"/>
            </a:endParaRPr>
          </a:p>
        </p:txBody>
      </p:sp>
      <p:sp>
        <p:nvSpPr>
          <p:cNvPr id="7" name="Text Box 9"/>
          <p:cNvSpPr txBox="1">
            <a:spLocks noChangeArrowheads="1"/>
          </p:cNvSpPr>
          <p:nvPr userDrawn="1"/>
        </p:nvSpPr>
        <p:spPr bwMode="auto">
          <a:xfrm>
            <a:off x="296863" y="6526213"/>
            <a:ext cx="979487" cy="153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defTabSz="914418">
              <a:defRPr/>
            </a:pPr>
            <a:r>
              <a:rPr lang="en-GB" sz="1000" dirty="0">
                <a:solidFill>
                  <a:srgbClr val="000000"/>
                </a:solidFill>
              </a:rPr>
              <a:t>Official: Sensitive</a:t>
            </a:r>
          </a:p>
        </p:txBody>
      </p:sp>
    </p:spTree>
  </p:cSld>
  <p:clrMap bg1="lt1" tx1="dk1" bg2="lt2" tx2="dk2" accent1="accent1" accent2="accent2" accent3="accent3" accent4="accent4" accent5="accent5" accent6="accent6" hlink="hlink" folHlink="folHlink"/>
  <p:sldLayoutIdLst>
    <p:sldLayoutId id="2147484284" r:id="rId1"/>
    <p:sldLayoutId id="2147484285" r:id="rId2"/>
    <p:sldLayoutId id="2147484286" r:id="rId3"/>
    <p:sldLayoutId id="2147484287" r:id="rId4"/>
    <p:sldLayoutId id="2147484288" r:id="rId5"/>
    <p:sldLayoutId id="2147484289" r:id="rId6"/>
    <p:sldLayoutId id="2147484290" r:id="rId7"/>
    <p:sldLayoutId id="2147484291" r:id="rId8"/>
    <p:sldLayoutId id="2147484292" r:id="rId9"/>
    <p:sldLayoutId id="2147484293" r:id="rId10"/>
    <p:sldLayoutId id="2147484294" r:id="rId11"/>
  </p:sldLayoutIdLst>
  <p:hf sldNum="0" hdr="0" dt="0"/>
  <p:txStyles>
    <p:titleStyle>
      <a:lvl1pPr algn="l" rtl="0" eaLnBrk="0" fontAlgn="base" hangingPunct="0">
        <a:spcBef>
          <a:spcPct val="0"/>
        </a:spcBef>
        <a:spcAft>
          <a:spcPct val="0"/>
        </a:spcAft>
        <a:defRPr sz="3600">
          <a:solidFill>
            <a:srgbClr val="00C0B5"/>
          </a:solidFill>
          <a:latin typeface="+mj-lt"/>
          <a:ea typeface="+mj-ea"/>
          <a:cs typeface="+mj-cs"/>
        </a:defRPr>
      </a:lvl1pPr>
      <a:lvl2pPr algn="l" rtl="0" eaLnBrk="0" fontAlgn="base" hangingPunct="0">
        <a:spcBef>
          <a:spcPct val="0"/>
        </a:spcBef>
        <a:spcAft>
          <a:spcPct val="0"/>
        </a:spcAft>
        <a:defRPr sz="3600">
          <a:solidFill>
            <a:srgbClr val="00C0B5"/>
          </a:solidFill>
          <a:latin typeface="Arial" charset="0"/>
        </a:defRPr>
      </a:lvl2pPr>
      <a:lvl3pPr algn="l" rtl="0" eaLnBrk="0" fontAlgn="base" hangingPunct="0">
        <a:spcBef>
          <a:spcPct val="0"/>
        </a:spcBef>
        <a:spcAft>
          <a:spcPct val="0"/>
        </a:spcAft>
        <a:defRPr sz="3600">
          <a:solidFill>
            <a:srgbClr val="00C0B5"/>
          </a:solidFill>
          <a:latin typeface="Arial" charset="0"/>
        </a:defRPr>
      </a:lvl3pPr>
      <a:lvl4pPr algn="l" rtl="0" eaLnBrk="0" fontAlgn="base" hangingPunct="0">
        <a:spcBef>
          <a:spcPct val="0"/>
        </a:spcBef>
        <a:spcAft>
          <a:spcPct val="0"/>
        </a:spcAft>
        <a:defRPr sz="3600">
          <a:solidFill>
            <a:srgbClr val="00C0B5"/>
          </a:solidFill>
          <a:latin typeface="Arial" charset="0"/>
        </a:defRPr>
      </a:lvl4pPr>
      <a:lvl5pPr algn="l" rtl="0" eaLnBrk="0" fontAlgn="base" hangingPunct="0">
        <a:spcBef>
          <a:spcPct val="0"/>
        </a:spcBef>
        <a:spcAft>
          <a:spcPct val="0"/>
        </a:spcAft>
        <a:defRPr sz="3600">
          <a:solidFill>
            <a:srgbClr val="00C0B5"/>
          </a:solidFill>
          <a:latin typeface="Arial" charset="0"/>
        </a:defRPr>
      </a:lvl5pPr>
      <a:lvl6pPr marL="457200" algn="l" rtl="0" fontAlgn="base">
        <a:spcBef>
          <a:spcPct val="0"/>
        </a:spcBef>
        <a:spcAft>
          <a:spcPct val="0"/>
        </a:spcAft>
        <a:defRPr sz="3600">
          <a:solidFill>
            <a:srgbClr val="00C0B5"/>
          </a:solidFill>
          <a:latin typeface="Arial" charset="0"/>
        </a:defRPr>
      </a:lvl6pPr>
      <a:lvl7pPr marL="914400" algn="l" rtl="0" fontAlgn="base">
        <a:spcBef>
          <a:spcPct val="0"/>
        </a:spcBef>
        <a:spcAft>
          <a:spcPct val="0"/>
        </a:spcAft>
        <a:defRPr sz="3600">
          <a:solidFill>
            <a:srgbClr val="00C0B5"/>
          </a:solidFill>
          <a:latin typeface="Arial" charset="0"/>
        </a:defRPr>
      </a:lvl7pPr>
      <a:lvl8pPr marL="1371600" algn="l" rtl="0" fontAlgn="base">
        <a:spcBef>
          <a:spcPct val="0"/>
        </a:spcBef>
        <a:spcAft>
          <a:spcPct val="0"/>
        </a:spcAft>
        <a:defRPr sz="3600">
          <a:solidFill>
            <a:srgbClr val="00C0B5"/>
          </a:solidFill>
          <a:latin typeface="Arial" charset="0"/>
        </a:defRPr>
      </a:lvl8pPr>
      <a:lvl9pPr marL="1828800" algn="l" rtl="0" fontAlgn="base">
        <a:spcBef>
          <a:spcPct val="0"/>
        </a:spcBef>
        <a:spcAft>
          <a:spcPct val="0"/>
        </a:spcAft>
        <a:defRPr sz="3600">
          <a:solidFill>
            <a:srgbClr val="00C0B5"/>
          </a:solidFill>
          <a:latin typeface="Arial" charset="0"/>
        </a:defRPr>
      </a:lvl9pPr>
    </p:titleStyle>
    <p:bodyStyle>
      <a:lvl1pPr marL="342900" indent="-342900" algn="l" rtl="0" eaLnBrk="0" fontAlgn="base" hangingPunct="0">
        <a:spcBef>
          <a:spcPct val="20000"/>
        </a:spcBef>
        <a:spcAft>
          <a:spcPct val="0"/>
        </a:spcAft>
        <a:buClr>
          <a:srgbClr val="00C0B5"/>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00C0B5"/>
        </a:buClr>
        <a:buChar char="–"/>
        <a:defRPr sz="2000">
          <a:solidFill>
            <a:schemeClr val="tx1"/>
          </a:solidFill>
          <a:latin typeface="+mn-lt"/>
        </a:defRPr>
      </a:lvl2pPr>
      <a:lvl3pPr marL="1143000" indent="-228600" algn="l" rtl="0" eaLnBrk="0" fontAlgn="base" hangingPunct="0">
        <a:spcBef>
          <a:spcPct val="20000"/>
        </a:spcBef>
        <a:spcAft>
          <a:spcPct val="0"/>
        </a:spcAft>
        <a:buClr>
          <a:srgbClr val="00C0B5"/>
        </a:buClr>
        <a:buChar char="•"/>
        <a:defRPr>
          <a:solidFill>
            <a:schemeClr val="tx1"/>
          </a:solidFill>
          <a:latin typeface="+mn-lt"/>
        </a:defRPr>
      </a:lvl3pPr>
      <a:lvl4pPr marL="1600200" indent="-228600" algn="l" rtl="0" eaLnBrk="0" fontAlgn="base" hangingPunct="0">
        <a:spcBef>
          <a:spcPct val="20000"/>
        </a:spcBef>
        <a:spcAft>
          <a:spcPct val="0"/>
        </a:spcAft>
        <a:buClr>
          <a:srgbClr val="00C0B5"/>
        </a:buClr>
        <a:buChar char="–"/>
        <a:defRPr sz="1600">
          <a:solidFill>
            <a:schemeClr val="tx1"/>
          </a:solidFill>
          <a:latin typeface="+mn-lt"/>
        </a:defRPr>
      </a:lvl4pPr>
      <a:lvl5pPr marL="2057400" indent="-228600" algn="l" rtl="0" eaLnBrk="0" fontAlgn="base" hangingPunct="0">
        <a:spcBef>
          <a:spcPct val="20000"/>
        </a:spcBef>
        <a:spcAft>
          <a:spcPct val="0"/>
        </a:spcAft>
        <a:buClr>
          <a:srgbClr val="00C0B5"/>
        </a:buClr>
        <a:buChar char="»"/>
        <a:defRPr sz="1600">
          <a:solidFill>
            <a:schemeClr val="tx1"/>
          </a:solidFill>
          <a:latin typeface="+mn-lt"/>
        </a:defRPr>
      </a:lvl5pPr>
      <a:lvl6pPr marL="2514600" indent="-228600" algn="l" rtl="0" fontAlgn="base">
        <a:spcBef>
          <a:spcPct val="20000"/>
        </a:spcBef>
        <a:spcAft>
          <a:spcPct val="0"/>
        </a:spcAft>
        <a:buClr>
          <a:srgbClr val="00C0B5"/>
        </a:buClr>
        <a:buChar char="»"/>
        <a:defRPr sz="1600">
          <a:solidFill>
            <a:schemeClr val="tx1"/>
          </a:solidFill>
          <a:latin typeface="+mn-lt"/>
        </a:defRPr>
      </a:lvl6pPr>
      <a:lvl7pPr marL="2971800" indent="-228600" algn="l" rtl="0" fontAlgn="base">
        <a:spcBef>
          <a:spcPct val="20000"/>
        </a:spcBef>
        <a:spcAft>
          <a:spcPct val="0"/>
        </a:spcAft>
        <a:buClr>
          <a:srgbClr val="00C0B5"/>
        </a:buClr>
        <a:buChar char="»"/>
        <a:defRPr sz="1600">
          <a:solidFill>
            <a:schemeClr val="tx1"/>
          </a:solidFill>
          <a:latin typeface="+mn-lt"/>
        </a:defRPr>
      </a:lvl7pPr>
      <a:lvl8pPr marL="3429000" indent="-228600" algn="l" rtl="0" fontAlgn="base">
        <a:spcBef>
          <a:spcPct val="20000"/>
        </a:spcBef>
        <a:spcAft>
          <a:spcPct val="0"/>
        </a:spcAft>
        <a:buClr>
          <a:srgbClr val="00C0B5"/>
        </a:buClr>
        <a:buChar char="»"/>
        <a:defRPr sz="1600">
          <a:solidFill>
            <a:schemeClr val="tx1"/>
          </a:solidFill>
          <a:latin typeface="+mn-lt"/>
        </a:defRPr>
      </a:lvl8pPr>
      <a:lvl9pPr marL="3886200" indent="-228600" algn="l" rtl="0" fontAlgn="base">
        <a:spcBef>
          <a:spcPct val="20000"/>
        </a:spcBef>
        <a:spcAft>
          <a:spcPct val="0"/>
        </a:spcAft>
        <a:buClr>
          <a:srgbClr val="00C0B5"/>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3252" name="Title Placeholder 1"/>
          <p:cNvSpPr>
            <a:spLocks noGrp="1"/>
          </p:cNvSpPr>
          <p:nvPr>
            <p:ph type="title"/>
          </p:nvPr>
        </p:nvSpPr>
        <p:spPr bwMode="auto">
          <a:xfrm>
            <a:off x="658813" y="392113"/>
            <a:ext cx="6875462" cy="80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GB"/>
          </a:p>
        </p:txBody>
      </p:sp>
      <p:sp>
        <p:nvSpPr>
          <p:cNvPr id="53253" name="Text Placeholder 2"/>
          <p:cNvSpPr>
            <a:spLocks noGrp="1"/>
          </p:cNvSpPr>
          <p:nvPr>
            <p:ph type="body" idx="1"/>
          </p:nvPr>
        </p:nvSpPr>
        <p:spPr bwMode="auto">
          <a:xfrm>
            <a:off x="658813" y="1439863"/>
            <a:ext cx="7781925" cy="481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27273958"/>
      </p:ext>
    </p:extLst>
  </p:cSld>
  <p:clrMap bg1="lt1" tx1="dk1" bg2="lt2" tx2="dk2" accent1="accent1" accent2="accent2" accent3="accent3" accent4="accent4" accent5="accent5" accent6="accent6" hlink="hlink" folHlink="folHlink"/>
  <p:sldLayoutIdLst>
    <p:sldLayoutId id="2147484297" r:id="rId1"/>
    <p:sldLayoutId id="2147484298" r:id="rId2"/>
  </p:sldLayoutIdLst>
  <p:txStyles>
    <p:titleStyle>
      <a:lvl1pPr algn="l" defTabSz="457200" rtl="0" eaLnBrk="1" fontAlgn="base" hangingPunct="1">
        <a:spcBef>
          <a:spcPct val="0"/>
        </a:spcBef>
        <a:spcAft>
          <a:spcPct val="0"/>
        </a:spcAft>
        <a:defRPr sz="2400" kern="1200">
          <a:solidFill>
            <a:schemeClr val="tx1"/>
          </a:solidFill>
          <a:latin typeface="+mj-lt"/>
          <a:ea typeface="+mj-ea"/>
          <a:cs typeface="+mj-cs"/>
        </a:defRPr>
      </a:lvl1pPr>
      <a:lvl2pPr algn="l" defTabSz="457200" rtl="0" eaLnBrk="1" fontAlgn="base" hangingPunct="1">
        <a:spcBef>
          <a:spcPct val="0"/>
        </a:spcBef>
        <a:spcAft>
          <a:spcPct val="0"/>
        </a:spcAft>
        <a:defRPr sz="2400">
          <a:solidFill>
            <a:schemeClr val="tx1"/>
          </a:solidFill>
          <a:latin typeface="Arial" pitchFamily="34" charset="0"/>
        </a:defRPr>
      </a:lvl2pPr>
      <a:lvl3pPr algn="l" defTabSz="457200" rtl="0" eaLnBrk="1" fontAlgn="base" hangingPunct="1">
        <a:spcBef>
          <a:spcPct val="0"/>
        </a:spcBef>
        <a:spcAft>
          <a:spcPct val="0"/>
        </a:spcAft>
        <a:defRPr sz="2400">
          <a:solidFill>
            <a:schemeClr val="tx1"/>
          </a:solidFill>
          <a:latin typeface="Arial" pitchFamily="34" charset="0"/>
        </a:defRPr>
      </a:lvl3pPr>
      <a:lvl4pPr algn="l" defTabSz="457200" rtl="0" eaLnBrk="1" fontAlgn="base" hangingPunct="1">
        <a:spcBef>
          <a:spcPct val="0"/>
        </a:spcBef>
        <a:spcAft>
          <a:spcPct val="0"/>
        </a:spcAft>
        <a:defRPr sz="2400">
          <a:solidFill>
            <a:schemeClr val="tx1"/>
          </a:solidFill>
          <a:latin typeface="Arial" pitchFamily="34" charset="0"/>
        </a:defRPr>
      </a:lvl4pPr>
      <a:lvl5pPr algn="l" defTabSz="457200" rtl="0" eaLnBrk="1" fontAlgn="base" hangingPunct="1">
        <a:spcBef>
          <a:spcPct val="0"/>
        </a:spcBef>
        <a:spcAft>
          <a:spcPct val="0"/>
        </a:spcAft>
        <a:defRPr sz="2400">
          <a:solidFill>
            <a:schemeClr val="tx1"/>
          </a:solidFill>
          <a:latin typeface="Arial" pitchFamily="34" charset="0"/>
        </a:defRPr>
      </a:lvl5pPr>
      <a:lvl6pPr marL="457200" algn="l" defTabSz="457200" rtl="0" eaLnBrk="1" fontAlgn="base" hangingPunct="1">
        <a:spcBef>
          <a:spcPct val="0"/>
        </a:spcBef>
        <a:spcAft>
          <a:spcPct val="0"/>
        </a:spcAft>
        <a:defRPr sz="2400">
          <a:solidFill>
            <a:schemeClr val="tx1"/>
          </a:solidFill>
          <a:latin typeface="Arial" pitchFamily="34" charset="0"/>
        </a:defRPr>
      </a:lvl6pPr>
      <a:lvl7pPr marL="914400" algn="l" defTabSz="457200" rtl="0" eaLnBrk="1" fontAlgn="base" hangingPunct="1">
        <a:spcBef>
          <a:spcPct val="0"/>
        </a:spcBef>
        <a:spcAft>
          <a:spcPct val="0"/>
        </a:spcAft>
        <a:defRPr sz="2400">
          <a:solidFill>
            <a:schemeClr val="tx1"/>
          </a:solidFill>
          <a:latin typeface="Arial" pitchFamily="34" charset="0"/>
        </a:defRPr>
      </a:lvl7pPr>
      <a:lvl8pPr marL="1371600" algn="l" defTabSz="457200" rtl="0" eaLnBrk="1" fontAlgn="base" hangingPunct="1">
        <a:spcBef>
          <a:spcPct val="0"/>
        </a:spcBef>
        <a:spcAft>
          <a:spcPct val="0"/>
        </a:spcAft>
        <a:defRPr sz="2400">
          <a:solidFill>
            <a:schemeClr val="tx1"/>
          </a:solidFill>
          <a:latin typeface="Arial" pitchFamily="34" charset="0"/>
        </a:defRPr>
      </a:lvl8pPr>
      <a:lvl9pPr marL="1828800" algn="l" defTabSz="457200" rtl="0" eaLnBrk="1" fontAlgn="base" hangingPunct="1">
        <a:spcBef>
          <a:spcPct val="0"/>
        </a:spcBef>
        <a:spcAft>
          <a:spcPct val="0"/>
        </a:spcAft>
        <a:defRPr sz="2400">
          <a:solidFill>
            <a:schemeClr val="tx1"/>
          </a:solidFill>
          <a:latin typeface="Arial" pitchFamily="34" charset="0"/>
        </a:defRPr>
      </a:lvl9pPr>
    </p:titleStyle>
    <p:bodyStyle>
      <a:lvl1pPr marL="271463" indent="-271463" algn="l" defTabSz="457200" rtl="0" eaLnBrk="1" fontAlgn="base" hangingPunct="1">
        <a:spcBef>
          <a:spcPct val="20000"/>
        </a:spcBef>
        <a:spcAft>
          <a:spcPct val="0"/>
        </a:spcAft>
        <a:buClr>
          <a:srgbClr val="00C0B5"/>
        </a:buClr>
        <a:buFont typeface="Arial" pitchFamily="34" charset="0"/>
        <a:buChar char="•"/>
        <a:defRPr kern="1200">
          <a:solidFill>
            <a:schemeClr val="tx1"/>
          </a:solidFill>
          <a:latin typeface="+mn-lt"/>
          <a:ea typeface="+mn-ea"/>
          <a:cs typeface="+mn-cs"/>
        </a:defRPr>
      </a:lvl1pPr>
      <a:lvl2pPr marL="628650" indent="-285750" algn="l" defTabSz="457200" rtl="0" eaLnBrk="1" fontAlgn="base" hangingPunct="1">
        <a:spcBef>
          <a:spcPct val="20000"/>
        </a:spcBef>
        <a:spcAft>
          <a:spcPct val="0"/>
        </a:spcAft>
        <a:buClr>
          <a:srgbClr val="00C0B5"/>
        </a:buClr>
        <a:buFont typeface="Arial" pitchFamily="34" charset="0"/>
        <a:buChar char="–"/>
        <a:defRPr kern="1200">
          <a:solidFill>
            <a:schemeClr val="tx1"/>
          </a:solidFill>
          <a:latin typeface="+mn-lt"/>
          <a:ea typeface="+mn-ea"/>
          <a:cs typeface="+mn-cs"/>
        </a:defRPr>
      </a:lvl2pPr>
      <a:lvl3pPr marL="895350" indent="-228600" algn="l" defTabSz="457200" rtl="0" eaLnBrk="1" fontAlgn="base" hangingPunct="1">
        <a:spcBef>
          <a:spcPct val="20000"/>
        </a:spcBef>
        <a:spcAft>
          <a:spcPct val="0"/>
        </a:spcAft>
        <a:buClr>
          <a:srgbClr val="00C0B5"/>
        </a:buClr>
        <a:buFont typeface="Arial" pitchFamily="34" charset="0"/>
        <a:buChar char="•"/>
        <a:defRPr sz="1600" kern="1200">
          <a:solidFill>
            <a:schemeClr val="tx1"/>
          </a:solidFill>
          <a:latin typeface="+mn-lt"/>
          <a:ea typeface="+mn-ea"/>
          <a:cs typeface="+mn-cs"/>
        </a:defRPr>
      </a:lvl3pPr>
      <a:lvl4pPr marL="1162050" indent="-228600" algn="l" defTabSz="457200" rtl="0" eaLnBrk="1" fontAlgn="base" hangingPunct="1">
        <a:spcBef>
          <a:spcPct val="20000"/>
        </a:spcBef>
        <a:spcAft>
          <a:spcPct val="0"/>
        </a:spcAft>
        <a:buClr>
          <a:srgbClr val="00C0B5"/>
        </a:buClr>
        <a:buFont typeface="Arial" pitchFamily="34" charset="0"/>
        <a:buChar char="–"/>
        <a:defRPr sz="1400" kern="1200">
          <a:solidFill>
            <a:schemeClr val="tx1"/>
          </a:solidFill>
          <a:latin typeface="+mn-lt"/>
          <a:ea typeface="+mn-ea"/>
          <a:cs typeface="+mn-cs"/>
        </a:defRPr>
      </a:lvl4pPr>
      <a:lvl5pPr marL="1438275" indent="-228600" algn="l" defTabSz="457200" rtl="0" eaLnBrk="1" fontAlgn="base" hangingPunct="1">
        <a:spcBef>
          <a:spcPct val="20000"/>
        </a:spcBef>
        <a:spcAft>
          <a:spcPct val="0"/>
        </a:spcAft>
        <a:buClr>
          <a:srgbClr val="00C0B5"/>
        </a:buClr>
        <a:buFont typeface="Arial" pitchFamily="34" charset="0"/>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notesSlide" Target="../notesSlides/notesSlide10.xml"/><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19" Type="http://schemas.openxmlformats.org/officeDocument/2006/relationships/image" Target="../media/image22.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4"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260350"/>
            <a:ext cx="1293813" cy="108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Content Placeholder 3"/>
          <p:cNvSpPr>
            <a:spLocks noGrp="1"/>
          </p:cNvSpPr>
          <p:nvPr>
            <p:ph idx="1"/>
          </p:nvPr>
        </p:nvSpPr>
        <p:spPr>
          <a:xfrm>
            <a:off x="899592" y="2852936"/>
            <a:ext cx="7781925" cy="2808312"/>
          </a:xfrm>
        </p:spPr>
        <p:txBody>
          <a:bodyPr/>
          <a:lstStyle/>
          <a:p>
            <a:r>
              <a:rPr lang="en-GB" sz="2400" dirty="0">
                <a:solidFill>
                  <a:srgbClr val="000000"/>
                </a:solidFill>
                <a:ea typeface="+mj-ea"/>
                <a:cs typeface="+mj-cs"/>
              </a:rPr>
              <a:t>A White Paper published 19 March 2018</a:t>
            </a:r>
          </a:p>
          <a:p>
            <a:pPr marL="0" indent="0">
              <a:buNone/>
            </a:pPr>
            <a:endParaRPr lang="en-GB" dirty="0">
              <a:solidFill>
                <a:srgbClr val="000000"/>
              </a:solidFill>
              <a:ea typeface="+mj-ea"/>
              <a:cs typeface="+mj-cs"/>
            </a:endParaRPr>
          </a:p>
          <a:p>
            <a:pPr marL="0" indent="0">
              <a:buNone/>
            </a:pPr>
            <a:endParaRPr lang="en-GB" dirty="0">
              <a:solidFill>
                <a:srgbClr val="000000"/>
              </a:solidFill>
              <a:ea typeface="+mj-ea"/>
              <a:cs typeface="+mj-cs"/>
            </a:endParaRPr>
          </a:p>
          <a:p>
            <a:pPr marL="0" indent="0">
              <a:buNone/>
            </a:pPr>
            <a:endParaRPr lang="en-GB" dirty="0">
              <a:solidFill>
                <a:srgbClr val="000000"/>
              </a:solidFill>
              <a:ea typeface="+mj-ea"/>
              <a:cs typeface="+mj-cs"/>
            </a:endParaRPr>
          </a:p>
          <a:p>
            <a:pPr marL="0" indent="0">
              <a:buNone/>
            </a:pPr>
            <a:endParaRPr lang="en-GB" dirty="0">
              <a:solidFill>
                <a:srgbClr val="000000"/>
              </a:solidFill>
              <a:ea typeface="+mj-ea"/>
              <a:cs typeface="+mj-cs"/>
            </a:endParaRPr>
          </a:p>
          <a:p>
            <a:endParaRPr lang="en-GB" dirty="0"/>
          </a:p>
        </p:txBody>
      </p:sp>
      <p:sp>
        <p:nvSpPr>
          <p:cNvPr id="5" name="Title 4"/>
          <p:cNvSpPr>
            <a:spLocks noGrp="1"/>
          </p:cNvSpPr>
          <p:nvPr>
            <p:ph type="title"/>
          </p:nvPr>
        </p:nvSpPr>
        <p:spPr>
          <a:xfrm>
            <a:off x="827584" y="1556792"/>
            <a:ext cx="6875462" cy="950466"/>
          </a:xfrm>
        </p:spPr>
        <p:txBody>
          <a:bodyPr/>
          <a:lstStyle/>
          <a:p>
            <a:r>
              <a:rPr lang="en-GB" sz="3000" b="1" dirty="0"/>
              <a:t>Protecting Defined Benefit Pension Schemes</a:t>
            </a:r>
          </a:p>
        </p:txBody>
      </p:sp>
      <p:sp>
        <p:nvSpPr>
          <p:cNvPr id="8" name="AutoShape 3"/>
          <p:cNvSpPr>
            <a:spLocks noChangeAspect="1" noChangeArrowheads="1" noTextEdit="1"/>
          </p:cNvSpPr>
          <p:nvPr/>
        </p:nvSpPr>
        <p:spPr bwMode="auto">
          <a:xfrm>
            <a:off x="6046788" y="3149600"/>
            <a:ext cx="2635250" cy="288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093715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188640"/>
            <a:ext cx="8568952" cy="950466"/>
          </a:xfrm>
        </p:spPr>
        <p:txBody>
          <a:bodyPr/>
          <a:lstStyle/>
          <a:p>
            <a:r>
              <a:rPr lang="en-GB" sz="3000" b="1" dirty="0"/>
              <a:t>Social impact investment: </a:t>
            </a:r>
            <a:r>
              <a:rPr lang="en-US" sz="3000" b="1" dirty="0">
                <a:solidFill>
                  <a:srgbClr val="00B88D"/>
                </a:solidFill>
              </a:rPr>
              <a:t>Growing a Culture of Social Impact Investing in the UK</a:t>
            </a:r>
            <a:endParaRPr lang="en-GB" sz="3000" b="1" dirty="0"/>
          </a:p>
        </p:txBody>
      </p:sp>
      <p:sp>
        <p:nvSpPr>
          <p:cNvPr id="8" name="AutoShape 3"/>
          <p:cNvSpPr>
            <a:spLocks noChangeAspect="1" noChangeArrowheads="1" noTextEdit="1"/>
          </p:cNvSpPr>
          <p:nvPr/>
        </p:nvSpPr>
        <p:spPr bwMode="auto">
          <a:xfrm>
            <a:off x="6046788" y="3149600"/>
            <a:ext cx="2635250" cy="288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3" name="Picture 2" descr="Screen Shot 2018-06-18 at 10.24.49.png"/>
          <p:cNvPicPr>
            <a:picLocks noChangeAspect="1"/>
          </p:cNvPicPr>
          <p:nvPr/>
        </p:nvPicPr>
        <p:blipFill rotWithShape="1">
          <a:blip r:embed="rId3">
            <a:extLst>
              <a:ext uri="{28A0092B-C50C-407E-A947-70E740481C1C}">
                <a14:useLocalDpi xmlns:a14="http://schemas.microsoft.com/office/drawing/2010/main" val="0"/>
              </a:ext>
            </a:extLst>
          </a:blip>
          <a:srcRect b="11343"/>
          <a:stretch/>
        </p:blipFill>
        <p:spPr>
          <a:xfrm>
            <a:off x="1060881" y="1268760"/>
            <a:ext cx="7022238" cy="4763740"/>
          </a:xfrm>
          <a:prstGeom prst="rect">
            <a:avLst/>
          </a:prstGeom>
        </p:spPr>
      </p:pic>
      <p:pic>
        <p:nvPicPr>
          <p:cNvPr id="4" name="Picture 3" descr="Screen Shot 2018-06-18 at 10.26.1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6070090"/>
            <a:ext cx="7488832" cy="383246"/>
          </a:xfrm>
          <a:prstGeom prst="rect">
            <a:avLst/>
          </a:prstGeom>
        </p:spPr>
      </p:pic>
    </p:spTree>
    <p:extLst>
      <p:ext uri="{BB962C8B-B14F-4D97-AF65-F5344CB8AC3E}">
        <p14:creationId xmlns:p14="http://schemas.microsoft.com/office/powerpoint/2010/main" val="1745530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188640"/>
            <a:ext cx="8568952" cy="950466"/>
          </a:xfrm>
        </p:spPr>
        <p:txBody>
          <a:bodyPr/>
          <a:lstStyle/>
          <a:p>
            <a:r>
              <a:rPr lang="en-GB" sz="3000" b="1" dirty="0"/>
              <a:t>Social impact investment: </a:t>
            </a:r>
            <a:r>
              <a:rPr lang="en-US" sz="3000" b="1" dirty="0">
                <a:solidFill>
                  <a:srgbClr val="00B88D"/>
                </a:solidFill>
              </a:rPr>
              <a:t>Growing a Culture of Social Impact Investing in the UK</a:t>
            </a:r>
            <a:endParaRPr lang="en-GB" sz="3000" b="1" dirty="0"/>
          </a:p>
        </p:txBody>
      </p:sp>
      <p:sp>
        <p:nvSpPr>
          <p:cNvPr id="8" name="AutoShape 3"/>
          <p:cNvSpPr>
            <a:spLocks noChangeAspect="1" noChangeArrowheads="1" noTextEdit="1"/>
          </p:cNvSpPr>
          <p:nvPr/>
        </p:nvSpPr>
        <p:spPr bwMode="auto">
          <a:xfrm>
            <a:off x="6046788" y="3149600"/>
            <a:ext cx="2635250" cy="288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Content Placeholder 2"/>
          <p:cNvSpPr>
            <a:spLocks noGrp="1"/>
          </p:cNvSpPr>
          <p:nvPr>
            <p:ph idx="1"/>
          </p:nvPr>
        </p:nvSpPr>
        <p:spPr>
          <a:xfrm>
            <a:off x="467544" y="2929830"/>
            <a:ext cx="8352928" cy="3451498"/>
          </a:xfrm>
          <a:solidFill>
            <a:srgbClr val="00B88D">
              <a:alpha val="30000"/>
            </a:srgbClr>
          </a:solidFill>
        </p:spPr>
        <p:txBody>
          <a:bodyPr/>
          <a:lstStyle/>
          <a:p>
            <a:pPr marL="0" indent="0">
              <a:lnSpc>
                <a:spcPct val="114000"/>
              </a:lnSpc>
              <a:spcBef>
                <a:spcPts val="0"/>
              </a:spcBef>
              <a:spcAft>
                <a:spcPts val="1000"/>
              </a:spcAft>
              <a:buNone/>
            </a:pPr>
            <a:r>
              <a:rPr lang="en-GB" b="1" dirty="0"/>
              <a:t>In practice: Columbia Threadneedle Social Bond Fund (in partnership with Big Issue Invest)</a:t>
            </a:r>
          </a:p>
          <a:p>
            <a:pPr>
              <a:lnSpc>
                <a:spcPct val="114000"/>
              </a:lnSpc>
              <a:spcBef>
                <a:spcPts val="0"/>
              </a:spcBef>
              <a:spcAft>
                <a:spcPts val="1000"/>
              </a:spcAft>
            </a:pPr>
            <a:r>
              <a:rPr lang="en-GB" dirty="0"/>
              <a:t>Deploys capital to companies looking to fund socially beneficial activities. </a:t>
            </a:r>
          </a:p>
          <a:p>
            <a:pPr>
              <a:lnSpc>
                <a:spcPct val="114000"/>
              </a:lnSpc>
              <a:spcBef>
                <a:spcPts val="0"/>
              </a:spcBef>
              <a:spcAft>
                <a:spcPts val="1000"/>
              </a:spcAft>
            </a:pPr>
            <a:r>
              <a:rPr lang="en-GB" dirty="0"/>
              <a:t>The fund has £120 million assets under management and has met both its financial and social return objectives – providing an annualised return of 6.6% and investing in 83 bonds in thematic areas such as affordable housing and health and social care. </a:t>
            </a:r>
          </a:p>
          <a:p>
            <a:pPr>
              <a:lnSpc>
                <a:spcPct val="114000"/>
              </a:lnSpc>
              <a:spcBef>
                <a:spcPts val="0"/>
              </a:spcBef>
              <a:spcAft>
                <a:spcPts val="1000"/>
              </a:spcAft>
            </a:pPr>
            <a:r>
              <a:rPr lang="en-GB" dirty="0"/>
              <a:t>Big Issue Invest, as social partner, forms the majority of a social advisory committee that oversees and monitors the social efficacy of the fund. </a:t>
            </a:r>
          </a:p>
        </p:txBody>
      </p:sp>
      <p:sp>
        <p:nvSpPr>
          <p:cNvPr id="14" name="Rectangle 13"/>
          <p:cNvSpPr/>
          <p:nvPr/>
        </p:nvSpPr>
        <p:spPr>
          <a:xfrm>
            <a:off x="467544" y="1459690"/>
            <a:ext cx="8352928" cy="1033206"/>
          </a:xfrm>
          <a:prstGeom prst="rect">
            <a:avLst/>
          </a:prstGeom>
          <a:ln w="28575" cmpd="sng">
            <a:solidFill>
              <a:srgbClr val="00B88D"/>
            </a:solidFill>
          </a:ln>
        </p:spPr>
        <p:txBody>
          <a:bodyPr wrap="square">
            <a:spAutoFit/>
          </a:bodyPr>
          <a:lstStyle/>
          <a:p>
            <a:pPr marL="0" indent="0" algn="ctr">
              <a:lnSpc>
                <a:spcPct val="114000"/>
              </a:lnSpc>
              <a:spcBef>
                <a:spcPts val="0"/>
              </a:spcBef>
              <a:spcAft>
                <a:spcPts val="1000"/>
              </a:spcAft>
              <a:buNone/>
            </a:pPr>
            <a:r>
              <a:rPr lang="en-GB" sz="1800" i="1" dirty="0"/>
              <a:t>“Investment in the shares or loan capital of companies and enterprises that not only measure and report their wider impact on society — but also hold themselves accountable for delivering and increasing positive impact.”</a:t>
            </a:r>
          </a:p>
        </p:txBody>
      </p:sp>
    </p:spTree>
    <p:extLst>
      <p:ext uri="{BB962C8B-B14F-4D97-AF65-F5344CB8AC3E}">
        <p14:creationId xmlns:p14="http://schemas.microsoft.com/office/powerpoint/2010/main" val="1693235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188640"/>
            <a:ext cx="8568952" cy="950466"/>
          </a:xfrm>
        </p:spPr>
        <p:txBody>
          <a:bodyPr/>
          <a:lstStyle/>
          <a:p>
            <a:r>
              <a:rPr lang="en-GB" sz="3000" b="1" dirty="0"/>
              <a:t>Social impact investment: </a:t>
            </a:r>
            <a:r>
              <a:rPr lang="en-US" sz="3000" b="1" dirty="0">
                <a:solidFill>
                  <a:srgbClr val="00B88D"/>
                </a:solidFill>
              </a:rPr>
              <a:t>Growing a Culture of Social Impact Investing in the UK</a:t>
            </a:r>
            <a:endParaRPr lang="en-GB" sz="3000" b="1" dirty="0"/>
          </a:p>
        </p:txBody>
      </p:sp>
      <p:sp>
        <p:nvSpPr>
          <p:cNvPr id="8" name="AutoShape 3"/>
          <p:cNvSpPr>
            <a:spLocks noChangeAspect="1" noChangeArrowheads="1" noTextEdit="1"/>
          </p:cNvSpPr>
          <p:nvPr/>
        </p:nvSpPr>
        <p:spPr bwMode="auto">
          <a:xfrm>
            <a:off x="6046788" y="3149600"/>
            <a:ext cx="2635250" cy="288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2" name="Picture 1" descr="Screen Shot 2018-06-18 at 10.11.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4350" y="1484784"/>
            <a:ext cx="3766675" cy="3683789"/>
          </a:xfrm>
          <a:prstGeom prst="rect">
            <a:avLst/>
          </a:prstGeom>
        </p:spPr>
      </p:pic>
      <p:sp>
        <p:nvSpPr>
          <p:cNvPr id="7" name="Content Placeholder 2"/>
          <p:cNvSpPr txBox="1">
            <a:spLocks/>
          </p:cNvSpPr>
          <p:nvPr/>
        </p:nvSpPr>
        <p:spPr bwMode="auto">
          <a:xfrm>
            <a:off x="539553" y="1484784"/>
            <a:ext cx="4176464" cy="40324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1463" indent="-271463" algn="l" defTabSz="457200" rtl="0" eaLnBrk="0" fontAlgn="base" hangingPunct="0">
              <a:spcBef>
                <a:spcPct val="20000"/>
              </a:spcBef>
              <a:spcAft>
                <a:spcPct val="0"/>
              </a:spcAft>
              <a:buClr>
                <a:srgbClr val="00C0B5"/>
              </a:buClr>
              <a:buFont typeface="Arial" charset="0"/>
              <a:buChar char="•"/>
              <a:defRPr>
                <a:solidFill>
                  <a:schemeClr val="tx1"/>
                </a:solidFill>
                <a:latin typeface="+mn-lt"/>
                <a:ea typeface="+mn-ea"/>
                <a:cs typeface="+mn-cs"/>
              </a:defRPr>
            </a:lvl1pPr>
            <a:lvl2pPr marL="628650" indent="-285750" algn="l" defTabSz="457200" rtl="0" eaLnBrk="0" fontAlgn="base" hangingPunct="0">
              <a:spcBef>
                <a:spcPct val="20000"/>
              </a:spcBef>
              <a:spcAft>
                <a:spcPct val="0"/>
              </a:spcAft>
              <a:buClr>
                <a:srgbClr val="00C0B5"/>
              </a:buClr>
              <a:buFont typeface="Arial" charset="0"/>
              <a:buChar char="–"/>
              <a:defRPr>
                <a:solidFill>
                  <a:schemeClr val="tx1"/>
                </a:solidFill>
                <a:latin typeface="+mn-lt"/>
              </a:defRPr>
            </a:lvl2pPr>
            <a:lvl3pPr marL="895350" indent="-228600" algn="l" defTabSz="457200" rtl="0" eaLnBrk="0" fontAlgn="base" hangingPunct="0">
              <a:spcBef>
                <a:spcPct val="20000"/>
              </a:spcBef>
              <a:spcAft>
                <a:spcPct val="0"/>
              </a:spcAft>
              <a:buClr>
                <a:srgbClr val="00C0B5"/>
              </a:buClr>
              <a:buFont typeface="Arial" charset="0"/>
              <a:buChar char="•"/>
              <a:defRPr sz="1600">
                <a:solidFill>
                  <a:schemeClr val="tx1"/>
                </a:solidFill>
                <a:latin typeface="+mn-lt"/>
              </a:defRPr>
            </a:lvl3pPr>
            <a:lvl4pPr marL="1162050" indent="-228600" algn="l" defTabSz="457200" rtl="0" eaLnBrk="0" fontAlgn="base" hangingPunct="0">
              <a:spcBef>
                <a:spcPct val="20000"/>
              </a:spcBef>
              <a:spcAft>
                <a:spcPct val="0"/>
              </a:spcAft>
              <a:buClr>
                <a:srgbClr val="00C0B5"/>
              </a:buClr>
              <a:buFont typeface="Arial" charset="0"/>
              <a:buChar char="–"/>
              <a:defRPr sz="1400">
                <a:solidFill>
                  <a:schemeClr val="tx1"/>
                </a:solidFill>
                <a:latin typeface="+mn-lt"/>
              </a:defRPr>
            </a:lvl4pPr>
            <a:lvl5pPr marL="1438275" indent="-228600" algn="l" defTabSz="457200" rtl="0" eaLnBrk="0" fontAlgn="base" hangingPunct="0">
              <a:spcBef>
                <a:spcPct val="20000"/>
              </a:spcBef>
              <a:spcAft>
                <a:spcPct val="0"/>
              </a:spcAft>
              <a:buClr>
                <a:srgbClr val="00C0B5"/>
              </a:buClr>
              <a:buFont typeface="Arial" charset="0"/>
              <a:buChar char="»"/>
              <a:defRPr sz="1200">
                <a:solidFill>
                  <a:schemeClr val="tx1"/>
                </a:solidFill>
                <a:latin typeface="+mn-lt"/>
              </a:defRPr>
            </a:lvl5pPr>
            <a:lvl6pPr marL="1895475" indent="-228600" algn="l" defTabSz="457200" rtl="0" fontAlgn="base">
              <a:spcBef>
                <a:spcPct val="20000"/>
              </a:spcBef>
              <a:spcAft>
                <a:spcPct val="0"/>
              </a:spcAft>
              <a:buClr>
                <a:srgbClr val="00C0B5"/>
              </a:buClr>
              <a:buFont typeface="Arial" charset="0"/>
              <a:buChar char="»"/>
              <a:defRPr sz="1200">
                <a:solidFill>
                  <a:schemeClr val="tx1"/>
                </a:solidFill>
                <a:latin typeface="+mn-lt"/>
              </a:defRPr>
            </a:lvl6pPr>
            <a:lvl7pPr marL="2352675" indent="-228600" algn="l" defTabSz="457200" rtl="0" fontAlgn="base">
              <a:spcBef>
                <a:spcPct val="20000"/>
              </a:spcBef>
              <a:spcAft>
                <a:spcPct val="0"/>
              </a:spcAft>
              <a:buClr>
                <a:srgbClr val="00C0B5"/>
              </a:buClr>
              <a:buFont typeface="Arial" charset="0"/>
              <a:buChar char="»"/>
              <a:defRPr sz="1200">
                <a:solidFill>
                  <a:schemeClr val="tx1"/>
                </a:solidFill>
                <a:latin typeface="+mn-lt"/>
              </a:defRPr>
            </a:lvl7pPr>
            <a:lvl8pPr marL="2809875" indent="-228600" algn="l" defTabSz="457200" rtl="0" fontAlgn="base">
              <a:spcBef>
                <a:spcPct val="20000"/>
              </a:spcBef>
              <a:spcAft>
                <a:spcPct val="0"/>
              </a:spcAft>
              <a:buClr>
                <a:srgbClr val="00C0B5"/>
              </a:buClr>
              <a:buFont typeface="Arial" charset="0"/>
              <a:buChar char="»"/>
              <a:defRPr sz="1200">
                <a:solidFill>
                  <a:schemeClr val="tx1"/>
                </a:solidFill>
                <a:latin typeface="+mn-lt"/>
              </a:defRPr>
            </a:lvl8pPr>
            <a:lvl9pPr marL="3267075" indent="-228600" algn="l" defTabSz="457200" rtl="0" fontAlgn="base">
              <a:spcBef>
                <a:spcPct val="20000"/>
              </a:spcBef>
              <a:spcAft>
                <a:spcPct val="0"/>
              </a:spcAft>
              <a:buClr>
                <a:srgbClr val="00C0B5"/>
              </a:buClr>
              <a:buFont typeface="Arial" charset="0"/>
              <a:buChar char="»"/>
              <a:defRPr sz="1200">
                <a:solidFill>
                  <a:schemeClr val="tx1"/>
                </a:solidFill>
                <a:latin typeface="+mn-lt"/>
              </a:defRPr>
            </a:lvl9pPr>
          </a:lstStyle>
          <a:p>
            <a:pPr marL="0" indent="0">
              <a:lnSpc>
                <a:spcPct val="114000"/>
              </a:lnSpc>
              <a:spcBef>
                <a:spcPts val="0"/>
              </a:spcBef>
              <a:spcAft>
                <a:spcPts val="1000"/>
              </a:spcAft>
              <a:buNone/>
            </a:pPr>
            <a:r>
              <a:rPr lang="en-US" sz="1600" dirty="0"/>
              <a:t>An </a:t>
            </a:r>
            <a:r>
              <a:rPr lang="en-US" sz="1600" b="1" dirty="0"/>
              <a:t>industry-led taskforce</a:t>
            </a:r>
            <a:r>
              <a:rPr lang="en-US" sz="1600" dirty="0"/>
              <a:t>, commissioned by the Prime Minister in March 2018, to progress the recommendations in the report, </a:t>
            </a:r>
            <a:r>
              <a:rPr lang="en-US" sz="1600" i="1" dirty="0"/>
              <a:t>Growing a Culture of Social Impact Investing in the UK </a:t>
            </a:r>
            <a:r>
              <a:rPr lang="en-US" sz="1600" dirty="0"/>
              <a:t>(November 2017). </a:t>
            </a:r>
          </a:p>
          <a:p>
            <a:pPr marL="0" indent="0">
              <a:lnSpc>
                <a:spcPct val="114000"/>
              </a:lnSpc>
              <a:spcBef>
                <a:spcPts val="0"/>
              </a:spcBef>
              <a:spcAft>
                <a:spcPts val="1000"/>
              </a:spcAft>
              <a:buNone/>
            </a:pPr>
            <a:r>
              <a:rPr lang="en-US" sz="1600" dirty="0"/>
              <a:t>Chaired by Elizabeth Corley (Vice Chair of Allianz Global Investors), the taskforce is working on </a:t>
            </a:r>
            <a:r>
              <a:rPr lang="en-US" sz="1600" b="1" dirty="0">
                <a:solidFill>
                  <a:srgbClr val="00B88D"/>
                </a:solidFill>
              </a:rPr>
              <a:t>generating a faster rate of innovation in the financial services industry to provide products that give savers and investors the opportunity to make a social impact</a:t>
            </a:r>
            <a:r>
              <a:rPr lang="en-US" sz="1600" dirty="0">
                <a:solidFill>
                  <a:srgbClr val="00B88D"/>
                </a:solidFill>
              </a:rPr>
              <a:t>.</a:t>
            </a:r>
          </a:p>
        </p:txBody>
      </p:sp>
      <p:pic>
        <p:nvPicPr>
          <p:cNvPr id="3" name="Picture 2"/>
          <p:cNvPicPr>
            <a:picLocks noChangeAspect="1"/>
          </p:cNvPicPr>
          <p:nvPr/>
        </p:nvPicPr>
        <p:blipFill>
          <a:blip r:embed="rId4"/>
          <a:stretch>
            <a:fillRect/>
          </a:stretch>
        </p:blipFill>
        <p:spPr>
          <a:xfrm>
            <a:off x="337428" y="5452221"/>
            <a:ext cx="954169" cy="353043"/>
          </a:xfrm>
          <a:prstGeom prst="rect">
            <a:avLst/>
          </a:prstGeom>
        </p:spPr>
      </p:pic>
      <p:pic>
        <p:nvPicPr>
          <p:cNvPr id="4" name="Picture 3"/>
          <p:cNvPicPr>
            <a:picLocks noChangeAspect="1"/>
          </p:cNvPicPr>
          <p:nvPr/>
        </p:nvPicPr>
        <p:blipFill>
          <a:blip r:embed="rId5"/>
          <a:stretch>
            <a:fillRect/>
          </a:stretch>
        </p:blipFill>
        <p:spPr>
          <a:xfrm>
            <a:off x="1429334" y="5517232"/>
            <a:ext cx="1270000" cy="292100"/>
          </a:xfrm>
          <a:prstGeom prst="rect">
            <a:avLst/>
          </a:prstGeom>
        </p:spPr>
      </p:pic>
      <p:pic>
        <p:nvPicPr>
          <p:cNvPr id="9" name="Picture 8"/>
          <p:cNvPicPr>
            <a:picLocks noChangeAspect="1"/>
          </p:cNvPicPr>
          <p:nvPr/>
        </p:nvPicPr>
        <p:blipFill>
          <a:blip r:embed="rId6"/>
          <a:stretch>
            <a:fillRect/>
          </a:stretch>
        </p:blipFill>
        <p:spPr>
          <a:xfrm>
            <a:off x="2837071" y="5517232"/>
            <a:ext cx="1270000" cy="215900"/>
          </a:xfrm>
          <a:prstGeom prst="rect">
            <a:avLst/>
          </a:prstGeom>
        </p:spPr>
      </p:pic>
      <p:pic>
        <p:nvPicPr>
          <p:cNvPr id="11" name="Picture 10"/>
          <p:cNvPicPr>
            <a:picLocks noChangeAspect="1"/>
          </p:cNvPicPr>
          <p:nvPr/>
        </p:nvPicPr>
        <p:blipFill>
          <a:blip r:embed="rId7"/>
          <a:stretch>
            <a:fillRect/>
          </a:stretch>
        </p:blipFill>
        <p:spPr>
          <a:xfrm>
            <a:off x="4244808" y="5445224"/>
            <a:ext cx="1270000" cy="431800"/>
          </a:xfrm>
          <a:prstGeom prst="rect">
            <a:avLst/>
          </a:prstGeom>
        </p:spPr>
      </p:pic>
      <p:pic>
        <p:nvPicPr>
          <p:cNvPr id="6" name="Picture 5"/>
          <p:cNvPicPr>
            <a:picLocks noChangeAspect="1"/>
          </p:cNvPicPr>
          <p:nvPr/>
        </p:nvPicPr>
        <p:blipFill>
          <a:blip r:embed="rId8"/>
          <a:stretch>
            <a:fillRect/>
          </a:stretch>
        </p:blipFill>
        <p:spPr>
          <a:xfrm>
            <a:off x="342600" y="5983668"/>
            <a:ext cx="867426" cy="425039"/>
          </a:xfrm>
          <a:prstGeom prst="rect">
            <a:avLst/>
          </a:prstGeom>
        </p:spPr>
      </p:pic>
      <p:pic>
        <p:nvPicPr>
          <p:cNvPr id="10" name="Picture 9"/>
          <p:cNvPicPr>
            <a:picLocks noChangeAspect="1"/>
          </p:cNvPicPr>
          <p:nvPr/>
        </p:nvPicPr>
        <p:blipFill>
          <a:blip r:embed="rId9"/>
          <a:stretch>
            <a:fillRect/>
          </a:stretch>
        </p:blipFill>
        <p:spPr>
          <a:xfrm>
            <a:off x="1213768" y="5962228"/>
            <a:ext cx="1270000" cy="419100"/>
          </a:xfrm>
          <a:prstGeom prst="rect">
            <a:avLst/>
          </a:prstGeom>
        </p:spPr>
      </p:pic>
      <p:pic>
        <p:nvPicPr>
          <p:cNvPr id="12" name="Picture 11"/>
          <p:cNvPicPr>
            <a:picLocks noChangeAspect="1"/>
          </p:cNvPicPr>
          <p:nvPr/>
        </p:nvPicPr>
        <p:blipFill>
          <a:blip r:embed="rId10"/>
          <a:stretch>
            <a:fillRect/>
          </a:stretch>
        </p:blipFill>
        <p:spPr>
          <a:xfrm>
            <a:off x="2555776" y="5832147"/>
            <a:ext cx="716881" cy="537661"/>
          </a:xfrm>
          <a:prstGeom prst="rect">
            <a:avLst/>
          </a:prstGeom>
        </p:spPr>
      </p:pic>
      <p:pic>
        <p:nvPicPr>
          <p:cNvPr id="13" name="Picture 12"/>
          <p:cNvPicPr>
            <a:picLocks noChangeAspect="1"/>
          </p:cNvPicPr>
          <p:nvPr/>
        </p:nvPicPr>
        <p:blipFill>
          <a:blip r:embed="rId11"/>
          <a:stretch>
            <a:fillRect/>
          </a:stretch>
        </p:blipFill>
        <p:spPr>
          <a:xfrm>
            <a:off x="3419872" y="5949280"/>
            <a:ext cx="716881" cy="372778"/>
          </a:xfrm>
          <a:prstGeom prst="rect">
            <a:avLst/>
          </a:prstGeom>
        </p:spPr>
      </p:pic>
      <p:pic>
        <p:nvPicPr>
          <p:cNvPr id="14" name="Picture 13"/>
          <p:cNvPicPr>
            <a:picLocks noChangeAspect="1"/>
          </p:cNvPicPr>
          <p:nvPr/>
        </p:nvPicPr>
        <p:blipFill>
          <a:blip r:embed="rId12"/>
          <a:stretch>
            <a:fillRect/>
          </a:stretch>
        </p:blipFill>
        <p:spPr>
          <a:xfrm>
            <a:off x="5652545" y="5445224"/>
            <a:ext cx="1049586" cy="472314"/>
          </a:xfrm>
          <a:prstGeom prst="rect">
            <a:avLst/>
          </a:prstGeom>
        </p:spPr>
      </p:pic>
      <p:pic>
        <p:nvPicPr>
          <p:cNvPr id="15" name="Picture 14"/>
          <p:cNvPicPr>
            <a:picLocks noChangeAspect="1"/>
          </p:cNvPicPr>
          <p:nvPr/>
        </p:nvPicPr>
        <p:blipFill>
          <a:blip r:embed="rId13"/>
          <a:stretch>
            <a:fillRect/>
          </a:stretch>
        </p:blipFill>
        <p:spPr>
          <a:xfrm>
            <a:off x="4283968" y="5949280"/>
            <a:ext cx="788569" cy="417942"/>
          </a:xfrm>
          <a:prstGeom prst="rect">
            <a:avLst/>
          </a:prstGeom>
        </p:spPr>
      </p:pic>
      <p:pic>
        <p:nvPicPr>
          <p:cNvPr id="17" name="Picture 16"/>
          <p:cNvPicPr>
            <a:picLocks noChangeAspect="1"/>
          </p:cNvPicPr>
          <p:nvPr/>
        </p:nvPicPr>
        <p:blipFill>
          <a:blip r:embed="rId14"/>
          <a:stretch>
            <a:fillRect/>
          </a:stretch>
        </p:blipFill>
        <p:spPr>
          <a:xfrm>
            <a:off x="6839868" y="5640164"/>
            <a:ext cx="1270000" cy="165100"/>
          </a:xfrm>
          <a:prstGeom prst="rect">
            <a:avLst/>
          </a:prstGeom>
        </p:spPr>
      </p:pic>
      <p:pic>
        <p:nvPicPr>
          <p:cNvPr id="18" name="Picture 17"/>
          <p:cNvPicPr>
            <a:picLocks noChangeAspect="1"/>
          </p:cNvPicPr>
          <p:nvPr/>
        </p:nvPicPr>
        <p:blipFill>
          <a:blip r:embed="rId15"/>
          <a:stretch>
            <a:fillRect/>
          </a:stretch>
        </p:blipFill>
        <p:spPr>
          <a:xfrm>
            <a:off x="5220072" y="5971877"/>
            <a:ext cx="867426" cy="407690"/>
          </a:xfrm>
          <a:prstGeom prst="rect">
            <a:avLst/>
          </a:prstGeom>
        </p:spPr>
      </p:pic>
      <p:pic>
        <p:nvPicPr>
          <p:cNvPr id="19" name="Picture 18"/>
          <p:cNvPicPr>
            <a:picLocks noChangeAspect="1"/>
          </p:cNvPicPr>
          <p:nvPr/>
        </p:nvPicPr>
        <p:blipFill>
          <a:blip r:embed="rId16"/>
          <a:stretch>
            <a:fillRect/>
          </a:stretch>
        </p:blipFill>
        <p:spPr>
          <a:xfrm>
            <a:off x="8247607" y="5589240"/>
            <a:ext cx="716881" cy="265246"/>
          </a:xfrm>
          <a:prstGeom prst="rect">
            <a:avLst/>
          </a:prstGeom>
        </p:spPr>
      </p:pic>
      <p:pic>
        <p:nvPicPr>
          <p:cNvPr id="20" name="Picture 19"/>
          <p:cNvPicPr>
            <a:picLocks noChangeAspect="1"/>
          </p:cNvPicPr>
          <p:nvPr/>
        </p:nvPicPr>
        <p:blipFill>
          <a:blip r:embed="rId17"/>
          <a:stretch>
            <a:fillRect/>
          </a:stretch>
        </p:blipFill>
        <p:spPr>
          <a:xfrm>
            <a:off x="6231383" y="5937181"/>
            <a:ext cx="716881" cy="516155"/>
          </a:xfrm>
          <a:prstGeom prst="rect">
            <a:avLst/>
          </a:prstGeom>
        </p:spPr>
      </p:pic>
      <p:pic>
        <p:nvPicPr>
          <p:cNvPr id="21" name="Picture 20"/>
          <p:cNvPicPr>
            <a:picLocks noChangeAspect="1"/>
          </p:cNvPicPr>
          <p:nvPr/>
        </p:nvPicPr>
        <p:blipFill>
          <a:blip r:embed="rId18"/>
          <a:stretch>
            <a:fillRect/>
          </a:stretch>
        </p:blipFill>
        <p:spPr>
          <a:xfrm>
            <a:off x="7092280" y="6025683"/>
            <a:ext cx="867426" cy="355645"/>
          </a:xfrm>
          <a:prstGeom prst="rect">
            <a:avLst/>
          </a:prstGeom>
        </p:spPr>
      </p:pic>
      <p:pic>
        <p:nvPicPr>
          <p:cNvPr id="22" name="Picture 21"/>
          <p:cNvPicPr>
            <a:picLocks noChangeAspect="1"/>
          </p:cNvPicPr>
          <p:nvPr/>
        </p:nvPicPr>
        <p:blipFill>
          <a:blip r:embed="rId19"/>
          <a:stretch>
            <a:fillRect/>
          </a:stretch>
        </p:blipFill>
        <p:spPr>
          <a:xfrm>
            <a:off x="8100392" y="6021288"/>
            <a:ext cx="954169" cy="305335"/>
          </a:xfrm>
          <a:prstGeom prst="rect">
            <a:avLst/>
          </a:prstGeom>
        </p:spPr>
      </p:pic>
    </p:spTree>
    <p:extLst>
      <p:ext uri="{BB962C8B-B14F-4D97-AF65-F5344CB8AC3E}">
        <p14:creationId xmlns:p14="http://schemas.microsoft.com/office/powerpoint/2010/main" val="2745248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DC Priorities</a:t>
            </a:r>
          </a:p>
        </p:txBody>
      </p:sp>
      <p:sp>
        <p:nvSpPr>
          <p:cNvPr id="3" name="Content Placeholder 2"/>
          <p:cNvSpPr>
            <a:spLocks noGrp="1"/>
          </p:cNvSpPr>
          <p:nvPr>
            <p:ph idx="1"/>
          </p:nvPr>
        </p:nvSpPr>
        <p:spPr/>
        <p:txBody>
          <a:bodyPr/>
          <a:lstStyle/>
          <a:p>
            <a:r>
              <a:rPr lang="en-GB" dirty="0"/>
              <a:t>Automatic enrolment</a:t>
            </a:r>
          </a:p>
          <a:p>
            <a:pPr lvl="1"/>
            <a:r>
              <a:rPr lang="en-GB" dirty="0"/>
              <a:t>Increased contributions</a:t>
            </a:r>
          </a:p>
          <a:p>
            <a:pPr lvl="1"/>
            <a:r>
              <a:rPr lang="en-GB" dirty="0"/>
              <a:t>Self-employed</a:t>
            </a:r>
          </a:p>
          <a:p>
            <a:r>
              <a:rPr lang="en-GB" dirty="0"/>
              <a:t>Engagement</a:t>
            </a:r>
          </a:p>
          <a:p>
            <a:pPr lvl="1"/>
            <a:r>
              <a:rPr lang="en-GB" dirty="0"/>
              <a:t>Dashboard</a:t>
            </a:r>
          </a:p>
          <a:p>
            <a:pPr lvl="1"/>
            <a:r>
              <a:rPr lang="en-GB" dirty="0"/>
              <a:t>Voluntary measures</a:t>
            </a:r>
          </a:p>
          <a:p>
            <a:r>
              <a:rPr lang="en-GB" dirty="0"/>
              <a:t>Value for Money</a:t>
            </a:r>
          </a:p>
          <a:p>
            <a:pPr lvl="1"/>
            <a:r>
              <a:rPr lang="en-GB" dirty="0"/>
              <a:t>Cost and charge transparency</a:t>
            </a:r>
          </a:p>
          <a:p>
            <a:pPr lvl="1"/>
            <a:r>
              <a:rPr lang="en-GB" dirty="0"/>
              <a:t>Master trust authorisation / consolidation</a:t>
            </a:r>
          </a:p>
          <a:p>
            <a:pPr lvl="1"/>
            <a:r>
              <a:rPr lang="en-GB" dirty="0"/>
              <a:t>Removal of barriers to less liquid investments</a:t>
            </a:r>
          </a:p>
          <a:p>
            <a:r>
              <a:rPr lang="en-GB" dirty="0"/>
              <a:t>Collective DC (CDC)</a:t>
            </a:r>
          </a:p>
          <a:p>
            <a:pPr lvl="1"/>
            <a:r>
              <a:rPr lang="en-GB" dirty="0"/>
              <a:t>Consulting</a:t>
            </a:r>
          </a:p>
          <a:p>
            <a:pPr lvl="1"/>
            <a:r>
              <a:rPr lang="en-GB" dirty="0"/>
              <a:t>Legislating</a:t>
            </a:r>
          </a:p>
          <a:p>
            <a:endParaRPr lang="en-GB" dirty="0"/>
          </a:p>
        </p:txBody>
      </p:sp>
    </p:spTree>
    <p:extLst>
      <p:ext uri="{BB962C8B-B14F-4D97-AF65-F5344CB8AC3E}">
        <p14:creationId xmlns:p14="http://schemas.microsoft.com/office/powerpoint/2010/main" val="4246636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000" b="1" dirty="0"/>
              <a:t>White Paper – key proposals</a:t>
            </a:r>
          </a:p>
        </p:txBody>
      </p:sp>
      <p:sp>
        <p:nvSpPr>
          <p:cNvPr id="3" name="Content Placeholder 2"/>
          <p:cNvSpPr>
            <a:spLocks noGrp="1"/>
          </p:cNvSpPr>
          <p:nvPr>
            <p:ph idx="1"/>
          </p:nvPr>
        </p:nvSpPr>
        <p:spPr>
          <a:xfrm>
            <a:off x="658813" y="1198563"/>
            <a:ext cx="7781925" cy="5060950"/>
          </a:xfrm>
        </p:spPr>
        <p:txBody>
          <a:bodyPr/>
          <a:lstStyle/>
          <a:p>
            <a:endParaRPr lang="en-GB" sz="2400" dirty="0"/>
          </a:p>
          <a:p>
            <a:r>
              <a:rPr lang="en-GB" sz="2400" dirty="0"/>
              <a:t>A stronger regulator</a:t>
            </a:r>
            <a:endParaRPr lang="en-GB" sz="1600" dirty="0"/>
          </a:p>
          <a:p>
            <a:pPr lvl="1"/>
            <a:r>
              <a:rPr lang="en-GB" sz="1600" dirty="0"/>
              <a:t>give TPR the power to issue punitive fines </a:t>
            </a:r>
          </a:p>
          <a:p>
            <a:pPr lvl="1"/>
            <a:r>
              <a:rPr lang="en-GB" sz="1600" dirty="0"/>
              <a:t>introduction of a criminal offence for directors who deliberately put their pension schemes at risk Improve TPR’s information gathering powers</a:t>
            </a:r>
          </a:p>
          <a:p>
            <a:pPr lvl="1"/>
            <a:endParaRPr lang="en-GB" sz="2400" dirty="0"/>
          </a:p>
          <a:p>
            <a:r>
              <a:rPr lang="en-GB" sz="2400" dirty="0"/>
              <a:t>Improving scheme funding </a:t>
            </a:r>
          </a:p>
          <a:p>
            <a:pPr lvl="1">
              <a:buFont typeface="Arial" panose="020B0604020202020204" pitchFamily="34" charset="0"/>
              <a:buChar char="-"/>
            </a:pPr>
            <a:r>
              <a:rPr lang="en-GB" sz="1600" dirty="0"/>
              <a:t>Strengthen the Regulator’s ability to enforce Defined Benefit scheme funding standards, through a revised Funding Code</a:t>
            </a:r>
          </a:p>
          <a:p>
            <a:pPr lvl="1">
              <a:buFont typeface="Arial" panose="020B0604020202020204" pitchFamily="34" charset="0"/>
              <a:buChar char="-"/>
            </a:pPr>
            <a:r>
              <a:rPr lang="en-GB" sz="1600" dirty="0"/>
              <a:t>Require the trustees of Defined Benefit pension schemes to appoint a Chair and for that Chair to submit a triennial Chair’s Statement to TPR with their scheme valuation</a:t>
            </a:r>
          </a:p>
          <a:p>
            <a:r>
              <a:rPr lang="en-GB" sz="2400" dirty="0"/>
              <a:t>Enabling consolidation</a:t>
            </a:r>
          </a:p>
          <a:p>
            <a:endParaRPr lang="en-GB" sz="2400" dirty="0"/>
          </a:p>
          <a:p>
            <a:endParaRPr lang="en-GB" dirty="0"/>
          </a:p>
        </p:txBody>
      </p:sp>
    </p:spTree>
    <p:extLst>
      <p:ext uri="{BB962C8B-B14F-4D97-AF65-F5344CB8AC3E}">
        <p14:creationId xmlns:p14="http://schemas.microsoft.com/office/powerpoint/2010/main" val="3159095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260648"/>
            <a:ext cx="6875462" cy="806450"/>
          </a:xfrm>
        </p:spPr>
        <p:txBody>
          <a:bodyPr/>
          <a:lstStyle/>
          <a:p>
            <a:r>
              <a:rPr lang="en-GB" sz="3000" b="1" i="1" dirty="0"/>
              <a:t>Consolidation</a:t>
            </a:r>
          </a:p>
        </p:txBody>
      </p:sp>
      <p:sp>
        <p:nvSpPr>
          <p:cNvPr id="3" name="Content Placeholder 2"/>
          <p:cNvSpPr>
            <a:spLocks noGrp="1"/>
          </p:cNvSpPr>
          <p:nvPr>
            <p:ph idx="1"/>
          </p:nvPr>
        </p:nvSpPr>
        <p:spPr>
          <a:xfrm>
            <a:off x="675744" y="1052736"/>
            <a:ext cx="7781925" cy="5256584"/>
          </a:xfrm>
        </p:spPr>
        <p:txBody>
          <a:bodyPr/>
          <a:lstStyle/>
          <a:p>
            <a:pPr marL="0" indent="0">
              <a:buNone/>
            </a:pPr>
            <a:r>
              <a:rPr lang="en-GB" dirty="0"/>
              <a:t>To encourage efficiencies and facilitate consolidation:</a:t>
            </a:r>
          </a:p>
          <a:p>
            <a:pPr marL="0" indent="0">
              <a:buNone/>
            </a:pPr>
            <a:endParaRPr lang="en-GB" dirty="0"/>
          </a:p>
          <a:p>
            <a:r>
              <a:rPr lang="en-GB" dirty="0"/>
              <a:t>Consult on legislative framework and authorisation regime within which new forms of consolidation vehicles could operate;</a:t>
            </a:r>
          </a:p>
          <a:p>
            <a:pPr marL="0" indent="0">
              <a:buNone/>
            </a:pPr>
            <a:endParaRPr lang="en-GB" dirty="0"/>
          </a:p>
          <a:p>
            <a:r>
              <a:rPr lang="en-GB" dirty="0"/>
              <a:t>Consult on a new accreditation regime which could help build confidence and encourage existing forms of consolidation;</a:t>
            </a:r>
          </a:p>
          <a:p>
            <a:endParaRPr lang="en-GB" dirty="0"/>
          </a:p>
          <a:p>
            <a:r>
              <a:rPr lang="en-GB" dirty="0"/>
              <a:t>Work with the Regulator to raise awareness of the benefits of consolidation; and</a:t>
            </a:r>
          </a:p>
          <a:p>
            <a:endParaRPr lang="en-GB" dirty="0"/>
          </a:p>
          <a:p>
            <a:r>
              <a:rPr lang="en-GB" dirty="0"/>
              <a:t>Consider some minor changes to guaranteed minimum pensions (GMP) conversion legislation to support benefit simplification and reduce complexities in existing benefit structures.</a:t>
            </a:r>
          </a:p>
        </p:txBody>
      </p:sp>
    </p:spTree>
    <p:extLst>
      <p:ext uri="{BB962C8B-B14F-4D97-AF65-F5344CB8AC3E}">
        <p14:creationId xmlns:p14="http://schemas.microsoft.com/office/powerpoint/2010/main" val="2625597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000" b="1" i="1" dirty="0"/>
              <a:t>Next steps</a:t>
            </a:r>
          </a:p>
        </p:txBody>
      </p:sp>
      <p:sp>
        <p:nvSpPr>
          <p:cNvPr id="3" name="Content Placeholder 2"/>
          <p:cNvSpPr>
            <a:spLocks noGrp="1"/>
          </p:cNvSpPr>
          <p:nvPr>
            <p:ph idx="1"/>
          </p:nvPr>
        </p:nvSpPr>
        <p:spPr/>
        <p:txBody>
          <a:bodyPr/>
          <a:lstStyle/>
          <a:p>
            <a:r>
              <a:rPr lang="en-GB" dirty="0"/>
              <a:t>Stage one </a:t>
            </a:r>
          </a:p>
          <a:p>
            <a:pPr marL="0" indent="0">
              <a:buNone/>
            </a:pPr>
            <a:r>
              <a:rPr lang="en-GB" dirty="0"/>
              <a:t>	– operational change, building on existing processes</a:t>
            </a:r>
          </a:p>
          <a:p>
            <a:endParaRPr lang="en-GB" dirty="0"/>
          </a:p>
          <a:p>
            <a:r>
              <a:rPr lang="en-GB" dirty="0"/>
              <a:t>Stage two </a:t>
            </a:r>
          </a:p>
          <a:p>
            <a:pPr lvl="1"/>
            <a:r>
              <a:rPr lang="en-GB" dirty="0"/>
              <a:t>consultation (2018) – public and informal:</a:t>
            </a:r>
          </a:p>
          <a:p>
            <a:pPr lvl="3"/>
            <a:r>
              <a:rPr lang="en-GB" dirty="0"/>
              <a:t>DWP – consultation on fines/penalties – June</a:t>
            </a:r>
          </a:p>
          <a:p>
            <a:pPr lvl="3"/>
            <a:r>
              <a:rPr lang="en-GB" dirty="0"/>
              <a:t>DWP – informal engagement with stakeholders on Chair’s Statement planned for July/Aug </a:t>
            </a:r>
          </a:p>
          <a:p>
            <a:pPr lvl="3"/>
            <a:r>
              <a:rPr lang="en-GB" dirty="0"/>
              <a:t>TPR clearer funding standards – informal engagement started, public consultation planned from 2019</a:t>
            </a:r>
          </a:p>
          <a:p>
            <a:pPr lvl="3"/>
            <a:r>
              <a:rPr lang="en-GB" dirty="0"/>
              <a:t>DWP consolidation – informal engagement started, public consultation in the </a:t>
            </a:r>
            <a:r>
              <a:rPr lang="en-GB" dirty="0" err="1"/>
              <a:t>autum</a:t>
            </a:r>
            <a:endParaRPr lang="en-GB" dirty="0"/>
          </a:p>
          <a:p>
            <a:pPr lvl="1"/>
            <a:r>
              <a:rPr lang="en-GB" dirty="0"/>
              <a:t>legislative change (from 2019/20), subject to parliamentary time</a:t>
            </a:r>
          </a:p>
          <a:p>
            <a:endParaRPr lang="en-GB" dirty="0"/>
          </a:p>
          <a:p>
            <a:r>
              <a:rPr lang="en-GB" dirty="0"/>
              <a:t>Stage three – ongoing review</a:t>
            </a:r>
          </a:p>
          <a:p>
            <a:endParaRPr lang="en-GB" dirty="0"/>
          </a:p>
        </p:txBody>
      </p:sp>
    </p:spTree>
    <p:extLst>
      <p:ext uri="{BB962C8B-B14F-4D97-AF65-F5344CB8AC3E}">
        <p14:creationId xmlns:p14="http://schemas.microsoft.com/office/powerpoint/2010/main" val="1672338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4"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260350"/>
            <a:ext cx="1293813" cy="108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Content Placeholder 3"/>
          <p:cNvSpPr>
            <a:spLocks noGrp="1"/>
          </p:cNvSpPr>
          <p:nvPr>
            <p:ph idx="1"/>
          </p:nvPr>
        </p:nvSpPr>
        <p:spPr>
          <a:xfrm>
            <a:off x="899592" y="3356992"/>
            <a:ext cx="7781925" cy="792088"/>
          </a:xfrm>
        </p:spPr>
        <p:txBody>
          <a:bodyPr/>
          <a:lstStyle/>
          <a:p>
            <a:pPr marL="0" indent="0">
              <a:buNone/>
            </a:pPr>
            <a:r>
              <a:rPr lang="en-GB" dirty="0"/>
              <a:t>Launched Monday 18 June and open until 16 July 2018</a:t>
            </a:r>
          </a:p>
        </p:txBody>
      </p:sp>
      <p:sp>
        <p:nvSpPr>
          <p:cNvPr id="5" name="Title 4"/>
          <p:cNvSpPr>
            <a:spLocks noGrp="1"/>
          </p:cNvSpPr>
          <p:nvPr>
            <p:ph type="title"/>
          </p:nvPr>
        </p:nvSpPr>
        <p:spPr>
          <a:xfrm>
            <a:off x="827584" y="1556792"/>
            <a:ext cx="6875462" cy="950466"/>
          </a:xfrm>
        </p:spPr>
        <p:txBody>
          <a:bodyPr/>
          <a:lstStyle/>
          <a:p>
            <a:r>
              <a:rPr lang="en-GB" sz="3000" b="1" dirty="0"/>
              <a:t>Consultation on clarifying and strengthening trustees’ investment duties </a:t>
            </a:r>
          </a:p>
        </p:txBody>
      </p:sp>
      <p:sp>
        <p:nvSpPr>
          <p:cNvPr id="8" name="AutoShape 3"/>
          <p:cNvSpPr>
            <a:spLocks noChangeAspect="1" noChangeArrowheads="1" noTextEdit="1"/>
          </p:cNvSpPr>
          <p:nvPr/>
        </p:nvSpPr>
        <p:spPr bwMode="auto">
          <a:xfrm>
            <a:off x="6046788" y="3149600"/>
            <a:ext cx="2635250" cy="288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67224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188640"/>
            <a:ext cx="8568952" cy="950466"/>
          </a:xfrm>
        </p:spPr>
        <p:txBody>
          <a:bodyPr/>
          <a:lstStyle/>
          <a:p>
            <a:r>
              <a:rPr lang="en-GB" sz="1800" b="1" i="1" dirty="0"/>
              <a:t>Consultation on clarifying and strengthening trustees’ investment duties </a:t>
            </a:r>
          </a:p>
        </p:txBody>
      </p:sp>
      <p:sp>
        <p:nvSpPr>
          <p:cNvPr id="8" name="AutoShape 3"/>
          <p:cNvSpPr>
            <a:spLocks noChangeAspect="1" noChangeArrowheads="1" noTextEdit="1"/>
          </p:cNvSpPr>
          <p:nvPr/>
        </p:nvSpPr>
        <p:spPr bwMode="auto">
          <a:xfrm>
            <a:off x="6046788" y="3149600"/>
            <a:ext cx="2635250" cy="288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 name="Content Placeholder 2"/>
          <p:cNvSpPr>
            <a:spLocks noGrp="1"/>
          </p:cNvSpPr>
          <p:nvPr>
            <p:ph idx="1"/>
          </p:nvPr>
        </p:nvSpPr>
        <p:spPr>
          <a:xfrm>
            <a:off x="539552" y="1268760"/>
            <a:ext cx="8064896" cy="4104456"/>
          </a:xfrm>
        </p:spPr>
        <p:txBody>
          <a:bodyPr/>
          <a:lstStyle/>
          <a:p>
            <a:pPr marL="0" indent="0">
              <a:lnSpc>
                <a:spcPct val="114000"/>
              </a:lnSpc>
              <a:spcBef>
                <a:spcPts val="0"/>
              </a:spcBef>
              <a:spcAft>
                <a:spcPts val="1000"/>
              </a:spcAft>
              <a:buNone/>
            </a:pPr>
            <a:r>
              <a:rPr lang="en-GB" dirty="0"/>
              <a:t>Evidence of </a:t>
            </a:r>
            <a:r>
              <a:rPr lang="en-GB" b="1" dirty="0">
                <a:solidFill>
                  <a:srgbClr val="00B88D"/>
                </a:solidFill>
              </a:rPr>
              <a:t>trustees incorrectly thinking that environmental, social and governance (ESG) risks are irrelevant</a:t>
            </a:r>
            <a:r>
              <a:rPr lang="en-GB" dirty="0">
                <a:solidFill>
                  <a:srgbClr val="00B88D"/>
                </a:solidFill>
              </a:rPr>
              <a:t> </a:t>
            </a:r>
            <a:r>
              <a:rPr lang="en-GB" dirty="0"/>
              <a:t>to, or run counter to, financially material concerns</a:t>
            </a:r>
          </a:p>
          <a:p>
            <a:pPr marL="0" indent="0">
              <a:lnSpc>
                <a:spcPct val="114000"/>
              </a:lnSpc>
              <a:spcBef>
                <a:spcPts val="0"/>
              </a:spcBef>
              <a:spcAft>
                <a:spcPts val="1000"/>
              </a:spcAft>
              <a:buNone/>
            </a:pPr>
            <a:r>
              <a:rPr lang="en-GB" dirty="0"/>
              <a:t>Examples of ESG risks:</a:t>
            </a:r>
            <a:endParaRPr lang="en-GB" b="1" dirty="0"/>
          </a:p>
          <a:p>
            <a:pPr lvl="0">
              <a:lnSpc>
                <a:spcPct val="114000"/>
              </a:lnSpc>
              <a:spcBef>
                <a:spcPts val="0"/>
              </a:spcBef>
              <a:spcAft>
                <a:spcPts val="1000"/>
              </a:spcAft>
            </a:pPr>
            <a:r>
              <a:rPr lang="en-GB" b="1" dirty="0">
                <a:solidFill>
                  <a:srgbClr val="00B88D"/>
                </a:solidFill>
              </a:rPr>
              <a:t>Environmental:</a:t>
            </a:r>
            <a:r>
              <a:rPr lang="en-GB" dirty="0"/>
              <a:t> resource depletion, including water waste and pollution, and deforestation</a:t>
            </a:r>
          </a:p>
          <a:p>
            <a:pPr lvl="0">
              <a:lnSpc>
                <a:spcPct val="114000"/>
              </a:lnSpc>
              <a:spcBef>
                <a:spcPts val="0"/>
              </a:spcBef>
              <a:spcAft>
                <a:spcPts val="1000"/>
              </a:spcAft>
            </a:pPr>
            <a:r>
              <a:rPr lang="en-GB" b="1" dirty="0">
                <a:solidFill>
                  <a:srgbClr val="00B88D"/>
                </a:solidFill>
              </a:rPr>
              <a:t>Social:</a:t>
            </a:r>
            <a:r>
              <a:rPr lang="en-GB" dirty="0"/>
              <a:t> working conditions, including slavery and child labour; health and safety; employee relations and diversity, ageing populations; social unrest and income inequality.</a:t>
            </a:r>
          </a:p>
          <a:p>
            <a:pPr>
              <a:lnSpc>
                <a:spcPct val="114000"/>
              </a:lnSpc>
              <a:spcBef>
                <a:spcPts val="0"/>
              </a:spcBef>
              <a:spcAft>
                <a:spcPts val="1000"/>
              </a:spcAft>
            </a:pPr>
            <a:r>
              <a:rPr lang="en-GB" b="1" dirty="0">
                <a:solidFill>
                  <a:srgbClr val="00B88D"/>
                </a:solidFill>
              </a:rPr>
              <a:t>Governance:</a:t>
            </a:r>
            <a:r>
              <a:rPr lang="en-GB" dirty="0"/>
              <a:t> executive pay; bribery and corruption; board diversity and structure</a:t>
            </a:r>
          </a:p>
        </p:txBody>
      </p:sp>
      <p:sp>
        <p:nvSpPr>
          <p:cNvPr id="6" name="Rectangle 5"/>
          <p:cNvSpPr/>
          <p:nvPr/>
        </p:nvSpPr>
        <p:spPr>
          <a:xfrm>
            <a:off x="539552" y="692696"/>
            <a:ext cx="8064896" cy="436017"/>
          </a:xfrm>
          <a:prstGeom prst="rect">
            <a:avLst/>
          </a:prstGeom>
          <a:solidFill>
            <a:srgbClr val="00B88D">
              <a:alpha val="50000"/>
            </a:srgbClr>
          </a:solidFill>
        </p:spPr>
        <p:txBody>
          <a:bodyPr wrap="square">
            <a:spAutoFit/>
          </a:bodyPr>
          <a:lstStyle/>
          <a:p>
            <a:pPr marL="0" indent="0">
              <a:lnSpc>
                <a:spcPct val="114000"/>
              </a:lnSpc>
              <a:spcBef>
                <a:spcPts val="0"/>
              </a:spcBef>
              <a:spcAft>
                <a:spcPts val="1000"/>
              </a:spcAft>
              <a:buNone/>
            </a:pPr>
            <a:r>
              <a:rPr lang="en-GB" sz="2000" b="1" dirty="0"/>
              <a:t>The financial case…</a:t>
            </a:r>
          </a:p>
        </p:txBody>
      </p:sp>
    </p:spTree>
    <p:extLst>
      <p:ext uri="{BB962C8B-B14F-4D97-AF65-F5344CB8AC3E}">
        <p14:creationId xmlns:p14="http://schemas.microsoft.com/office/powerpoint/2010/main" val="3413695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3"/>
          <p:cNvSpPr>
            <a:spLocks noChangeAspect="1" noChangeArrowheads="1" noTextEdit="1"/>
          </p:cNvSpPr>
          <p:nvPr/>
        </p:nvSpPr>
        <p:spPr bwMode="auto">
          <a:xfrm>
            <a:off x="6046788" y="3149600"/>
            <a:ext cx="2635250" cy="288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Content Placeholder 2"/>
          <p:cNvSpPr>
            <a:spLocks noGrp="1"/>
          </p:cNvSpPr>
          <p:nvPr>
            <p:ph idx="1"/>
          </p:nvPr>
        </p:nvSpPr>
        <p:spPr>
          <a:xfrm>
            <a:off x="539552" y="1268760"/>
            <a:ext cx="8064896" cy="4104456"/>
          </a:xfrm>
        </p:spPr>
        <p:txBody>
          <a:bodyPr/>
          <a:lstStyle/>
          <a:p>
            <a:pPr marL="0" indent="0">
              <a:lnSpc>
                <a:spcPct val="114000"/>
              </a:lnSpc>
              <a:spcBef>
                <a:spcPts val="0"/>
              </a:spcBef>
              <a:spcAft>
                <a:spcPts val="1000"/>
              </a:spcAft>
              <a:buNone/>
            </a:pPr>
            <a:r>
              <a:rPr lang="en-GB" dirty="0"/>
              <a:t>Increasing body of evidence that shows </a:t>
            </a:r>
            <a:r>
              <a:rPr lang="en-GB" b="1" dirty="0">
                <a:solidFill>
                  <a:srgbClr val="00B88D"/>
                </a:solidFill>
              </a:rPr>
              <a:t>people want their money invested in a way that reflects their values</a:t>
            </a:r>
            <a:r>
              <a:rPr lang="en-GB" dirty="0">
                <a:solidFill>
                  <a:srgbClr val="00B88D"/>
                </a:solidFill>
              </a:rPr>
              <a:t> </a:t>
            </a:r>
            <a:r>
              <a:rPr lang="en-GB" dirty="0"/>
              <a:t>and takes into account its </a:t>
            </a:r>
            <a:r>
              <a:rPr lang="en-GB" b="1" dirty="0">
                <a:solidFill>
                  <a:srgbClr val="00B88D"/>
                </a:solidFill>
              </a:rPr>
              <a:t>broader impact upon the environment and citizens</a:t>
            </a:r>
          </a:p>
          <a:p>
            <a:pPr lvl="0">
              <a:lnSpc>
                <a:spcPct val="114000"/>
              </a:lnSpc>
              <a:spcBef>
                <a:spcPts val="0"/>
              </a:spcBef>
              <a:spcAft>
                <a:spcPts val="1000"/>
              </a:spcAft>
            </a:pPr>
            <a:r>
              <a:rPr lang="en-GB" dirty="0"/>
              <a:t>82% of scheme members say they want their investments invested in a way that reflects their personal values (</a:t>
            </a:r>
            <a:r>
              <a:rPr lang="en-GB" dirty="0" err="1"/>
              <a:t>Natixis</a:t>
            </a:r>
            <a:r>
              <a:rPr lang="en-GB" dirty="0"/>
              <a:t>, 2016)</a:t>
            </a:r>
          </a:p>
          <a:p>
            <a:pPr lvl="0">
              <a:lnSpc>
                <a:spcPct val="114000"/>
              </a:lnSpc>
              <a:spcBef>
                <a:spcPts val="0"/>
              </a:spcBef>
              <a:spcAft>
                <a:spcPts val="1000"/>
              </a:spcAft>
            </a:pPr>
            <a:r>
              <a:rPr lang="en-GB" dirty="0"/>
              <a:t>81%  believe businesses have a wider social responsibility than simply making a profit (Ignition House, 2018)</a:t>
            </a:r>
          </a:p>
          <a:p>
            <a:pPr lvl="0">
              <a:lnSpc>
                <a:spcPct val="114000"/>
              </a:lnSpc>
              <a:spcBef>
                <a:spcPts val="0"/>
              </a:spcBef>
              <a:spcAft>
                <a:spcPts val="1000"/>
              </a:spcAft>
            </a:pPr>
            <a:r>
              <a:rPr lang="en-GB" dirty="0"/>
              <a:t>Millennial investors are nearly twice as likely as non-</a:t>
            </a:r>
            <a:r>
              <a:rPr lang="en-GB" dirty="0" err="1"/>
              <a:t>millennials</a:t>
            </a:r>
            <a:r>
              <a:rPr lang="en-GB" dirty="0"/>
              <a:t> to invest in funds that target specific social or environmental outcomes (EY, 2017)</a:t>
            </a:r>
          </a:p>
          <a:p>
            <a:pPr marL="0" lvl="0" indent="0">
              <a:lnSpc>
                <a:spcPct val="114000"/>
              </a:lnSpc>
              <a:spcBef>
                <a:spcPts val="0"/>
              </a:spcBef>
              <a:spcAft>
                <a:spcPts val="1000"/>
              </a:spcAft>
              <a:buNone/>
            </a:pPr>
            <a:r>
              <a:rPr lang="en-GB" dirty="0"/>
              <a:t>Responsible investing could be a key way to </a:t>
            </a:r>
            <a:r>
              <a:rPr lang="en-GB" b="1" dirty="0">
                <a:solidFill>
                  <a:srgbClr val="00B88D"/>
                </a:solidFill>
              </a:rPr>
              <a:t>engage scheme members</a:t>
            </a:r>
            <a:r>
              <a:rPr lang="en-GB" dirty="0">
                <a:solidFill>
                  <a:srgbClr val="00B88D"/>
                </a:solidFill>
              </a:rPr>
              <a:t> </a:t>
            </a:r>
            <a:r>
              <a:rPr lang="en-GB" dirty="0"/>
              <a:t>in their pension and </a:t>
            </a:r>
            <a:r>
              <a:rPr lang="en-GB" b="1" dirty="0">
                <a:solidFill>
                  <a:srgbClr val="00B88D"/>
                </a:solidFill>
              </a:rPr>
              <a:t>encourage higher contributions</a:t>
            </a:r>
            <a:r>
              <a:rPr lang="en-GB" dirty="0">
                <a:solidFill>
                  <a:srgbClr val="00B88D"/>
                </a:solidFill>
              </a:rPr>
              <a:t>.</a:t>
            </a:r>
            <a:endParaRPr lang="en-GB" b="1" dirty="0">
              <a:solidFill>
                <a:srgbClr val="00B88D"/>
              </a:solidFill>
            </a:endParaRPr>
          </a:p>
        </p:txBody>
      </p:sp>
      <p:sp>
        <p:nvSpPr>
          <p:cNvPr id="2" name="Rectangle 1"/>
          <p:cNvSpPr/>
          <p:nvPr/>
        </p:nvSpPr>
        <p:spPr>
          <a:xfrm>
            <a:off x="539552" y="692696"/>
            <a:ext cx="8064896" cy="436017"/>
          </a:xfrm>
          <a:prstGeom prst="rect">
            <a:avLst/>
          </a:prstGeom>
          <a:solidFill>
            <a:srgbClr val="00B88D">
              <a:alpha val="50000"/>
            </a:srgbClr>
          </a:solidFill>
        </p:spPr>
        <p:txBody>
          <a:bodyPr wrap="square">
            <a:spAutoFit/>
          </a:bodyPr>
          <a:lstStyle/>
          <a:p>
            <a:pPr marL="0" indent="0">
              <a:lnSpc>
                <a:spcPct val="114000"/>
              </a:lnSpc>
              <a:spcBef>
                <a:spcPts val="0"/>
              </a:spcBef>
              <a:spcAft>
                <a:spcPts val="1000"/>
              </a:spcAft>
              <a:buNone/>
            </a:pPr>
            <a:r>
              <a:rPr lang="en-GB" sz="2000" b="1" dirty="0"/>
              <a:t>The popular case…</a:t>
            </a:r>
          </a:p>
        </p:txBody>
      </p:sp>
      <p:sp>
        <p:nvSpPr>
          <p:cNvPr id="9" name="Title 4"/>
          <p:cNvSpPr txBox="1">
            <a:spLocks/>
          </p:cNvSpPr>
          <p:nvPr/>
        </p:nvSpPr>
        <p:spPr bwMode="auto">
          <a:xfrm>
            <a:off x="395536" y="188640"/>
            <a:ext cx="8568952" cy="9504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0" fontAlgn="base" hangingPunct="0">
              <a:spcBef>
                <a:spcPct val="0"/>
              </a:spcBef>
              <a:spcAft>
                <a:spcPct val="0"/>
              </a:spcAft>
              <a:defRPr sz="2400">
                <a:solidFill>
                  <a:schemeClr val="tx1"/>
                </a:solidFill>
                <a:latin typeface="+mj-lt"/>
                <a:ea typeface="+mj-ea"/>
                <a:cs typeface="+mj-cs"/>
              </a:defRPr>
            </a:lvl1pPr>
            <a:lvl2pPr algn="l" defTabSz="457200" rtl="0" eaLnBrk="0" fontAlgn="base" hangingPunct="0">
              <a:spcBef>
                <a:spcPct val="0"/>
              </a:spcBef>
              <a:spcAft>
                <a:spcPct val="0"/>
              </a:spcAft>
              <a:defRPr sz="2400">
                <a:solidFill>
                  <a:schemeClr val="tx1"/>
                </a:solidFill>
                <a:latin typeface="Arial" charset="0"/>
              </a:defRPr>
            </a:lvl2pPr>
            <a:lvl3pPr algn="l" defTabSz="457200" rtl="0" eaLnBrk="0" fontAlgn="base" hangingPunct="0">
              <a:spcBef>
                <a:spcPct val="0"/>
              </a:spcBef>
              <a:spcAft>
                <a:spcPct val="0"/>
              </a:spcAft>
              <a:defRPr sz="2400">
                <a:solidFill>
                  <a:schemeClr val="tx1"/>
                </a:solidFill>
                <a:latin typeface="Arial" charset="0"/>
              </a:defRPr>
            </a:lvl3pPr>
            <a:lvl4pPr algn="l" defTabSz="457200" rtl="0" eaLnBrk="0" fontAlgn="base" hangingPunct="0">
              <a:spcBef>
                <a:spcPct val="0"/>
              </a:spcBef>
              <a:spcAft>
                <a:spcPct val="0"/>
              </a:spcAft>
              <a:defRPr sz="2400">
                <a:solidFill>
                  <a:schemeClr val="tx1"/>
                </a:solidFill>
                <a:latin typeface="Arial" charset="0"/>
              </a:defRPr>
            </a:lvl4pPr>
            <a:lvl5pPr algn="l" defTabSz="457200" rtl="0" eaLnBrk="0" fontAlgn="base" hangingPunct="0">
              <a:spcBef>
                <a:spcPct val="0"/>
              </a:spcBef>
              <a:spcAft>
                <a:spcPct val="0"/>
              </a:spcAft>
              <a:defRPr sz="2400">
                <a:solidFill>
                  <a:schemeClr val="tx1"/>
                </a:solidFill>
                <a:latin typeface="Arial" charset="0"/>
              </a:defRPr>
            </a:lvl5pPr>
            <a:lvl6pPr marL="457200" algn="l" defTabSz="457200" rtl="0" fontAlgn="base">
              <a:spcBef>
                <a:spcPct val="0"/>
              </a:spcBef>
              <a:spcAft>
                <a:spcPct val="0"/>
              </a:spcAft>
              <a:defRPr sz="2400">
                <a:solidFill>
                  <a:schemeClr val="tx1"/>
                </a:solidFill>
                <a:latin typeface="Arial" charset="0"/>
              </a:defRPr>
            </a:lvl6pPr>
            <a:lvl7pPr marL="914400" algn="l" defTabSz="457200" rtl="0" fontAlgn="base">
              <a:spcBef>
                <a:spcPct val="0"/>
              </a:spcBef>
              <a:spcAft>
                <a:spcPct val="0"/>
              </a:spcAft>
              <a:defRPr sz="2400">
                <a:solidFill>
                  <a:schemeClr val="tx1"/>
                </a:solidFill>
                <a:latin typeface="Arial" charset="0"/>
              </a:defRPr>
            </a:lvl7pPr>
            <a:lvl8pPr marL="1371600" algn="l" defTabSz="457200" rtl="0" fontAlgn="base">
              <a:spcBef>
                <a:spcPct val="0"/>
              </a:spcBef>
              <a:spcAft>
                <a:spcPct val="0"/>
              </a:spcAft>
              <a:defRPr sz="2400">
                <a:solidFill>
                  <a:schemeClr val="tx1"/>
                </a:solidFill>
                <a:latin typeface="Arial" charset="0"/>
              </a:defRPr>
            </a:lvl8pPr>
            <a:lvl9pPr marL="1828800" algn="l" defTabSz="457200" rtl="0" fontAlgn="base">
              <a:spcBef>
                <a:spcPct val="0"/>
              </a:spcBef>
              <a:spcAft>
                <a:spcPct val="0"/>
              </a:spcAft>
              <a:defRPr sz="2400">
                <a:solidFill>
                  <a:schemeClr val="tx1"/>
                </a:solidFill>
                <a:latin typeface="Arial" charset="0"/>
              </a:defRPr>
            </a:lvl9pPr>
          </a:lstStyle>
          <a:p>
            <a:r>
              <a:rPr lang="en-GB" sz="1800" b="1" i="1" dirty="0"/>
              <a:t>Consultation on clarifying and strengthening trustees’ investment duties </a:t>
            </a:r>
          </a:p>
        </p:txBody>
      </p:sp>
    </p:spTree>
    <p:extLst>
      <p:ext uri="{BB962C8B-B14F-4D97-AF65-F5344CB8AC3E}">
        <p14:creationId xmlns:p14="http://schemas.microsoft.com/office/powerpoint/2010/main" val="3273452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3"/>
          <p:cNvSpPr>
            <a:spLocks noChangeAspect="1" noChangeArrowheads="1" noTextEdit="1"/>
          </p:cNvSpPr>
          <p:nvPr/>
        </p:nvSpPr>
        <p:spPr bwMode="auto">
          <a:xfrm>
            <a:off x="6046788" y="3149600"/>
            <a:ext cx="2635250" cy="288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Content Placeholder 2"/>
          <p:cNvSpPr>
            <a:spLocks noGrp="1"/>
          </p:cNvSpPr>
          <p:nvPr>
            <p:ph idx="1"/>
          </p:nvPr>
        </p:nvSpPr>
        <p:spPr>
          <a:xfrm>
            <a:off x="539552" y="1268760"/>
            <a:ext cx="8280920" cy="3384376"/>
          </a:xfrm>
        </p:spPr>
        <p:txBody>
          <a:bodyPr/>
          <a:lstStyle/>
          <a:p>
            <a:pPr marL="0" lvl="0" indent="0">
              <a:lnSpc>
                <a:spcPct val="114000"/>
              </a:lnSpc>
              <a:spcBef>
                <a:spcPts val="0"/>
              </a:spcBef>
              <a:spcAft>
                <a:spcPts val="1000"/>
              </a:spcAft>
              <a:buNone/>
            </a:pPr>
            <a:r>
              <a:rPr lang="en-GB" dirty="0"/>
              <a:t>Require trustees to set out in their Statement of Investment Principles:</a:t>
            </a:r>
          </a:p>
          <a:p>
            <a:pPr lvl="0">
              <a:lnSpc>
                <a:spcPct val="114000"/>
              </a:lnSpc>
              <a:spcBef>
                <a:spcPts val="0"/>
              </a:spcBef>
              <a:spcAft>
                <a:spcPts val="1000"/>
              </a:spcAft>
            </a:pPr>
            <a:r>
              <a:rPr lang="en-GB" dirty="0"/>
              <a:t>how they </a:t>
            </a:r>
            <a:r>
              <a:rPr lang="en-GB" b="1" dirty="0">
                <a:solidFill>
                  <a:srgbClr val="00B88D"/>
                </a:solidFill>
              </a:rPr>
              <a:t>take account of financially material considerations</a:t>
            </a:r>
            <a:r>
              <a:rPr lang="en-GB" dirty="0"/>
              <a:t>, including (but not limited to) those arising from environmental, social and governance (ESG) considerations, including climate change</a:t>
            </a:r>
          </a:p>
          <a:p>
            <a:pPr lvl="0">
              <a:lnSpc>
                <a:spcPct val="114000"/>
              </a:lnSpc>
              <a:spcBef>
                <a:spcPts val="0"/>
              </a:spcBef>
              <a:spcAft>
                <a:spcPts val="1000"/>
              </a:spcAft>
            </a:pPr>
            <a:r>
              <a:rPr lang="en-GB" dirty="0"/>
              <a:t>their </a:t>
            </a:r>
            <a:r>
              <a:rPr lang="en-GB" b="1" dirty="0">
                <a:solidFill>
                  <a:srgbClr val="00B88D"/>
                </a:solidFill>
              </a:rPr>
              <a:t>policies in relation to stewardship of investments</a:t>
            </a:r>
            <a:r>
              <a:rPr lang="en-GB" dirty="0"/>
              <a:t>, including engagement with investee firms and the exercise of voting rights</a:t>
            </a:r>
          </a:p>
          <a:p>
            <a:pPr marL="0" lvl="0" indent="0">
              <a:lnSpc>
                <a:spcPct val="114000"/>
              </a:lnSpc>
              <a:spcBef>
                <a:spcPts val="0"/>
              </a:spcBef>
              <a:spcAft>
                <a:spcPts val="1000"/>
              </a:spcAft>
              <a:buNone/>
            </a:pPr>
            <a:r>
              <a:rPr lang="en-GB" dirty="0"/>
              <a:t>Also, in a separate statement, require trustees to set out:</a:t>
            </a:r>
          </a:p>
          <a:p>
            <a:pPr lvl="0">
              <a:lnSpc>
                <a:spcPct val="114000"/>
              </a:lnSpc>
              <a:spcBef>
                <a:spcPts val="0"/>
              </a:spcBef>
              <a:spcAft>
                <a:spcPts val="1000"/>
              </a:spcAft>
            </a:pPr>
            <a:r>
              <a:rPr lang="en-GB" b="1" dirty="0">
                <a:solidFill>
                  <a:srgbClr val="00B88D"/>
                </a:solidFill>
              </a:rPr>
              <a:t>how they take account of members’ views</a:t>
            </a:r>
            <a:r>
              <a:rPr lang="en-GB" dirty="0"/>
              <a:t>, e.g. on matters relating to the social impact of investments</a:t>
            </a:r>
          </a:p>
          <a:p>
            <a:pPr marL="0" lvl="0" indent="0">
              <a:lnSpc>
                <a:spcPct val="114000"/>
              </a:lnSpc>
              <a:spcBef>
                <a:spcPts val="0"/>
              </a:spcBef>
              <a:spcAft>
                <a:spcPts val="1000"/>
              </a:spcAft>
              <a:buNone/>
            </a:pPr>
            <a:r>
              <a:rPr lang="en-GB" dirty="0"/>
              <a:t>Finally, trustees will also have to:</a:t>
            </a:r>
          </a:p>
          <a:p>
            <a:pPr lvl="0"/>
            <a:r>
              <a:rPr lang="en-GB" b="1" dirty="0">
                <a:solidFill>
                  <a:srgbClr val="00B88D"/>
                </a:solidFill>
              </a:rPr>
              <a:t>publish their SIP </a:t>
            </a:r>
            <a:r>
              <a:rPr lang="en-GB" dirty="0"/>
              <a:t>on a website;</a:t>
            </a:r>
          </a:p>
          <a:p>
            <a:pPr lvl="0"/>
            <a:r>
              <a:rPr lang="en-GB" b="1" dirty="0">
                <a:solidFill>
                  <a:srgbClr val="00B88D"/>
                </a:solidFill>
              </a:rPr>
              <a:t>produce and publish an implementation </a:t>
            </a:r>
            <a:r>
              <a:rPr lang="en-GB" dirty="0"/>
              <a:t>report setting out how they acted on the principles set out in the SIP, and how they acted on the statement which covered how they would take account of members’ views.</a:t>
            </a:r>
          </a:p>
        </p:txBody>
      </p:sp>
      <p:sp>
        <p:nvSpPr>
          <p:cNvPr id="7" name="Rectangle 6"/>
          <p:cNvSpPr/>
          <p:nvPr/>
        </p:nvSpPr>
        <p:spPr>
          <a:xfrm>
            <a:off x="539552" y="692696"/>
            <a:ext cx="8064896" cy="436017"/>
          </a:xfrm>
          <a:prstGeom prst="rect">
            <a:avLst/>
          </a:prstGeom>
          <a:solidFill>
            <a:srgbClr val="00B88D">
              <a:alpha val="50000"/>
            </a:srgbClr>
          </a:solidFill>
        </p:spPr>
        <p:txBody>
          <a:bodyPr wrap="square">
            <a:spAutoFit/>
          </a:bodyPr>
          <a:lstStyle/>
          <a:p>
            <a:pPr marL="0" indent="0">
              <a:lnSpc>
                <a:spcPct val="114000"/>
              </a:lnSpc>
              <a:spcBef>
                <a:spcPts val="0"/>
              </a:spcBef>
              <a:spcAft>
                <a:spcPts val="1000"/>
              </a:spcAft>
              <a:buNone/>
            </a:pPr>
            <a:r>
              <a:rPr lang="en-GB" sz="2000" b="1" dirty="0"/>
              <a:t>The consultation…</a:t>
            </a:r>
          </a:p>
        </p:txBody>
      </p:sp>
      <p:sp>
        <p:nvSpPr>
          <p:cNvPr id="9" name="Title 4"/>
          <p:cNvSpPr>
            <a:spLocks noGrp="1"/>
          </p:cNvSpPr>
          <p:nvPr>
            <p:ph type="title"/>
          </p:nvPr>
        </p:nvSpPr>
        <p:spPr>
          <a:xfrm>
            <a:off x="395536" y="188640"/>
            <a:ext cx="8568952" cy="950466"/>
          </a:xfrm>
        </p:spPr>
        <p:txBody>
          <a:bodyPr/>
          <a:lstStyle/>
          <a:p>
            <a:r>
              <a:rPr lang="en-GB" sz="1800" b="1" i="1" dirty="0"/>
              <a:t>Consultation on clarifying and strengthening trustees’ investment duties </a:t>
            </a:r>
          </a:p>
        </p:txBody>
      </p:sp>
    </p:spTree>
    <p:extLst>
      <p:ext uri="{BB962C8B-B14F-4D97-AF65-F5344CB8AC3E}">
        <p14:creationId xmlns:p14="http://schemas.microsoft.com/office/powerpoint/2010/main" val="1098116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Illustration of the effect of these proposals on different scheme types</a:t>
            </a:r>
            <a:br>
              <a:rPr lang="en-GB" dirty="0"/>
            </a:br>
            <a:endParaRPr lang="en-GB"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t="9929"/>
          <a:stretch/>
        </p:blipFill>
        <p:spPr>
          <a:xfrm>
            <a:off x="387778" y="1112952"/>
            <a:ext cx="6488478" cy="4332272"/>
          </a:xfrm>
          <a:prstGeom prst="rect">
            <a:avLst/>
          </a:prstGeom>
        </p:spPr>
      </p:pic>
      <p:sp>
        <p:nvSpPr>
          <p:cNvPr id="5" name="Rectangle 4"/>
          <p:cNvSpPr/>
          <p:nvPr/>
        </p:nvSpPr>
        <p:spPr>
          <a:xfrm>
            <a:off x="4481969" y="5349797"/>
            <a:ext cx="359410" cy="359410"/>
          </a:xfrm>
          <a:prstGeom prst="rect">
            <a:avLst/>
          </a:prstGeom>
          <a:pattFill prst="wdUpDiag">
            <a:fgClr>
              <a:schemeClr val="bg1">
                <a:lumMod val="75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 name="Text Box 2"/>
          <p:cNvSpPr txBox="1">
            <a:spLocks noChangeArrowheads="1"/>
          </p:cNvSpPr>
          <p:nvPr/>
        </p:nvSpPr>
        <p:spPr bwMode="auto">
          <a:xfrm>
            <a:off x="4533041" y="5368109"/>
            <a:ext cx="413385" cy="401320"/>
          </a:xfrm>
          <a:prstGeom prst="rect">
            <a:avLst/>
          </a:prstGeom>
          <a:noFill/>
          <a:ln w="9525">
            <a:noFill/>
            <a:miter lim="800000"/>
            <a:headEnd/>
            <a:tailEnd/>
          </a:ln>
        </p:spPr>
        <p:txBody>
          <a:bodyPr rot="0" vert="horz" wrap="square" lIns="91440" tIns="45720" rIns="91440" bIns="45720" anchor="t" anchorCtr="0">
            <a:spAutoFit/>
          </a:bodyPr>
          <a:lstStyle/>
          <a:p>
            <a:pPr>
              <a:lnSpc>
                <a:spcPct val="110000"/>
              </a:lnSpc>
              <a:spcAft>
                <a:spcPts val="600"/>
              </a:spcAft>
            </a:pPr>
            <a:r>
              <a:rPr lang="en-GB" sz="1400" b="1" dirty="0">
                <a:effectLst/>
                <a:latin typeface="Arial" panose="020B0604020202020204" pitchFamily="34" charset="0"/>
                <a:ea typeface="Times New Roman" panose="02020603050405020304" pitchFamily="18" charset="0"/>
                <a:cs typeface="Arial" panose="020B0604020202020204" pitchFamily="34" charset="0"/>
              </a:rPr>
              <a:t>C</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323528" y="5877272"/>
            <a:ext cx="359410" cy="359410"/>
          </a:xfrm>
          <a:prstGeom prst="rect">
            <a:avLst/>
          </a:prstGeom>
          <a:solidFill>
            <a:schemeClr val="bg1">
              <a:lumMod val="85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Rectangle 11"/>
          <p:cNvSpPr/>
          <p:nvPr/>
        </p:nvSpPr>
        <p:spPr>
          <a:xfrm>
            <a:off x="4492536" y="5919618"/>
            <a:ext cx="359410" cy="359410"/>
          </a:xfrm>
          <a:prstGeom prst="rect">
            <a:avLst/>
          </a:prstGeom>
          <a:solidFill>
            <a:schemeClr val="bg1">
              <a:lumMod val="7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Rectangle 12"/>
          <p:cNvSpPr/>
          <p:nvPr/>
        </p:nvSpPr>
        <p:spPr>
          <a:xfrm>
            <a:off x="4481969" y="5947470"/>
            <a:ext cx="359410" cy="359410"/>
          </a:xfrm>
          <a:prstGeom prst="rect">
            <a:avLst/>
          </a:prstGeom>
          <a:solidFill>
            <a:schemeClr val="bg1">
              <a:lumMod val="65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Text Box 2"/>
          <p:cNvSpPr txBox="1">
            <a:spLocks noChangeArrowheads="1"/>
          </p:cNvSpPr>
          <p:nvPr/>
        </p:nvSpPr>
        <p:spPr bwMode="auto">
          <a:xfrm>
            <a:off x="859284" y="5810083"/>
            <a:ext cx="3440306" cy="643253"/>
          </a:xfrm>
          <a:prstGeom prst="rect">
            <a:avLst/>
          </a:prstGeom>
          <a:noFill/>
          <a:ln w="9525">
            <a:noFill/>
            <a:miter lim="800000"/>
            <a:headEnd/>
            <a:tailEnd/>
          </a:ln>
        </p:spPr>
        <p:txBody>
          <a:bodyPr rot="0" vert="horz" wrap="square" lIns="0" tIns="0" rIns="0" bIns="0" anchor="t" anchorCtr="0">
            <a:spAutoFit/>
          </a:bodyPr>
          <a:lstStyle/>
          <a:p>
            <a:pPr>
              <a:lnSpc>
                <a:spcPct val="110000"/>
              </a:lnSpc>
              <a:spcAft>
                <a:spcPts val="600"/>
              </a:spcAft>
            </a:pPr>
            <a:r>
              <a:rPr lang="en-GB" sz="950" dirty="0">
                <a:effectLst/>
                <a:latin typeface="Arial" panose="020B0604020202020204" pitchFamily="34" charset="0"/>
                <a:ea typeface="Times New Roman" panose="02020603050405020304" pitchFamily="18" charset="0"/>
                <a:cs typeface="Arial" panose="020B0604020202020204" pitchFamily="34" charset="0"/>
              </a:rPr>
              <a:t>By Oct 2019 - Update SIP account for material considerations (including ESG and climate change) + stewardship.</a:t>
            </a:r>
            <a:br>
              <a:rPr lang="en-GB" sz="950" dirty="0">
                <a:effectLst/>
                <a:latin typeface="Arial" panose="020B0604020202020204" pitchFamily="34" charset="0"/>
                <a:ea typeface="Times New Roman" panose="02020603050405020304" pitchFamily="18" charset="0"/>
                <a:cs typeface="Arial" panose="020B0604020202020204" pitchFamily="34" charset="0"/>
              </a:rPr>
            </a:br>
            <a:r>
              <a:rPr lang="en-GB" sz="950" dirty="0">
                <a:effectLst/>
                <a:latin typeface="Arial" panose="020B0604020202020204" pitchFamily="34" charset="0"/>
                <a:ea typeface="Times New Roman" panose="02020603050405020304" pitchFamily="18" charset="0"/>
                <a:cs typeface="Arial" panose="020B0604020202020204" pitchFamily="34" charset="0"/>
              </a:rPr>
              <a:t>Next revision after Oct 2019 - Statement on how members’ views are taken into account.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5" name="Text Box 2"/>
          <p:cNvSpPr txBox="1">
            <a:spLocks noChangeArrowheads="1"/>
          </p:cNvSpPr>
          <p:nvPr/>
        </p:nvSpPr>
        <p:spPr bwMode="auto">
          <a:xfrm>
            <a:off x="4916048" y="5368701"/>
            <a:ext cx="3670387" cy="634365"/>
          </a:xfrm>
          <a:prstGeom prst="rect">
            <a:avLst/>
          </a:prstGeom>
          <a:noFill/>
          <a:ln w="9525">
            <a:noFill/>
            <a:miter lim="800000"/>
            <a:headEnd/>
            <a:tailEnd/>
          </a:ln>
        </p:spPr>
        <p:txBody>
          <a:bodyPr rot="0" vert="horz" wrap="square" lIns="91440" tIns="45720" rIns="91440" bIns="45720" anchor="t" anchorCtr="0">
            <a:spAutoFit/>
          </a:bodyPr>
          <a:lstStyle/>
          <a:p>
            <a:pPr>
              <a:lnSpc>
                <a:spcPct val="110000"/>
              </a:lnSpc>
              <a:spcAft>
                <a:spcPts val="600"/>
              </a:spcAft>
            </a:pPr>
            <a:r>
              <a:rPr lang="en-GB" sz="950" dirty="0">
                <a:effectLst/>
                <a:latin typeface="Arial" panose="020B0604020202020204" pitchFamily="34" charset="0"/>
                <a:ea typeface="Times New Roman" panose="02020603050405020304" pitchFamily="18" charset="0"/>
                <a:cs typeface="Arial" panose="020B0604020202020204" pitchFamily="34" charset="0"/>
              </a:rPr>
              <a:t>By Oct 2019 - Update default strategy to take account of financially-material considerations.</a:t>
            </a:r>
            <a:br>
              <a:rPr lang="en-GB" sz="950" dirty="0">
                <a:effectLst/>
                <a:latin typeface="Arial" panose="020B0604020202020204" pitchFamily="34" charset="0"/>
                <a:ea typeface="Times New Roman" panose="02020603050405020304" pitchFamily="18" charset="0"/>
                <a:cs typeface="Arial" panose="020B0604020202020204" pitchFamily="34" charset="0"/>
              </a:rPr>
            </a:b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6" name="Rectangle 15"/>
          <p:cNvSpPr/>
          <p:nvPr/>
        </p:nvSpPr>
        <p:spPr>
          <a:xfrm>
            <a:off x="323528" y="5376981"/>
            <a:ext cx="359410" cy="359410"/>
          </a:xfrm>
          <a:prstGeom prst="rect">
            <a:avLst/>
          </a:prstGeom>
          <a:solidFill>
            <a:schemeClr val="bg1">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7" name="Text Box 229"/>
          <p:cNvSpPr txBox="1">
            <a:spLocks noChangeArrowheads="1"/>
          </p:cNvSpPr>
          <p:nvPr/>
        </p:nvSpPr>
        <p:spPr bwMode="auto">
          <a:xfrm>
            <a:off x="789290" y="5404326"/>
            <a:ext cx="4862830" cy="328930"/>
          </a:xfrm>
          <a:prstGeom prst="rect">
            <a:avLst/>
          </a:prstGeom>
          <a:noFill/>
          <a:ln w="9525">
            <a:noFill/>
            <a:miter lim="800000"/>
            <a:headEnd/>
            <a:tailEnd/>
          </a:ln>
        </p:spPr>
        <p:txBody>
          <a:bodyPr rot="0" vert="horz" wrap="square" lIns="91440" tIns="45720" rIns="91440" bIns="45720" anchor="t" anchorCtr="0">
            <a:spAutoFit/>
          </a:bodyPr>
          <a:lstStyle/>
          <a:p>
            <a:pPr>
              <a:lnSpc>
                <a:spcPct val="110000"/>
              </a:lnSpc>
              <a:spcAft>
                <a:spcPts val="600"/>
              </a:spcAft>
            </a:pPr>
            <a:r>
              <a:rPr lang="en-GB" sz="950" dirty="0">
                <a:effectLst/>
                <a:latin typeface="Arial" panose="020B0604020202020204" pitchFamily="34" charset="0"/>
                <a:ea typeface="Times New Roman" panose="02020603050405020304" pitchFamily="18" charset="0"/>
                <a:cs typeface="Arial" panose="020B0604020202020204" pitchFamily="34" charset="0"/>
              </a:rPr>
              <a:t>No new requirements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9" name="Text Box 2"/>
          <p:cNvSpPr txBox="1">
            <a:spLocks noChangeArrowheads="1"/>
          </p:cNvSpPr>
          <p:nvPr/>
        </p:nvSpPr>
        <p:spPr bwMode="auto">
          <a:xfrm>
            <a:off x="323528" y="5373216"/>
            <a:ext cx="413385" cy="401320"/>
          </a:xfrm>
          <a:prstGeom prst="rect">
            <a:avLst/>
          </a:prstGeom>
          <a:noFill/>
          <a:ln w="9525">
            <a:noFill/>
            <a:miter lim="800000"/>
            <a:headEnd/>
            <a:tailEnd/>
          </a:ln>
        </p:spPr>
        <p:txBody>
          <a:bodyPr rot="0" vert="horz" wrap="square" lIns="91440" tIns="45720" rIns="91440" bIns="45720" anchor="t" anchorCtr="0">
            <a:spAutoFit/>
          </a:bodyPr>
          <a:lstStyle/>
          <a:p>
            <a:pPr>
              <a:lnSpc>
                <a:spcPct val="110000"/>
              </a:lnSpc>
              <a:spcAft>
                <a:spcPts val="600"/>
              </a:spcAft>
            </a:pPr>
            <a:r>
              <a:rPr lang="en-GB" sz="1400" b="1" dirty="0">
                <a:effectLst/>
                <a:latin typeface="Arial" panose="020B0604020202020204" pitchFamily="34" charset="0"/>
                <a:ea typeface="Times New Roman" panose="02020603050405020304" pitchFamily="18" charset="0"/>
                <a:cs typeface="Arial" panose="020B0604020202020204" pitchFamily="34" charset="0"/>
              </a:rPr>
              <a:t>A</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 name="Text Box 2"/>
          <p:cNvSpPr txBox="1">
            <a:spLocks noChangeArrowheads="1"/>
          </p:cNvSpPr>
          <p:nvPr/>
        </p:nvSpPr>
        <p:spPr bwMode="auto">
          <a:xfrm>
            <a:off x="323528" y="5910369"/>
            <a:ext cx="413385" cy="401320"/>
          </a:xfrm>
          <a:prstGeom prst="rect">
            <a:avLst/>
          </a:prstGeom>
          <a:noFill/>
          <a:ln w="9525">
            <a:noFill/>
            <a:miter lim="800000"/>
            <a:headEnd/>
            <a:tailEnd/>
          </a:ln>
        </p:spPr>
        <p:txBody>
          <a:bodyPr rot="0" vert="horz" wrap="square" lIns="91440" tIns="45720" rIns="91440" bIns="45720" anchor="t" anchorCtr="0">
            <a:spAutoFit/>
          </a:bodyPr>
          <a:lstStyle/>
          <a:p>
            <a:pPr>
              <a:lnSpc>
                <a:spcPct val="110000"/>
              </a:lnSpc>
              <a:spcAft>
                <a:spcPts val="600"/>
              </a:spcAft>
            </a:pPr>
            <a:r>
              <a:rPr lang="en-GB" sz="1400" b="1" dirty="0">
                <a:effectLst/>
                <a:latin typeface="Arial" panose="020B0604020202020204" pitchFamily="34" charset="0"/>
                <a:ea typeface="Times New Roman" panose="02020603050405020304" pitchFamily="18" charset="0"/>
                <a:cs typeface="Arial" panose="020B0604020202020204" pitchFamily="34" charset="0"/>
              </a:rPr>
              <a:t>B</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1" name="Text Box 2"/>
          <p:cNvSpPr txBox="1">
            <a:spLocks noChangeArrowheads="1"/>
          </p:cNvSpPr>
          <p:nvPr/>
        </p:nvSpPr>
        <p:spPr bwMode="auto">
          <a:xfrm>
            <a:off x="4471402" y="5980008"/>
            <a:ext cx="413385" cy="401320"/>
          </a:xfrm>
          <a:prstGeom prst="rect">
            <a:avLst/>
          </a:prstGeom>
          <a:noFill/>
          <a:ln w="9525">
            <a:noFill/>
            <a:miter lim="800000"/>
            <a:headEnd/>
            <a:tailEnd/>
          </a:ln>
        </p:spPr>
        <p:txBody>
          <a:bodyPr rot="0" vert="horz" wrap="square" lIns="91440" tIns="45720" rIns="91440" bIns="45720" anchor="t" anchorCtr="0">
            <a:spAutoFit/>
          </a:bodyPr>
          <a:lstStyle/>
          <a:p>
            <a:pPr>
              <a:lnSpc>
                <a:spcPct val="110000"/>
              </a:lnSpc>
              <a:spcAft>
                <a:spcPts val="600"/>
              </a:spcAft>
            </a:pPr>
            <a:r>
              <a:rPr lang="en-GB" sz="1400" b="1" dirty="0">
                <a:effectLst/>
                <a:latin typeface="Arial" panose="020B0604020202020204" pitchFamily="34" charset="0"/>
                <a:ea typeface="Times New Roman" panose="02020603050405020304" pitchFamily="18" charset="0"/>
                <a:cs typeface="Arial" panose="020B0604020202020204" pitchFamily="34" charset="0"/>
              </a:rPr>
              <a:t>D</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2" name="Text Box 2"/>
          <p:cNvSpPr txBox="1">
            <a:spLocks noChangeArrowheads="1"/>
          </p:cNvSpPr>
          <p:nvPr/>
        </p:nvSpPr>
        <p:spPr bwMode="auto">
          <a:xfrm>
            <a:off x="4959456" y="5877272"/>
            <a:ext cx="3933024" cy="574773"/>
          </a:xfrm>
          <a:prstGeom prst="rect">
            <a:avLst/>
          </a:prstGeom>
          <a:noFill/>
          <a:ln w="9525">
            <a:noFill/>
            <a:miter lim="800000"/>
            <a:headEnd/>
            <a:tailEnd/>
          </a:ln>
        </p:spPr>
        <p:txBody>
          <a:bodyPr rot="0" vert="horz" wrap="square" lIns="91440" tIns="45720" rIns="91440" bIns="45720" anchor="t" anchorCtr="0">
            <a:spAutoFit/>
          </a:bodyPr>
          <a:lstStyle/>
          <a:p>
            <a:pPr>
              <a:lnSpc>
                <a:spcPct val="110000"/>
              </a:lnSpc>
              <a:spcAft>
                <a:spcPts val="600"/>
              </a:spcAft>
            </a:pPr>
            <a:r>
              <a:rPr lang="en-GB" sz="950" dirty="0">
                <a:effectLst/>
                <a:latin typeface="Arial" panose="020B0604020202020204" pitchFamily="34" charset="0"/>
                <a:ea typeface="Times New Roman" panose="02020603050405020304" pitchFamily="18" charset="0"/>
                <a:cs typeface="Arial" panose="020B0604020202020204" pitchFamily="34" charset="0"/>
              </a:rPr>
              <a:t>By Oct 2019 – Publish SIP </a:t>
            </a:r>
            <a:br>
              <a:rPr lang="en-GB" sz="950" dirty="0">
                <a:effectLst/>
                <a:latin typeface="Arial" panose="020B0604020202020204" pitchFamily="34" charset="0"/>
                <a:ea typeface="Times New Roman" panose="02020603050405020304" pitchFamily="18" charset="0"/>
                <a:cs typeface="Arial" panose="020B0604020202020204" pitchFamily="34" charset="0"/>
              </a:rPr>
            </a:br>
            <a:r>
              <a:rPr lang="en-GB" sz="950" dirty="0">
                <a:effectLst/>
                <a:latin typeface="Arial" panose="020B0604020202020204" pitchFamily="34" charset="0"/>
                <a:ea typeface="Times New Roman" panose="02020603050405020304" pitchFamily="18" charset="0"/>
                <a:cs typeface="Arial" panose="020B0604020202020204" pitchFamily="34" charset="0"/>
              </a:rPr>
              <a:t>From Oct 2020 – Produce + publish implementation report. </a:t>
            </a:r>
            <a:br>
              <a:rPr lang="en-GB" sz="950" dirty="0">
                <a:effectLst/>
                <a:latin typeface="Arial" panose="020B0604020202020204" pitchFamily="34" charset="0"/>
                <a:ea typeface="Times New Roman" panose="02020603050405020304" pitchFamily="18" charset="0"/>
                <a:cs typeface="Arial" panose="020B0604020202020204" pitchFamily="34" charset="0"/>
              </a:rPr>
            </a:br>
            <a:r>
              <a:rPr lang="en-GB" sz="950" dirty="0">
                <a:effectLst/>
                <a:latin typeface="Arial" panose="020B0604020202020204" pitchFamily="34" charset="0"/>
                <a:ea typeface="Times New Roman" panose="02020603050405020304" pitchFamily="18" charset="0"/>
                <a:cs typeface="Arial" panose="020B0604020202020204" pitchFamily="34" charset="0"/>
              </a:rPr>
              <a:t>Next revision after 1 Oct 2019 - Publish statement on members’ views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9332642"/>
      </p:ext>
    </p:extLst>
  </p:cSld>
  <p:clrMapOvr>
    <a:masterClrMapping/>
  </p:clrMapOvr>
</p:sld>
</file>

<file path=ppt/theme/theme1.xml><?xml version="1.0" encoding="utf-8"?>
<a:theme xmlns:a="http://schemas.openxmlformats.org/drawingml/2006/main" name="DWP SLIDES SCREEN E">
  <a:themeElements>
    <a:clrScheme name="DWP SLIDES SCREEN 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DWP SLIDES SCREEN 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WP SLIDES SCREEN 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LENEAGLES SLIDES">
  <a:themeElements>
    <a:clrScheme name="DWP">
      <a:dk1>
        <a:sysClr val="windowText" lastClr="000000"/>
      </a:dk1>
      <a:lt1>
        <a:sysClr val="window" lastClr="FFFFFF"/>
      </a:lt1>
      <a:dk2>
        <a:srgbClr val="1F497D"/>
      </a:dk2>
      <a:lt2>
        <a:srgbClr val="EEECE1"/>
      </a:lt2>
      <a:accent1>
        <a:srgbClr val="4F81BD"/>
      </a:accent1>
      <a:accent2>
        <a:srgbClr val="C0504D"/>
      </a:accent2>
      <a:accent3>
        <a:srgbClr val="9BBB59"/>
      </a:accent3>
      <a:accent4>
        <a:srgbClr val="513184"/>
      </a:accent4>
      <a:accent5>
        <a:srgbClr val="00C0B5"/>
      </a:accent5>
      <a:accent6>
        <a:srgbClr val="F79646"/>
      </a:accent6>
      <a:hlink>
        <a:srgbClr val="0000FF"/>
      </a:hlink>
      <a:folHlink>
        <a:srgbClr val="800080"/>
      </a:folHlink>
    </a:clrScheme>
    <a:fontScheme name="1_DWP SLIDES SCREEN 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a:solidFill>
            <a:schemeClr val="accent4"/>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a:solidFill>
            <a:schemeClr val="accent4"/>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1200</Words>
  <Application>Microsoft Office PowerPoint</Application>
  <PresentationFormat>On-screen Show (4:3)</PresentationFormat>
  <Paragraphs>127</Paragraphs>
  <Slides>13</Slides>
  <Notes>10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13</vt:i4>
      </vt:variant>
    </vt:vector>
  </HeadingPairs>
  <TitlesOfParts>
    <vt:vector size="18" baseType="lpstr">
      <vt:lpstr>Arial</vt:lpstr>
      <vt:lpstr>Times New Roman</vt:lpstr>
      <vt:lpstr>DWP SLIDES SCREEN E</vt:lpstr>
      <vt:lpstr>Custom Design</vt:lpstr>
      <vt:lpstr>GLENEAGLES SLIDES</vt:lpstr>
      <vt:lpstr>Protecting Defined Benefit Pension Schemes</vt:lpstr>
      <vt:lpstr>White Paper – key proposals</vt:lpstr>
      <vt:lpstr>Consolidation</vt:lpstr>
      <vt:lpstr>Next steps</vt:lpstr>
      <vt:lpstr>Consultation on clarifying and strengthening trustees’ investment duties </vt:lpstr>
      <vt:lpstr>Consultation on clarifying and strengthening trustees’ investment duties </vt:lpstr>
      <vt:lpstr>PowerPoint Presentation</vt:lpstr>
      <vt:lpstr>Consultation on clarifying and strengthening trustees’ investment duties </vt:lpstr>
      <vt:lpstr>Illustration of the effect of these proposals on different scheme types </vt:lpstr>
      <vt:lpstr>Social impact investment: Growing a Culture of Social Impact Investing in the UK</vt:lpstr>
      <vt:lpstr>Social impact investment: Growing a Culture of Social Impact Investing in the UK</vt:lpstr>
      <vt:lpstr>Social impact investment: Growing a Culture of Social Impact Investing in the UK</vt:lpstr>
      <vt:lpstr>Other DC Priorities</vt:lpstr>
    </vt:vector>
  </TitlesOfParts>
  <Company>DWP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Champion  for Older Workers</dc:title>
  <dc:creator>Kerry Cox</dc:creator>
  <cp:lastModifiedBy>Caroline Davies</cp:lastModifiedBy>
  <cp:revision>555</cp:revision>
  <cp:lastPrinted>2016-06-13T10:22:20Z</cp:lastPrinted>
  <dcterms:created xsi:type="dcterms:W3CDTF">2014-06-26T12:54:23Z</dcterms:created>
  <dcterms:modified xsi:type="dcterms:W3CDTF">2018-06-21T07:12:26Z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