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-116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tags" Target="tags/tag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B1DD-8408-4EE2-8BC2-3C74198AD5B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6ACE-B521-4944-96DE-C0B29395D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91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B1DD-8408-4EE2-8BC2-3C74198AD5B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6ACE-B521-4944-96DE-C0B29395D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B1DD-8408-4EE2-8BC2-3C74198AD5B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6ACE-B521-4944-96DE-C0B29395D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21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B1DD-8408-4EE2-8BC2-3C74198AD5B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6ACE-B521-4944-96DE-C0B29395D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29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B1DD-8408-4EE2-8BC2-3C74198AD5B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6ACE-B521-4944-96DE-C0B29395D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2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B1DD-8408-4EE2-8BC2-3C74198AD5B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6ACE-B521-4944-96DE-C0B29395D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66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B1DD-8408-4EE2-8BC2-3C74198AD5B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6ACE-B521-4944-96DE-C0B29395D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74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B1DD-8408-4EE2-8BC2-3C74198AD5B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6ACE-B521-4944-96DE-C0B29395D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27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B1DD-8408-4EE2-8BC2-3C74198AD5B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6ACE-B521-4944-96DE-C0B29395D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88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B1DD-8408-4EE2-8BC2-3C74198AD5B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6ACE-B521-4944-96DE-C0B29395D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16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B1DD-8408-4EE2-8BC2-3C74198AD5B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6ACE-B521-4944-96DE-C0B29395D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9B1DD-8408-4EE2-8BC2-3C74198AD5B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F6ACE-B521-4944-96DE-C0B29395D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39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1" Type="http://schemas.openxmlformats.org/officeDocument/2006/relationships/tags" Target="../tags/tag20.xml"/><Relationship Id="rId2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image" Target="../media/image3.jpg"/><Relationship Id="rId5" Type="http://schemas.openxmlformats.org/officeDocument/2006/relationships/image" Target="../media/image2.png"/><Relationship Id="rId1" Type="http://schemas.openxmlformats.org/officeDocument/2006/relationships/tags" Target="../tags/tag14.xml"/><Relationship Id="rId2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1" Type="http://schemas.openxmlformats.org/officeDocument/2006/relationships/tags" Target="../tags/tag18.xml"/><Relationship Id="rId2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127000"/>
            <a:ext cx="10515600" cy="1325563"/>
          </a:xfrm>
        </p:spPr>
        <p:txBody>
          <a:bodyPr/>
          <a:lstStyle/>
          <a:p>
            <a:r>
              <a:rPr lang="en-GB" dirty="0"/>
              <a:t>The Law Commission in 2014 stated that</a:t>
            </a:r>
          </a:p>
        </p:txBody>
      </p:sp>
      <p:pic>
        <p:nvPicPr>
          <p:cNvPr id="18" name="pic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0" y="1518435"/>
            <a:ext cx="5080000" cy="5080000"/>
          </a:xfrm>
          <a:prstGeom prst="rect">
            <a:avLst/>
          </a:prstGeom>
        </p:spPr>
      </p:pic>
      <p:sp>
        <p:nvSpPr>
          <p:cNvPr id="12" name="optionText"/>
          <p:cNvSpPr txBox="1"/>
          <p:nvPr/>
        </p:nvSpPr>
        <p:spPr>
          <a:xfrm>
            <a:off x="582804" y="1452563"/>
            <a:ext cx="7114233" cy="3473938"/>
          </a:xfrm>
          <a:prstGeom prst="rect">
            <a:avLst/>
          </a:prstGeom>
          <a:noFill/>
        </p:spPr>
        <p:txBody>
          <a:bodyPr vert="horz" rtlCol="0">
            <a:noAutofit/>
          </a:bodyPr>
          <a:lstStyle/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Trustees should leave responsible investment policy entirely to fund managers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Responsible investment policy is not trustees' concern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If trustees believe Environmental, Social and Governance issues are financially material to the </a:t>
            </a:r>
            <a:r>
              <a:rPr lang="en-GB" sz="2400" dirty="0" err="1"/>
              <a:t>longterm</a:t>
            </a:r>
            <a:r>
              <a:rPr lang="en-GB" sz="2400" dirty="0"/>
              <a:t> performance of their investments then they should take them into account</a:t>
            </a:r>
          </a:p>
          <a:p>
            <a:pPr marL="361950" indent="-361950">
              <a:spcBef>
                <a:spcPts val="2400"/>
              </a:spcBef>
              <a:buAutoNum type="alphaUcPeriod"/>
            </a:pPr>
            <a:r>
              <a:rPr lang="en-GB" sz="2400" dirty="0"/>
              <a:t>If trustees believe that ESG issues are important then they should stop investing in Sports Direct</a:t>
            </a:r>
          </a:p>
        </p:txBody>
      </p:sp>
      <p:pic>
        <p:nvPicPr>
          <p:cNvPr id="19" name="CorrectShape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27" y="3508445"/>
            <a:ext cx="533400" cy="533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41504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127000"/>
            <a:ext cx="10515600" cy="1325563"/>
          </a:xfrm>
        </p:spPr>
        <p:txBody>
          <a:bodyPr/>
          <a:lstStyle/>
          <a:p>
            <a:r>
              <a:rPr lang="en-GB"/>
              <a:t>Red line voting was launched on ?</a:t>
            </a:r>
            <a:endParaRPr lang="en-GB" dirty="0"/>
          </a:p>
        </p:txBody>
      </p:sp>
      <p:pic>
        <p:nvPicPr>
          <p:cNvPr id="18" name="pic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23950"/>
            <a:ext cx="5080000" cy="5080000"/>
          </a:xfrm>
          <a:prstGeom prst="rect">
            <a:avLst/>
          </a:prstGeom>
        </p:spPr>
      </p:pic>
      <p:sp>
        <p:nvSpPr>
          <p:cNvPr id="12" name="optionText"/>
          <p:cNvSpPr txBox="1"/>
          <p:nvPr/>
        </p:nvSpPr>
        <p:spPr>
          <a:xfrm>
            <a:off x="933242" y="1926981"/>
            <a:ext cx="6615165" cy="3473938"/>
          </a:xfrm>
          <a:prstGeom prst="rect">
            <a:avLst/>
          </a:prstGeom>
          <a:noFill/>
        </p:spPr>
        <p:txBody>
          <a:bodyPr vert="horz" rtlCol="0">
            <a:noAutofit/>
          </a:bodyPr>
          <a:lstStyle/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8 Dec 2015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18 June 2015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2 March 2014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25 June 2016</a:t>
            </a:r>
          </a:p>
        </p:txBody>
      </p:sp>
      <p:pic>
        <p:nvPicPr>
          <p:cNvPr id="3" name="CorrectShape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42" y="1926981"/>
            <a:ext cx="533400" cy="533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2629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127000"/>
            <a:ext cx="12118312" cy="1325563"/>
          </a:xfrm>
        </p:spPr>
        <p:txBody>
          <a:bodyPr>
            <a:normAutofit fontScale="90000"/>
          </a:bodyPr>
          <a:lstStyle/>
          <a:p>
            <a:r>
              <a:rPr lang="en-GB"/>
              <a:t>Red line voting can have a positive influence the behaviour of companies in which they invest in relation to:</a:t>
            </a:r>
            <a:endParaRPr lang="en-GB" dirty="0"/>
          </a:p>
        </p:txBody>
      </p:sp>
      <p:pic>
        <p:nvPicPr>
          <p:cNvPr id="18" name="pic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23950"/>
            <a:ext cx="5080000" cy="5080000"/>
          </a:xfrm>
          <a:prstGeom prst="rect">
            <a:avLst/>
          </a:prstGeom>
        </p:spPr>
      </p:pic>
      <p:sp>
        <p:nvSpPr>
          <p:cNvPr id="12" name="optionText"/>
          <p:cNvSpPr txBox="1"/>
          <p:nvPr/>
        </p:nvSpPr>
        <p:spPr>
          <a:xfrm>
            <a:off x="762419" y="2091287"/>
            <a:ext cx="6615165" cy="3473938"/>
          </a:xfrm>
          <a:prstGeom prst="rect">
            <a:avLst/>
          </a:prstGeom>
          <a:noFill/>
        </p:spPr>
        <p:txBody>
          <a:bodyPr vert="horz" rtlCol="0">
            <a:noAutofit/>
          </a:bodyPr>
          <a:lstStyle/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The Environment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Social issues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Corporate governance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All of the above</a:t>
            </a:r>
          </a:p>
        </p:txBody>
      </p:sp>
      <p:pic>
        <p:nvPicPr>
          <p:cNvPr id="3" name="CorrectShape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19" y="4102967"/>
            <a:ext cx="533400" cy="533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54840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127000"/>
            <a:ext cx="10515600" cy="1325563"/>
          </a:xfrm>
        </p:spPr>
        <p:txBody>
          <a:bodyPr/>
          <a:lstStyle/>
          <a:p>
            <a:r>
              <a:rPr lang="en-GB"/>
              <a:t>Which pension scheme owners can actively adopt the Red lines ?</a:t>
            </a:r>
            <a:endParaRPr lang="en-GB" dirty="0"/>
          </a:p>
        </p:txBody>
      </p:sp>
      <p:pic>
        <p:nvPicPr>
          <p:cNvPr id="18" name="pic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23950"/>
            <a:ext cx="5080000" cy="5080000"/>
          </a:xfrm>
          <a:prstGeom prst="rect">
            <a:avLst/>
          </a:prstGeom>
        </p:spPr>
      </p:pic>
      <p:sp>
        <p:nvSpPr>
          <p:cNvPr id="12" name="optionText"/>
          <p:cNvSpPr txBox="1"/>
          <p:nvPr/>
        </p:nvSpPr>
        <p:spPr>
          <a:xfrm>
            <a:off x="430824" y="2091287"/>
            <a:ext cx="6615165" cy="3473938"/>
          </a:xfrm>
          <a:prstGeom prst="rect">
            <a:avLst/>
          </a:prstGeom>
          <a:noFill/>
        </p:spPr>
        <p:txBody>
          <a:bodyPr vert="horz" rtlCol="0">
            <a:noAutofit/>
          </a:bodyPr>
          <a:lstStyle/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UK listed equities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World equities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Gilts and bonds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Property</a:t>
            </a:r>
          </a:p>
        </p:txBody>
      </p:sp>
      <p:pic>
        <p:nvPicPr>
          <p:cNvPr id="3" name="CorrectShape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" y="2081239"/>
            <a:ext cx="533400" cy="533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92334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127000"/>
            <a:ext cx="10515600" cy="1325563"/>
          </a:xfrm>
        </p:spPr>
        <p:txBody>
          <a:bodyPr/>
          <a:lstStyle/>
          <a:p>
            <a:r>
              <a:rPr lang="en-GB"/>
              <a:t>The Red lines are intended to apply to </a:t>
            </a:r>
            <a:endParaRPr lang="en-GB" dirty="0"/>
          </a:p>
        </p:txBody>
      </p:sp>
      <p:pic>
        <p:nvPicPr>
          <p:cNvPr id="18" name="pic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23950"/>
            <a:ext cx="5080000" cy="5080000"/>
          </a:xfrm>
          <a:prstGeom prst="rect">
            <a:avLst/>
          </a:prstGeom>
        </p:spPr>
      </p:pic>
      <p:sp>
        <p:nvSpPr>
          <p:cNvPr id="12" name="optionText"/>
          <p:cNvSpPr txBox="1"/>
          <p:nvPr/>
        </p:nvSpPr>
        <p:spPr>
          <a:xfrm>
            <a:off x="641839" y="2091287"/>
            <a:ext cx="6615165" cy="3473938"/>
          </a:xfrm>
          <a:prstGeom prst="rect">
            <a:avLst/>
          </a:prstGeom>
          <a:noFill/>
        </p:spPr>
        <p:txBody>
          <a:bodyPr vert="horz" rtlCol="0">
            <a:noAutofit/>
          </a:bodyPr>
          <a:lstStyle/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de-DE" sz="2400" dirty="0"/>
              <a:t>DB schemes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de-DE" sz="2400" dirty="0"/>
              <a:t>DC schemes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de-DE" sz="2400" dirty="0"/>
              <a:t>Hybrid schemes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de-DE" sz="2400" dirty="0"/>
              <a:t>All schemes</a:t>
            </a:r>
            <a:endParaRPr lang="en-GB" sz="2400" dirty="0"/>
          </a:p>
        </p:txBody>
      </p:sp>
      <p:pic>
        <p:nvPicPr>
          <p:cNvPr id="3" name="CorrectShape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33" y="2091287"/>
            <a:ext cx="533400" cy="533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79928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127000"/>
            <a:ext cx="10515600" cy="1325563"/>
          </a:xfrm>
        </p:spPr>
        <p:txBody>
          <a:bodyPr/>
          <a:lstStyle/>
          <a:p>
            <a:r>
              <a:rPr lang="en-GB"/>
              <a:t>Before adopting the red lines trustees should take professional advice from </a:t>
            </a:r>
            <a:endParaRPr lang="en-GB" dirty="0"/>
          </a:p>
        </p:txBody>
      </p:sp>
      <p:pic>
        <p:nvPicPr>
          <p:cNvPr id="18" name="pic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23950"/>
            <a:ext cx="5080000" cy="5080000"/>
          </a:xfrm>
          <a:prstGeom prst="rect">
            <a:avLst/>
          </a:prstGeom>
        </p:spPr>
      </p:pic>
      <p:sp>
        <p:nvSpPr>
          <p:cNvPr id="12" name="optionText"/>
          <p:cNvSpPr txBox="1"/>
          <p:nvPr/>
        </p:nvSpPr>
        <p:spPr>
          <a:xfrm>
            <a:off x="838200" y="2091287"/>
            <a:ext cx="6615165" cy="3473938"/>
          </a:xfrm>
          <a:prstGeom prst="rect">
            <a:avLst/>
          </a:prstGeom>
          <a:noFill/>
        </p:spPr>
        <p:txBody>
          <a:bodyPr vert="horz" rtlCol="0">
            <a:noAutofit/>
          </a:bodyPr>
          <a:lstStyle/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Investment advisor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Scheme lawyer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Scheme actuary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Fund managers</a:t>
            </a:r>
          </a:p>
        </p:txBody>
      </p:sp>
      <p:pic>
        <p:nvPicPr>
          <p:cNvPr id="3" name="CorrectShape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38" y="2018436"/>
            <a:ext cx="533400" cy="533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00569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127000"/>
            <a:ext cx="10515600" cy="1325563"/>
          </a:xfrm>
        </p:spPr>
        <p:txBody>
          <a:bodyPr>
            <a:normAutofit/>
          </a:bodyPr>
          <a:lstStyle/>
          <a:p>
            <a:r>
              <a:rPr lang="en-GB"/>
              <a:t>Who is responsible for a pension scheme's responsible investment policy?</a:t>
            </a:r>
            <a:endParaRPr lang="en-GB" dirty="0"/>
          </a:p>
        </p:txBody>
      </p:sp>
      <p:pic>
        <p:nvPicPr>
          <p:cNvPr id="18" name="pic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23950"/>
            <a:ext cx="5080000" cy="5080000"/>
          </a:xfrm>
          <a:prstGeom prst="rect">
            <a:avLst/>
          </a:prstGeom>
        </p:spPr>
      </p:pic>
      <p:sp>
        <p:nvSpPr>
          <p:cNvPr id="12" name="optionText"/>
          <p:cNvSpPr txBox="1"/>
          <p:nvPr/>
        </p:nvSpPr>
        <p:spPr>
          <a:xfrm>
            <a:off x="1085222" y="2091287"/>
            <a:ext cx="6021057" cy="3473938"/>
          </a:xfrm>
          <a:prstGeom prst="rect">
            <a:avLst/>
          </a:prstGeom>
          <a:noFill/>
        </p:spPr>
        <p:txBody>
          <a:bodyPr vert="horz" rtlCol="0">
            <a:noAutofit/>
          </a:bodyPr>
          <a:lstStyle/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Sponsors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Trustees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Investment committee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Advisors</a:t>
            </a:r>
          </a:p>
        </p:txBody>
      </p:sp>
      <p:pic>
        <p:nvPicPr>
          <p:cNvPr id="3" name="CorrectShape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7" y="2753473"/>
            <a:ext cx="533400" cy="533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6126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127000"/>
            <a:ext cx="10515600" cy="1325563"/>
          </a:xfrm>
        </p:spPr>
        <p:txBody>
          <a:bodyPr/>
          <a:lstStyle/>
          <a:p>
            <a:r>
              <a:rPr lang="en-GB"/>
              <a:t>Red lines can be adopted</a:t>
            </a:r>
            <a:endParaRPr lang="en-GB" dirty="0"/>
          </a:p>
        </p:txBody>
      </p:sp>
      <p:pic>
        <p:nvPicPr>
          <p:cNvPr id="3" name="pic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23950"/>
            <a:ext cx="5080000" cy="5080000"/>
          </a:xfrm>
          <a:prstGeom prst="rect">
            <a:avLst/>
          </a:prstGeom>
        </p:spPr>
      </p:pic>
      <p:sp>
        <p:nvSpPr>
          <p:cNvPr id="12" name="optionText"/>
          <p:cNvSpPr txBox="1"/>
          <p:nvPr/>
        </p:nvSpPr>
        <p:spPr>
          <a:xfrm>
            <a:off x="1557495" y="1452563"/>
            <a:ext cx="5217188" cy="3473938"/>
          </a:xfrm>
          <a:prstGeom prst="rect">
            <a:avLst/>
          </a:prstGeom>
          <a:noFill/>
        </p:spPr>
        <p:txBody>
          <a:bodyPr vert="horz" rtlCol="0">
            <a:noAutofit/>
          </a:bodyPr>
          <a:lstStyle/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Entirely only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One category only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as required</a:t>
            </a:r>
          </a:p>
        </p:txBody>
      </p:sp>
      <p:pic>
        <p:nvPicPr>
          <p:cNvPr id="4" name="CorrectShape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95" y="2819083"/>
            <a:ext cx="533400" cy="533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6613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127000"/>
            <a:ext cx="10515600" cy="1325563"/>
          </a:xfrm>
        </p:spPr>
        <p:txBody>
          <a:bodyPr/>
          <a:lstStyle/>
          <a:p>
            <a:r>
              <a:rPr lang="en-GB"/>
              <a:t>How much is invested in pooled funds in the UK ?</a:t>
            </a:r>
            <a:endParaRPr lang="en-GB" dirty="0"/>
          </a:p>
        </p:txBody>
      </p:sp>
      <p:pic>
        <p:nvPicPr>
          <p:cNvPr id="18" name="pic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23950"/>
            <a:ext cx="5080000" cy="5080000"/>
          </a:xfrm>
          <a:prstGeom prst="rect">
            <a:avLst/>
          </a:prstGeom>
        </p:spPr>
      </p:pic>
      <p:sp>
        <p:nvSpPr>
          <p:cNvPr id="12" name="optionText"/>
          <p:cNvSpPr txBox="1"/>
          <p:nvPr/>
        </p:nvSpPr>
        <p:spPr>
          <a:xfrm>
            <a:off x="1666771" y="1947863"/>
            <a:ext cx="6615165" cy="3473938"/>
          </a:xfrm>
          <a:prstGeom prst="rect">
            <a:avLst/>
          </a:prstGeom>
          <a:noFill/>
        </p:spPr>
        <p:txBody>
          <a:bodyPr vert="horz" rtlCol="0">
            <a:noAutofit/>
          </a:bodyPr>
          <a:lstStyle/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£2.5 trillion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£1.5 trillion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£5.5 trillion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£4.0 trillion</a:t>
            </a:r>
          </a:p>
        </p:txBody>
      </p:sp>
      <p:pic>
        <p:nvPicPr>
          <p:cNvPr id="3" name="CorrectShape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71" y="1947863"/>
            <a:ext cx="533400" cy="533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53330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127000"/>
            <a:ext cx="10515600" cy="1325563"/>
          </a:xfrm>
        </p:spPr>
        <p:txBody>
          <a:bodyPr/>
          <a:lstStyle/>
          <a:p>
            <a:r>
              <a:rPr lang="en-GB"/>
              <a:t>Good practice will benefit </a:t>
            </a:r>
            <a:endParaRPr lang="en-GB" dirty="0"/>
          </a:p>
        </p:txBody>
      </p:sp>
      <p:pic>
        <p:nvPicPr>
          <p:cNvPr id="18" name="pic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242" y="1198563"/>
            <a:ext cx="5080000" cy="5080000"/>
          </a:xfrm>
          <a:prstGeom prst="rect">
            <a:avLst/>
          </a:prstGeom>
        </p:spPr>
      </p:pic>
      <p:sp>
        <p:nvSpPr>
          <p:cNvPr id="12" name="optionText"/>
          <p:cNvSpPr txBox="1"/>
          <p:nvPr/>
        </p:nvSpPr>
        <p:spPr>
          <a:xfrm>
            <a:off x="693336" y="1452563"/>
            <a:ext cx="6081347" cy="3473938"/>
          </a:xfrm>
          <a:prstGeom prst="rect">
            <a:avLst/>
          </a:prstGeom>
          <a:noFill/>
        </p:spPr>
        <p:txBody>
          <a:bodyPr vert="horz" rtlCol="0">
            <a:noAutofit/>
          </a:bodyPr>
          <a:lstStyle/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The companies in which the pension scheme invests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Pension schemes and scheme members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Citizens of the country</a:t>
            </a:r>
          </a:p>
          <a:p>
            <a:pPr marL="361950" indent="-361950">
              <a:spcBef>
                <a:spcPts val="2400"/>
              </a:spcBef>
              <a:buAutoNum type="alphaUcPeriod"/>
              <a:tabLst>
                <a:tab pos="271463" algn="l"/>
                <a:tab pos="361950" algn="l"/>
              </a:tabLst>
            </a:pPr>
            <a:r>
              <a:rPr lang="en-GB" sz="2400" dirty="0"/>
              <a:t>All of the above</a:t>
            </a:r>
          </a:p>
        </p:txBody>
      </p:sp>
      <p:pic>
        <p:nvPicPr>
          <p:cNvPr id="4" name="CorrectShape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29" y="3738563"/>
            <a:ext cx="533400" cy="533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530542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350e8a18-9641-46b9-8179-cc646f13a98a.mdb"/>
  <p:tag name="ARS_RESPONSE_PERSONNUM" val="300"/>
  <p:tag name="ARS_RESPONSE_KEYRANGE" val="5000-5042,5044-5079,5081-5086,5088-5152,5154-5284,5305-532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BAR" val="0"/>
  <p:tag name="ARS_PICTURE_TOP_BAR" val="0"/>
  <p:tag name="ARS_PICTURE_HEIGHT_BAR" val="0"/>
  <p:tag name="ARS_PICTURE_WIDTH_BAR" val="0"/>
  <p:tag name="ARS_PICTURE_LEFT_PIE" val="200"/>
  <p:tag name="ARS_PICTURE_TOP_PIE" val="100"/>
  <p:tag name="ARS_PICTURE_HEIGHT_PIE" val="400"/>
  <p:tag name="ARS_PICTURE_WIDTH_PIE" val="400"/>
  <p:tag name="ARS_ISEXISTCHART" val="True"/>
  <p:tag name="ARS_CHARTPARA_TYPE" val="ctColumnBox"/>
  <p:tag name="ARS_CHARTPARA_DATAFORMAT" val="ltPercent"/>
  <p:tag name="ARS_CHARTPARA_SHOWTIME" val="csStart"/>
  <p:tag name="ARS_CHARTPARA_NUMBERDEC" val="0"/>
  <p:tag name="ARS_CHARTPARA_PERCENTDEC" val="0"/>
  <p:tag name="ARS_CHARTPARA_DATAPERCENTBASE" val="crResponse"/>
  <p:tag name="ARS_CHARTPARA_SHOW3D" val="0"/>
  <p:tag name="ARS_CHOICE_OPTIONLIMIT" val="1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KEYPADPARA_OPTIONMODE" val="1"/>
  <p:tag name="ARS_RESPONSEPARA_NAMEMODE" val="1"/>
  <p:tag name="ARS_RESPONSEPARA_CANVOTE" val="cvAll"/>
  <p:tag name="ARS_KEYPADPARA_MODIFYMODE" val="0"/>
  <p:tag name="ARS_KEYPADPARA_CHECKUID" val="0"/>
  <p:tag name="ARS_KEYPADPARA_SECRECYMODE" val="0"/>
  <p:tag name="ARS_CHOICE_SCOREMODE" val="0"/>
  <p:tag name="ARS_CHOICE_SCOREWRONG" val="0"/>
  <p:tag name="ARS_CHOICE_SCOREOPTIONZERO" val="0"/>
  <p:tag name="ARS_SLIDE_OPTIONTEXT_SHAPEID" val="12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OPTIONTEXT" val="Trustees should leave responsible investment policy entirely tofund managers&#10;Responsible investment policy is not trustees' concern&#10;If trustees believe Environmental, Social and Governance issues are financially material to the longterm performance of their investments then they should take them into account&#10;If trustees believe that ESG issues are important then they should stop investing in Sports Direct"/>
  <p:tag name="ARS_CHOICE_OPTIONCOUNT" val="4"/>
  <p:tag name="ARS_CHARTPARA_DATALABELFONTSIZE" val="14"/>
  <p:tag name="ARS_PICTURE_HEIGHT_COLUMN" val="400"/>
  <p:tag name="ARS_PICTURE_LEFT_COLUMN" val="480"/>
  <p:tag name="ARS_PICTURE_WIDTH_COLUMN" val="400"/>
  <p:tag name="ARS_PICTURE_TOP_COLUMN" val="88.5"/>
  <p:tag name="ARS_CHARTPARA_PICTURENAME" val="731bf2d5-7911-48ac-8b5f-a70db206f5de.jpg"/>
  <p:tag name="ARS_CHOICE_CORRECTANSWER" val="1"/>
  <p:tag name="ARS_CHOICE_SCORERIGHT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TEXT" val="Please make your selection..."/>
  <p:tag name="ARS_SLIDETITLE_AUTOSE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BAR" val="0"/>
  <p:tag name="ARS_PICTURE_TOP_BAR" val="0"/>
  <p:tag name="ARS_PICTURE_HEIGHT_BAR" val="0"/>
  <p:tag name="ARS_PICTURE_WIDTH_BAR" val="0"/>
  <p:tag name="ARS_PICTURE_LEFT_PIE" val="200"/>
  <p:tag name="ARS_PICTURE_TOP_PIE" val="100"/>
  <p:tag name="ARS_PICTURE_HEIGHT_PIE" val="400"/>
  <p:tag name="ARS_PICTURE_WIDTH_PIE" val="400"/>
  <p:tag name="ARS_ISEXISTCHART" val="True"/>
  <p:tag name="ARS_CHARTPARA_TYPE" val="ctColumnBox"/>
  <p:tag name="ARS_CHARTPARA_DATAFORMAT" val="ltPercent"/>
  <p:tag name="ARS_CHARTPARA_SHOWTIME" val="csStart"/>
  <p:tag name="ARS_CHARTPARA_NUMBERDEC" val="0"/>
  <p:tag name="ARS_CHARTPARA_PERCENTDEC" val="0"/>
  <p:tag name="ARS_CHARTPARA_DATAPERCENTBASE" val="crResponse"/>
  <p:tag name="ARS_CHARTPARA_SHOW3D" val="0"/>
  <p:tag name="ARS_CHOICE_OPTIONLIMIT" val="1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KEYPADPARA_OPTIONMODE" val="1"/>
  <p:tag name="ARS_RESPONSEPARA_NAMEMODE" val="1"/>
  <p:tag name="ARS_RESPONSEPARA_CANVOTE" val="cvAll"/>
  <p:tag name="ARS_KEYPADPARA_MODIFYMODE" val="0"/>
  <p:tag name="ARS_KEYPADPARA_CHECKUID" val="0"/>
  <p:tag name="ARS_KEYPADPARA_SECRECYMODE" val="0"/>
  <p:tag name="ARS_CHOICE_SCOREMODE" val="0"/>
  <p:tag name="ARS_CHOICE_SCOREWRONG" val="0"/>
  <p:tag name="ARS_CHOICE_SCOREOPTIONZERO" val="0"/>
  <p:tag name="ARS_SLIDE_OPTIONTEXT_SHAPEID" val="12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OPTIONTEXT" val="Trustees should leave responsible investment policy entirely tofund managers&#10;Responsible investment policy is not trustees' concern&#10;If trustees believe Environmental, Social and Governance issues are financially material to the longterm performance of their investments then they should take them into account&#10;If trustees believe that ESG issues are important then they should stop investing in Sports Direct"/>
  <p:tag name="ARS_CHOICE_OPTIONCOUNT" val="4"/>
  <p:tag name="ARS_CHARTPARA_DATALABELFONTSIZE" val="14"/>
  <p:tag name="ARS_PICTURE_HEIGHT_COLUMN" val="400"/>
  <p:tag name="ARS_PICTURE_LEFT_COLUMN" val="480"/>
  <p:tag name="ARS_PICTURE_WIDTH_COLUMN" val="400"/>
  <p:tag name="ARS_PICTURE_TOP_COLUMN" val="88.5"/>
  <p:tag name="ARS_CHARTPARA_PICTURENAME" val="731bf2d5-7911-48ac-8b5f-a70db206f5de.jpg"/>
  <p:tag name="ARS_CHOICE_CORRECTANSWER" val="2"/>
  <p:tag name="ARS_CHOICE_SCORERIGHT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TEXT" val="Please make your selection..."/>
  <p:tag name="ARS_SLIDETITLE_AUTOSE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BAR" val="0"/>
  <p:tag name="ARS_PICTURE_TOP_BAR" val="0"/>
  <p:tag name="ARS_PICTURE_HEIGHT_BAR" val="0"/>
  <p:tag name="ARS_PICTURE_WIDTH_BAR" val="0"/>
  <p:tag name="ARS_PICTURE_LEFT_PIE" val="200"/>
  <p:tag name="ARS_PICTURE_TOP_PIE" val="100"/>
  <p:tag name="ARS_PICTURE_HEIGHT_PIE" val="400"/>
  <p:tag name="ARS_PICTURE_WIDTH_PIE" val="400"/>
  <p:tag name="ARS_ISEXISTCHART" val="True"/>
  <p:tag name="ARS_CHARTPARA_TYPE" val="ctColumnBox"/>
  <p:tag name="ARS_CHARTPARA_DATAFORMAT" val="ltPercent"/>
  <p:tag name="ARS_CHARTPARA_SHOWTIME" val="csStart"/>
  <p:tag name="ARS_CHARTPARA_NUMBERDEC" val="0"/>
  <p:tag name="ARS_CHARTPARA_PERCENTDEC" val="0"/>
  <p:tag name="ARS_CHARTPARA_DATAPERCENTBASE" val="crResponse"/>
  <p:tag name="ARS_CHARTPARA_SHOW3D" val="0"/>
  <p:tag name="ARS_CHOICE_OPTIONLIMIT" val="1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KEYPADPARA_OPTIONMODE" val="1"/>
  <p:tag name="ARS_RESPONSEPARA_NAMEMODE" val="1"/>
  <p:tag name="ARS_RESPONSEPARA_CANVOTE" val="cvAll"/>
  <p:tag name="ARS_KEYPADPARA_MODIFYMODE" val="0"/>
  <p:tag name="ARS_KEYPADPARA_CHECKUID" val="0"/>
  <p:tag name="ARS_KEYPADPARA_SECRECYMODE" val="0"/>
  <p:tag name="ARS_CHOICE_SCOREMODE" val="0"/>
  <p:tag name="ARS_CHOICE_SCOREWRONG" val="0"/>
  <p:tag name="ARS_CHOICE_SCOREOPTIONZERO" val="0"/>
  <p:tag name="ARS_SLIDE_OPTIONTEXT_SHAPEID" val="12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OPTIONTEXT" val="A. Entirely only&#10;B. One category only&#10;C. as required"/>
  <p:tag name="ARS_CHOICE_OPTIONCOUNT" val="3"/>
  <p:tag name="ARS_CHARTPARA_DATALABELFONTSIZE" val="14"/>
  <p:tag name="ARS_PICTURE_HEIGHT_COLUMN" val="400"/>
  <p:tag name="ARS_PICTURE_LEFT_COLUMN" val="480"/>
  <p:tag name="ARS_PICTURE_WIDTH_COLUMN" val="400"/>
  <p:tag name="ARS_PICTURE_TOP_COLUMN" val="88.5"/>
  <p:tag name="ARS_CHARTPARA_PICTURENAME" val="1964e162-8549-4384-9f31-6a2b7cd2c4a8.jpg"/>
  <p:tag name="ARS_CHOICE_CORRECTANSWER" val="3"/>
  <p:tag name="ARS_CHOICE_SCORERIGHT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TEXT" val="Please make your selection..."/>
  <p:tag name="ARS_SLIDETITLE_AUTOSE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BAR" val="0"/>
  <p:tag name="ARS_PICTURE_TOP_BAR" val="0"/>
  <p:tag name="ARS_PICTURE_HEIGHT_BAR" val="0"/>
  <p:tag name="ARS_PICTURE_WIDTH_BAR" val="0"/>
  <p:tag name="ARS_PICTURE_LEFT_PIE" val="200"/>
  <p:tag name="ARS_PICTURE_TOP_PIE" val="100"/>
  <p:tag name="ARS_PICTURE_HEIGHT_PIE" val="400"/>
  <p:tag name="ARS_PICTURE_WIDTH_PIE" val="400"/>
  <p:tag name="ARS_ISEXISTCHART" val="True"/>
  <p:tag name="ARS_CHARTPARA_TYPE" val="ctColumnBox"/>
  <p:tag name="ARS_CHARTPARA_DATAFORMAT" val="ltPercent"/>
  <p:tag name="ARS_CHARTPARA_SHOWTIME" val="csStart"/>
  <p:tag name="ARS_CHARTPARA_NUMBERDEC" val="0"/>
  <p:tag name="ARS_CHARTPARA_PERCENTDEC" val="0"/>
  <p:tag name="ARS_CHARTPARA_DATAPERCENTBASE" val="crResponse"/>
  <p:tag name="ARS_CHARTPARA_SHOW3D" val="0"/>
  <p:tag name="ARS_CHOICE_OPTIONLIMIT" val="1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KEYPADPARA_OPTIONMODE" val="1"/>
  <p:tag name="ARS_RESPONSEPARA_NAMEMODE" val="1"/>
  <p:tag name="ARS_RESPONSEPARA_CANVOTE" val="cvAll"/>
  <p:tag name="ARS_KEYPADPARA_MODIFYMODE" val="0"/>
  <p:tag name="ARS_KEYPADPARA_CHECKUID" val="0"/>
  <p:tag name="ARS_KEYPADPARA_SECRECYMODE" val="0"/>
  <p:tag name="ARS_CHOICE_SCOREMODE" val="0"/>
  <p:tag name="ARS_CHOICE_SCOREWRONG" val="0"/>
  <p:tag name="ARS_CHOICE_SCOREOPTIONZERO" val="0"/>
  <p:tag name="ARS_SLIDE_OPTIONTEXT_SHAPEID" val="12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OPTIONTEXT" val="Trustees should leave responsible investment policy entirely tofund managers&#10;Responsible investment policy is not trustees' concern&#10;If trustees believe Environmental, Social and Governance issues are financially material to the longterm performance of their investments then they should take them into account&#10;If trustees believe that ESG issues are important then they should stop investing in Sports Direct"/>
  <p:tag name="ARS_CHOICE_OPTIONCOUNT" val="4"/>
  <p:tag name="ARS_CHARTPARA_DATALABELFONTSIZE" val="14"/>
  <p:tag name="ARS_PICTURE_HEIGHT_COLUMN" val="400"/>
  <p:tag name="ARS_PICTURE_LEFT_COLUMN" val="480"/>
  <p:tag name="ARS_PICTURE_WIDTH_COLUMN" val="400"/>
  <p:tag name="ARS_PICTURE_TOP_COLUMN" val="88.5"/>
  <p:tag name="ARS_CHARTPARA_PICTURENAME" val="731bf2d5-7911-48ac-8b5f-a70db206f5de.jpg"/>
  <p:tag name="ARS_CHOICE_CORRECTANSWER" val="1"/>
  <p:tag name="ARS_CHOICE_SCORERIGHT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TEXT" val="Please make your selection..."/>
  <p:tag name="ARS_SLIDETITLE_AUTOSE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BAR" val="0"/>
  <p:tag name="ARS_PICTURE_TOP_BAR" val="0"/>
  <p:tag name="ARS_PICTURE_HEIGHT_BAR" val="0"/>
  <p:tag name="ARS_PICTURE_WIDTH_BAR" val="0"/>
  <p:tag name="ARS_PICTURE_LEFT_PIE" val="200"/>
  <p:tag name="ARS_PICTURE_TOP_PIE" val="100"/>
  <p:tag name="ARS_PICTURE_HEIGHT_PIE" val="400"/>
  <p:tag name="ARS_PICTURE_WIDTH_PIE" val="400"/>
  <p:tag name="ARS_ISEXISTCHART" val="True"/>
  <p:tag name="ARS_CHARTPARA_TYPE" val="ctColumnBox"/>
  <p:tag name="ARS_CHARTPARA_DATAFORMAT" val="ltPercent"/>
  <p:tag name="ARS_CHARTPARA_SHOWTIME" val="csStart"/>
  <p:tag name="ARS_CHARTPARA_NUMBERDEC" val="0"/>
  <p:tag name="ARS_CHARTPARA_PERCENTDEC" val="0"/>
  <p:tag name="ARS_CHARTPARA_DATAPERCENTBASE" val="crResponse"/>
  <p:tag name="ARS_CHARTPARA_SHOW3D" val="0"/>
  <p:tag name="ARS_CHOICE_OPTIONLIMIT" val="1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KEYPADPARA_OPTIONMODE" val="1"/>
  <p:tag name="ARS_RESPONSEPARA_NAMEMODE" val="1"/>
  <p:tag name="ARS_RESPONSEPARA_CANVOTE" val="cvAll"/>
  <p:tag name="ARS_KEYPADPARA_MODIFYMODE" val="0"/>
  <p:tag name="ARS_KEYPADPARA_CHECKUID" val="0"/>
  <p:tag name="ARS_KEYPADPARA_SECRECYMODE" val="0"/>
  <p:tag name="ARS_CHOICE_SCOREMODE" val="0"/>
  <p:tag name="ARS_CHOICE_SCOREWRONG" val="0"/>
  <p:tag name="ARS_CHOICE_SCOREOPTIONZERO" val="0"/>
  <p:tag name="ARS_SLIDE_OPTIONTEXT_SHAPEID" val="12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OPTIONTEXT" val="Trustees should leave responsible investment policy entirely tofund managers&#10;Responsible investment policy is not trustees' concern&#10;If trustees believe Environmental, Social and Governance issues are financially material to the longterm performance of their investments then they should take them into account&#10;If trustees believe that ESG issues are important then they should stop investing in Sports Direct"/>
  <p:tag name="ARS_CHOICE_OPTIONCOUNT" val="4"/>
  <p:tag name="ARS_CHARTPARA_DATALABELFONTSIZE" val="14"/>
  <p:tag name="ARS_PICTURE_HEIGHT_COLUMN" val="400"/>
  <p:tag name="ARS_PICTURE_LEFT_COLUMN" val="480"/>
  <p:tag name="ARS_PICTURE_WIDTH_COLUMN" val="400"/>
  <p:tag name="ARS_PICTURE_TOP_COLUMN" val="88.5"/>
  <p:tag name="ARS_CHARTPARA_PICTURENAME" val="731bf2d5-7911-48ac-8b5f-a70db206f5de.jpg"/>
  <p:tag name="ARS_CHOICE_CORRECTANSWER" val="4"/>
  <p:tag name="ARS_CHOICE_SCORERIGHT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TEXT" val="Please make your selection..."/>
  <p:tag name="ARS_SLIDETITLE_AUTOSE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BAR" val="0"/>
  <p:tag name="ARS_PICTURE_TOP_BAR" val="0"/>
  <p:tag name="ARS_PICTURE_HEIGHT_BAR" val="0"/>
  <p:tag name="ARS_PICTURE_WIDTH_BAR" val="0"/>
  <p:tag name="ARS_PICTURE_LEFT_PIE" val="200"/>
  <p:tag name="ARS_PICTURE_TOP_PIE" val="100"/>
  <p:tag name="ARS_PICTURE_HEIGHT_PIE" val="400"/>
  <p:tag name="ARS_PICTURE_WIDTH_PIE" val="400"/>
  <p:tag name="ARS_ISEXISTCHART" val="True"/>
  <p:tag name="ARS_CHARTPARA_TYPE" val="ctColumnBox"/>
  <p:tag name="ARS_CHARTPARA_DATAFORMAT" val="ltPercent"/>
  <p:tag name="ARS_CHARTPARA_SHOWTIME" val="csStart"/>
  <p:tag name="ARS_CHARTPARA_NUMBERDEC" val="0"/>
  <p:tag name="ARS_CHARTPARA_PERCENTDEC" val="0"/>
  <p:tag name="ARS_CHARTPARA_DATAPERCENTBASE" val="crResponse"/>
  <p:tag name="ARS_CHARTPARA_SHOW3D" val="0"/>
  <p:tag name="ARS_CHOICE_OPTIONLIMIT" val="1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KEYPADPARA_OPTIONMODE" val="1"/>
  <p:tag name="ARS_RESPONSEPARA_NAMEMODE" val="1"/>
  <p:tag name="ARS_RESPONSEPARA_CANVOTE" val="cvAll"/>
  <p:tag name="ARS_KEYPADPARA_MODIFYMODE" val="0"/>
  <p:tag name="ARS_KEYPADPARA_CHECKUID" val="0"/>
  <p:tag name="ARS_KEYPADPARA_SECRECYMODE" val="0"/>
  <p:tag name="ARS_CHOICE_SCOREMODE" val="0"/>
  <p:tag name="ARS_CHOICE_SCOREWRONG" val="0"/>
  <p:tag name="ARS_CHOICE_SCOREOPTIONZERO" val="0"/>
  <p:tag name="ARS_SLIDE_OPTIONTEXT_SHAPEID" val="12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OPTIONTEXT" val="Trustees should leave responsible investment policy entirely tofund managers&#10;Responsible investment policy is not trustees' concern&#10;If trustees believe Environmental, Social and Governance issues are financially material to the longterm performance of their investments then they should take them into account&#10;If trustees believe that ESG issues are important then they should stop investing in Sports Direct"/>
  <p:tag name="ARS_CHOICE_OPTIONCOUNT" val="4"/>
  <p:tag name="ARS_CHARTPARA_DATALABELFONTSIZE" val="14"/>
  <p:tag name="ARS_PICTURE_HEIGHT_COLUMN" val="400"/>
  <p:tag name="ARS_PICTURE_LEFT_COLUMN" val="480"/>
  <p:tag name="ARS_PICTURE_WIDTH_COLUMN" val="400"/>
  <p:tag name="ARS_PICTURE_TOP_COLUMN" val="88.5"/>
  <p:tag name="ARS_CHARTPARA_PICTURENAME" val="731bf2d5-7911-48ac-8b5f-a70db206f5de.jpg"/>
  <p:tag name="ARS_CHOICE_CORRECTANSWER" val="3"/>
  <p:tag name="ARS_CHOICE_SCORERIGHT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BAR" val="0"/>
  <p:tag name="ARS_PICTURE_TOP_BAR" val="0"/>
  <p:tag name="ARS_PICTURE_HEIGHT_BAR" val="0"/>
  <p:tag name="ARS_PICTURE_WIDTH_BAR" val="0"/>
  <p:tag name="ARS_PICTURE_LEFT_PIE" val="200"/>
  <p:tag name="ARS_PICTURE_TOP_PIE" val="100"/>
  <p:tag name="ARS_PICTURE_HEIGHT_PIE" val="400"/>
  <p:tag name="ARS_PICTURE_WIDTH_PIE" val="400"/>
  <p:tag name="ARS_ISEXISTCHART" val="True"/>
  <p:tag name="ARS_CHARTPARA_TYPE" val="ctColumnBox"/>
  <p:tag name="ARS_CHARTPARA_DATAFORMAT" val="ltPercent"/>
  <p:tag name="ARS_CHARTPARA_SHOWTIME" val="csStart"/>
  <p:tag name="ARS_CHARTPARA_NUMBERDEC" val="0"/>
  <p:tag name="ARS_CHARTPARA_PERCENTDEC" val="0"/>
  <p:tag name="ARS_CHARTPARA_DATAPERCENTBASE" val="crResponse"/>
  <p:tag name="ARS_CHARTPARA_SHOW3D" val="0"/>
  <p:tag name="ARS_CHOICE_OPTIONLIMIT" val="1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KEYPADPARA_OPTIONMODE" val="1"/>
  <p:tag name="ARS_RESPONSEPARA_NAMEMODE" val="1"/>
  <p:tag name="ARS_RESPONSEPARA_CANVOTE" val="cvAll"/>
  <p:tag name="ARS_KEYPADPARA_MODIFYMODE" val="0"/>
  <p:tag name="ARS_KEYPADPARA_CHECKUID" val="0"/>
  <p:tag name="ARS_KEYPADPARA_SECRECYMODE" val="0"/>
  <p:tag name="ARS_CHOICE_SCOREMODE" val="0"/>
  <p:tag name="ARS_CHOICE_SCOREWRONG" val="0"/>
  <p:tag name="ARS_CHOICE_SCOREOPTIONZERO" val="0"/>
  <p:tag name="ARS_SLIDE_OPTIONTEXT_SHAPEID" val="12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OPTIONTEXT" val="Trustees should leave responsible investment policy entirely tofund managers&#10;Responsible investment policy is not trustees' concern&#10;If trustees believe Environmental, Social and Governance issues are financially material to the longterm performance of their investments then they should take them into account&#10;If trustees believe that ESG issues are important then they should stop investing in Sports Direct"/>
  <p:tag name="ARS_CHOICE_OPTIONCOUNT" val="4"/>
  <p:tag name="ARS_CHARTPARA_DATALABELFONTSIZE" val="14"/>
  <p:tag name="ARS_PICTURE_HEIGHT_COLUMN" val="400"/>
  <p:tag name="ARS_PICTURE_LEFT_COLUMN" val="480"/>
  <p:tag name="ARS_PICTURE_WIDTH_COLUMN" val="400"/>
  <p:tag name="ARS_PICTURE_TOP_COLUMN" val="88.5"/>
  <p:tag name="ARS_CHARTPARA_PICTURENAME" val="731bf2d5-7911-48ac-8b5f-a70db206f5de.jpg"/>
  <p:tag name="ARS_CHOICE_CORRECTANSWER" val="1"/>
  <p:tag name="ARS_CHOICE_SCORERIGHT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TEXT" val="Please make your selection..."/>
  <p:tag name="ARS_SLIDETITLE_AUTOSE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TEXT" val="Please make your selection..."/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BAR" val="0"/>
  <p:tag name="ARS_PICTURE_TOP_BAR" val="0"/>
  <p:tag name="ARS_PICTURE_HEIGHT_BAR" val="0"/>
  <p:tag name="ARS_PICTURE_WIDTH_BAR" val="0"/>
  <p:tag name="ARS_PICTURE_LEFT_PIE" val="200"/>
  <p:tag name="ARS_PICTURE_TOP_PIE" val="100"/>
  <p:tag name="ARS_PICTURE_HEIGHT_PIE" val="400"/>
  <p:tag name="ARS_PICTURE_WIDTH_PIE" val="400"/>
  <p:tag name="ARS_ISEXISTCHART" val="True"/>
  <p:tag name="ARS_CHARTPARA_TYPE" val="ctColumnBox"/>
  <p:tag name="ARS_CHARTPARA_DATAFORMAT" val="ltPercent"/>
  <p:tag name="ARS_CHARTPARA_SHOWTIME" val="csStart"/>
  <p:tag name="ARS_CHARTPARA_NUMBERDEC" val="0"/>
  <p:tag name="ARS_CHARTPARA_PERCENTDEC" val="0"/>
  <p:tag name="ARS_CHARTPARA_DATAPERCENTBASE" val="crResponse"/>
  <p:tag name="ARS_CHARTPARA_SHOW3D" val="0"/>
  <p:tag name="ARS_CHOICE_OPTIONLIMIT" val="1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KEYPADPARA_OPTIONMODE" val="1"/>
  <p:tag name="ARS_RESPONSEPARA_NAMEMODE" val="1"/>
  <p:tag name="ARS_RESPONSEPARA_CANVOTE" val="cvAll"/>
  <p:tag name="ARS_KEYPADPARA_MODIFYMODE" val="0"/>
  <p:tag name="ARS_KEYPADPARA_CHECKUID" val="0"/>
  <p:tag name="ARS_KEYPADPARA_SECRECYMODE" val="0"/>
  <p:tag name="ARS_CHOICE_SCOREMODE" val="0"/>
  <p:tag name="ARS_CHOICE_SCOREWRONG" val="0"/>
  <p:tag name="ARS_CHOICE_SCOREOPTIONZERO" val="0"/>
  <p:tag name="ARS_SLIDE_OPTIONTEXT_SHAPEID" val="12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OPTIONTEXT" val="Trustees should leave responsible investment policy entirely tofund managers&#10;Responsible investment policy is not trustees' concern&#10;If trustees believe Environmental, Social and Governance issues are financially material to the longterm performance of their investments then they should take them into account&#10;If trustees believe that ESG issues are important then they should stop investing in Sports Direct"/>
  <p:tag name="ARS_CHOICE_OPTIONCOUNT" val="4"/>
  <p:tag name="ARS_CHARTPARA_DATALABELFONTSIZE" val="14"/>
  <p:tag name="ARS_PICTURE_HEIGHT_COLUMN" val="400"/>
  <p:tag name="ARS_PICTURE_LEFT_COLUMN" val="480"/>
  <p:tag name="ARS_PICTURE_WIDTH_COLUMN" val="400"/>
  <p:tag name="ARS_PICTURE_TOP_COLUMN" val="88.5"/>
  <p:tag name="ARS_CHARTPARA_PICTURENAME" val="731bf2d5-7911-48ac-8b5f-a70db206f5de.jpg"/>
  <p:tag name="ARS_CHOICE_CORRECTANSWER" val="4"/>
  <p:tag name="ARS_CHOICE_SCORERIGHT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TEXT" val="Please make your selection..."/>
  <p:tag name="ARS_SLIDETITLE_AUTOSE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BAR" val="0"/>
  <p:tag name="ARS_PICTURE_TOP_BAR" val="0"/>
  <p:tag name="ARS_PICTURE_HEIGHT_BAR" val="0"/>
  <p:tag name="ARS_PICTURE_WIDTH_BAR" val="0"/>
  <p:tag name="ARS_PICTURE_LEFT_PIE" val="200"/>
  <p:tag name="ARS_PICTURE_TOP_PIE" val="100"/>
  <p:tag name="ARS_PICTURE_HEIGHT_PIE" val="400"/>
  <p:tag name="ARS_PICTURE_WIDTH_PIE" val="400"/>
  <p:tag name="ARS_ISEXISTCHART" val="True"/>
  <p:tag name="ARS_CHARTPARA_TYPE" val="ctColumnBox"/>
  <p:tag name="ARS_CHARTPARA_DATAFORMAT" val="ltPercent"/>
  <p:tag name="ARS_CHARTPARA_SHOWTIME" val="csStart"/>
  <p:tag name="ARS_CHARTPARA_NUMBERDEC" val="0"/>
  <p:tag name="ARS_CHARTPARA_PERCENTDEC" val="0"/>
  <p:tag name="ARS_CHARTPARA_DATAPERCENTBASE" val="crResponse"/>
  <p:tag name="ARS_CHARTPARA_SHOW3D" val="0"/>
  <p:tag name="ARS_CHOICE_OPTIONLIMIT" val="1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KEYPADPARA_OPTIONMODE" val="1"/>
  <p:tag name="ARS_RESPONSEPARA_NAMEMODE" val="1"/>
  <p:tag name="ARS_RESPONSEPARA_CANVOTE" val="cvAll"/>
  <p:tag name="ARS_KEYPADPARA_MODIFYMODE" val="0"/>
  <p:tag name="ARS_KEYPADPARA_CHECKUID" val="0"/>
  <p:tag name="ARS_KEYPADPARA_SECRECYMODE" val="0"/>
  <p:tag name="ARS_CHOICE_SCOREMODE" val="0"/>
  <p:tag name="ARS_CHOICE_SCOREWRONG" val="0"/>
  <p:tag name="ARS_CHOICE_SCOREOPTIONZERO" val="0"/>
  <p:tag name="ARS_SLIDE_OPTIONTEXT_SHAPEID" val="12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OPTIONTEXT" val="Trustees should leave responsible investment policy entirely tofund managers&#10;Responsible investment policy is not trustees' concern&#10;If trustees believe Environmental, Social and Governance issues are financially material to the longterm performance of their investments then they should take them into account&#10;If trustees believe that ESG issues are important then they should stop investing in Sports Direct"/>
  <p:tag name="ARS_CHOICE_OPTIONCOUNT" val="4"/>
  <p:tag name="ARS_CHARTPARA_DATALABELFONTSIZE" val="14"/>
  <p:tag name="ARS_PICTURE_HEIGHT_COLUMN" val="400"/>
  <p:tag name="ARS_PICTURE_LEFT_COLUMN" val="480"/>
  <p:tag name="ARS_PICTURE_WIDTH_COLUMN" val="400"/>
  <p:tag name="ARS_PICTURE_TOP_COLUMN" val="88.5"/>
  <p:tag name="ARS_CHARTPARA_PICTURENAME" val="731bf2d5-7911-48ac-8b5f-a70db206f5de.jpg"/>
  <p:tag name="ARS_CHOICE_CORRECTANSWER" val="1"/>
  <p:tag name="ARS_CHOICE_SCORERIGHT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TEXT" val="Please make your selection..."/>
  <p:tag name="ARS_SLIDETITLE_AUTOSE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BAR" val="0"/>
  <p:tag name="ARS_PICTURE_TOP_BAR" val="0"/>
  <p:tag name="ARS_PICTURE_HEIGHT_BAR" val="0"/>
  <p:tag name="ARS_PICTURE_WIDTH_BAR" val="0"/>
  <p:tag name="ARS_PICTURE_LEFT_PIE" val="200"/>
  <p:tag name="ARS_PICTURE_TOP_PIE" val="100"/>
  <p:tag name="ARS_PICTURE_HEIGHT_PIE" val="400"/>
  <p:tag name="ARS_PICTURE_WIDTH_PIE" val="400"/>
  <p:tag name="ARS_ISEXISTCHART" val="True"/>
  <p:tag name="ARS_CHARTPARA_TYPE" val="ctColumnBox"/>
  <p:tag name="ARS_CHARTPARA_DATAFORMAT" val="ltPercent"/>
  <p:tag name="ARS_CHARTPARA_SHOWTIME" val="csStart"/>
  <p:tag name="ARS_CHARTPARA_NUMBERDEC" val="0"/>
  <p:tag name="ARS_CHARTPARA_PERCENTDEC" val="0"/>
  <p:tag name="ARS_CHARTPARA_DATAPERCENTBASE" val="crResponse"/>
  <p:tag name="ARS_CHARTPARA_SHOW3D" val="0"/>
  <p:tag name="ARS_CHOICE_OPTIONLIMIT" val="1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KEYPADPARA_OPTIONMODE" val="1"/>
  <p:tag name="ARS_RESPONSEPARA_NAMEMODE" val="1"/>
  <p:tag name="ARS_RESPONSEPARA_CANVOTE" val="cvAll"/>
  <p:tag name="ARS_KEYPADPARA_MODIFYMODE" val="0"/>
  <p:tag name="ARS_KEYPADPARA_CHECKUID" val="0"/>
  <p:tag name="ARS_KEYPADPARA_SECRECYMODE" val="0"/>
  <p:tag name="ARS_CHOICE_SCOREMODE" val="0"/>
  <p:tag name="ARS_CHOICE_SCOREWRONG" val="0"/>
  <p:tag name="ARS_CHOICE_SCOREOPTIONZERO" val="0"/>
  <p:tag name="ARS_SLIDE_OPTIONTEXT_SHAPEID" val="12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OPTIONTEXT" val="Trustees should leave responsible investment policy entirely tofund managers&#10;Responsible investment policy is not trustees' concern&#10;If trustees believe Environmental, Social and Governance issues are financially material to the longterm performance of their investments then they should take them into account&#10;If trustees believe that ESG issues are important then they should stop investing in Sports Direct"/>
  <p:tag name="ARS_CHOICE_OPTIONCOUNT" val="4"/>
  <p:tag name="ARS_CHARTPARA_DATALABELFONTSIZE" val="14"/>
  <p:tag name="ARS_PICTURE_HEIGHT_COLUMN" val="400"/>
  <p:tag name="ARS_PICTURE_LEFT_COLUMN" val="480"/>
  <p:tag name="ARS_PICTURE_WIDTH_COLUMN" val="400"/>
  <p:tag name="ARS_PICTURE_TOP_COLUMN" val="88.5"/>
  <p:tag name="ARS_CHARTPARA_PICTURENAME" val="731bf2d5-7911-48ac-8b5f-a70db206f5de.jpg"/>
  <p:tag name="ARS_CHOICE_SCORERIGHT" val="1"/>
  <p:tag name="ARS_CHOICE_CORRECTANSW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TEXT" val="Please make your selection..."/>
  <p:tag name="ARS_SLIDETITLE_AUTOSE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247</Words>
  <Application>Microsoft Macintosh PowerPoint</Application>
  <PresentationFormat>Custom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Law Commission in 2014 stated that</vt:lpstr>
      <vt:lpstr>Red line voting can have a positive influence the behaviour of companies in which they invest in relation to:</vt:lpstr>
      <vt:lpstr>Which pension scheme owners can actively adopt the Red lines ?</vt:lpstr>
      <vt:lpstr>The Red lines are intended to apply to </vt:lpstr>
      <vt:lpstr>Before adopting the red lines trustees should take professional advice from </vt:lpstr>
      <vt:lpstr>Who is responsible for a pension scheme's responsible investment policy?</vt:lpstr>
      <vt:lpstr>Red lines can be adopted</vt:lpstr>
      <vt:lpstr>How much is invested in pooled funds in the UK ?</vt:lpstr>
      <vt:lpstr>Good practice will benefit </vt:lpstr>
      <vt:lpstr>Red line voting was launched on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Law Commission in 2014 stated that</dc:title>
  <dc:creator>owner</dc:creator>
  <cp:lastModifiedBy>USER</cp:lastModifiedBy>
  <cp:revision>5</cp:revision>
  <dcterms:created xsi:type="dcterms:W3CDTF">2016-11-10T17:00:11Z</dcterms:created>
  <dcterms:modified xsi:type="dcterms:W3CDTF">2016-11-21T07:20:57Z</dcterms:modified>
</cp:coreProperties>
</file>