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44" r:id="rId3"/>
    <p:sldId id="380" r:id="rId4"/>
    <p:sldId id="381" r:id="rId5"/>
    <p:sldId id="354" r:id="rId6"/>
    <p:sldId id="365" r:id="rId7"/>
    <p:sldId id="382" r:id="rId8"/>
    <p:sldId id="366" r:id="rId9"/>
    <p:sldId id="383" r:id="rId10"/>
    <p:sldId id="384" r:id="rId11"/>
    <p:sldId id="386" r:id="rId12"/>
    <p:sldId id="368" r:id="rId13"/>
    <p:sldId id="379" r:id="rId14"/>
    <p:sldId id="350" r:id="rId15"/>
    <p:sldId id="376" r:id="rId16"/>
    <p:sldId id="337" r:id="rId17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355C"/>
    <a:srgbClr val="F07F00"/>
    <a:srgbClr val="DDDEE7"/>
    <a:srgbClr val="D8DEF0"/>
    <a:srgbClr val="2D79BD"/>
    <a:srgbClr val="4CAF36"/>
    <a:srgbClr val="717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537" autoAdjust="0"/>
    <p:restoredTop sz="82469" autoAdjust="0"/>
  </p:normalViewPr>
  <p:slideViewPr>
    <p:cSldViewPr>
      <p:cViewPr>
        <p:scale>
          <a:sx n="111" d="100"/>
          <a:sy n="111" d="100"/>
        </p:scale>
        <p:origin x="-1680" y="-12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25" d="100"/>
          <a:sy n="125" d="100"/>
        </p:scale>
        <p:origin x="-1338" y="3336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A69F1B8-2986-4CAB-AF91-1251102E5FED}" type="datetimeFigureOut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166BDE0-7BC9-4CB4-AE58-3D0CA380AB8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444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C5BD3A6-F9B8-4388-A685-AF47506013AF}" type="datetimeFigureOut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FC412F-0330-41CA-827D-D5742611D0B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9501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Theme – Turning members from recipients of pensions to consumers</a:t>
            </a:r>
          </a:p>
          <a:p>
            <a:r>
              <a:rPr lang="en-GB" dirty="0" smtClean="0"/>
              <a:t>Why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ageing society – new issues with living longer, new norms – working longer, long term care, no inheritance, housing wealth – not a given, split relationships personal responsibility for retirement income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changes to pensions landscape – DB to DC change, er-ee workplace relationship has changed physically and emotionally, multiple jobs, changes to rules – new does not replace old so legacy is a continuing indefinite issue (56 types of pension, X combination of charges on workplace pensions</a:t>
            </a:r>
          </a:p>
          <a:p>
            <a:r>
              <a:rPr lang="en-GB" dirty="0" smtClean="0"/>
              <a:t>Where we are now - 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Pension freedom experience – sensible but not critical decisions, startling lack of knowledge from a self selected more knowledgeable group, transactional rather than holistic, struggle with process to implement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Behavioural – embarrassed to ask, F&amp;F negative influence, reluctance or inability to get advice, 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Burning platform – retirements from 2030 onwards look different with growing reliance in DC</a:t>
            </a:r>
          </a:p>
          <a:p>
            <a:r>
              <a:rPr lang="en-GB" dirty="0" smtClean="0"/>
              <a:t>What do we need to do</a:t>
            </a:r>
          </a:p>
          <a:p>
            <a:r>
              <a:rPr lang="en-GB" dirty="0"/>
              <a:t> </a:t>
            </a:r>
            <a:r>
              <a:rPr lang="en-GB" dirty="0" smtClean="0"/>
              <a:t>- intervention at age 50 – create a new social norm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Work together 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No dead ends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454621" y="2416845"/>
            <a:ext cx="17281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Turning members from recipients of pensions to consumers of pensions</a:t>
            </a:r>
            <a:endParaRPr lang="en-GB" sz="1400" dirty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971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772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0776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59442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23789-AE31-4735-B4C1-AD4F9F56C7CF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303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017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Channels</a:t>
            </a:r>
          </a:p>
          <a:p>
            <a:r>
              <a:rPr lang="en-GB" dirty="0" smtClean="0"/>
              <a:t>Talk about web chat </a:t>
            </a:r>
            <a:r>
              <a:rPr lang="en-GB" dirty="0" err="1" smtClean="0"/>
              <a:t>popularu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98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2547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FC412F-0330-41CA-827D-D5742611D0B1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9592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F07F00"/>
              </a:buClr>
            </a:pPr>
            <a:r>
              <a:rPr lang="en-GB" sz="12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People don’t know what they don’t know</a:t>
            </a:r>
          </a:p>
          <a:p>
            <a:pPr marL="171450" indent="-1714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Don’t know</a:t>
            </a:r>
            <a:r>
              <a:rPr lang="en-GB" sz="1200" baseline="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 what they have – can be invisible when set up</a:t>
            </a:r>
          </a:p>
          <a:p>
            <a:pPr marL="171450" indent="-1714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1200" baseline="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Sold a product</a:t>
            </a:r>
          </a:p>
          <a:p>
            <a:pPr marL="171450" indent="-1714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1200" baseline="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Here related topics in press or from friends &amp; family</a:t>
            </a:r>
            <a:endParaRPr lang="en-GB" sz="12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12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12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12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r>
              <a:rPr lang="en-GB" sz="12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We cannot expect people to understand but we can help them make decisions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99E28-9ACD-40AA-8B63-8A40852D37BF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26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4211638" y="3481388"/>
            <a:ext cx="4287837" cy="2414587"/>
            <a:chOff x="4211960" y="3481737"/>
            <a:chExt cx="4287013" cy="2414805"/>
          </a:xfrm>
        </p:grpSpPr>
        <p:pic>
          <p:nvPicPr>
            <p:cNvPr id="5" name="Picture 8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4168" y="3481737"/>
              <a:ext cx="2414805" cy="24148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9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661" t="45445" r="46785" b="43840"/>
            <a:stretch>
              <a:fillRect/>
            </a:stretch>
          </p:blipFill>
          <p:spPr bwMode="auto">
            <a:xfrm>
              <a:off x="4211960" y="4077072"/>
              <a:ext cx="2245178" cy="3265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5" y="1124744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999" y="232447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07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96DB9-AB5E-4E3F-B65D-9517AB322D2F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F4891-7550-4D2A-9D78-78A3617ADDC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798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D76948-DC86-4990-AB20-976559157D91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1F71-4BF5-47F8-A69D-BC2CBD77354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663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FCD4B-44C4-4B62-A3F0-3B97B2EA6B16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36608-55E3-4C98-9EC1-BBD976E6E0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736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 userDrawn="1"/>
        </p:nvSpPr>
        <p:spPr>
          <a:xfrm>
            <a:off x="473833" y="404664"/>
            <a:ext cx="8208912" cy="1152128"/>
          </a:xfrm>
          <a:prstGeom prst="round2DiagRect">
            <a:avLst/>
          </a:prstGeom>
          <a:solidFill>
            <a:srgbClr val="F0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869" y="413792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6" y="1628800"/>
            <a:ext cx="8229600" cy="4525963"/>
          </a:xfrm>
        </p:spPr>
        <p:txBody>
          <a:bodyPr/>
          <a:lstStyle>
            <a:lvl1pPr marL="342900" indent="-342900">
              <a:buClr>
                <a:srgbClr val="F07F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F07F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F07F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F07F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F07F00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66E38-308C-4B7A-A2AD-287BCDC04520}" type="datetime1">
              <a:rPr lang="en-GB" smtClean="0"/>
              <a:t>21/11/2016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0DC08829-47CD-4A00-B152-AFD38BA56C4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3067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6" y="1628800"/>
            <a:ext cx="8229600" cy="4525963"/>
          </a:xfrm>
        </p:spPr>
        <p:txBody>
          <a:bodyPr/>
          <a:lstStyle>
            <a:lvl1pPr marL="342900" indent="-342900">
              <a:buClr>
                <a:srgbClr val="F07F00"/>
              </a:buClr>
              <a:buFont typeface="Arial" pitchFamily="34" charset="0"/>
              <a:buChar char="•"/>
              <a:defRPr sz="2800"/>
            </a:lvl1pPr>
            <a:lvl2pPr marL="742950" indent="-285750">
              <a:buClr>
                <a:srgbClr val="F07F00"/>
              </a:buClr>
              <a:buFont typeface="Arial" pitchFamily="34" charset="0"/>
              <a:buChar char="•"/>
              <a:defRPr sz="2400"/>
            </a:lvl2pPr>
            <a:lvl3pPr marL="1143000" indent="-228600">
              <a:buClr>
                <a:srgbClr val="F07F00"/>
              </a:buClr>
              <a:buFont typeface="Arial" pitchFamily="34" charset="0"/>
              <a:buChar char="•"/>
              <a:defRPr sz="2000"/>
            </a:lvl3pPr>
            <a:lvl4pPr marL="1600200" indent="-228600">
              <a:buClr>
                <a:srgbClr val="F07F00"/>
              </a:buClr>
              <a:buFont typeface="Arial" pitchFamily="34" charset="0"/>
              <a:buChar char="•"/>
              <a:defRPr sz="1800"/>
            </a:lvl4pPr>
            <a:lvl5pPr marL="2057400" indent="-228600">
              <a:buClr>
                <a:srgbClr val="F07F00"/>
              </a:buClr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6A4D-EA90-4783-81C8-AEAEAAE80CA1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076EEAE-F6C2-490C-A465-434525692AD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061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E7055-7A4E-4600-A745-6A16A4D34475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FF04-956E-4132-8983-155A6C602E8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26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96E15-0993-4385-8723-433DE43C1629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B6767-9FE3-4F7E-BA6E-C1FB6F6DFF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73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E7CB2-20CF-44F7-BD13-11208C3D9674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BD76-72A4-4F90-A6C7-147F37624E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82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B5D44-11E2-42B4-BF12-796F82D8BF22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F5E25-4E2B-46A5-AFBA-EEC3609B3A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631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DB043-26BE-4150-9E1F-9AD3738C1F1B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5F54C-F94A-49A2-99E6-077DDC3057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071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5D57F-8178-4A74-8563-B8F27F39089A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A4127-DFED-452B-B895-05A00C59C33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437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4B32B-241E-4282-912C-AC98D0320A8C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00B05-64BF-4314-A7F5-526F8B9FCC0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1104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38" y="6281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C8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0B4D0C-3179-4FED-B4E1-A98FB71C0BD3}" type="datetime1">
              <a:rPr lang="en-GB"/>
              <a:pPr>
                <a:defRPr/>
              </a:pPr>
              <a:t>21/11/2016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3663" y="6281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717C8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30D5AA-5421-4972-8CDC-B83783DBD5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0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165850"/>
            <a:ext cx="2519362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8355C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8355C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8355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8355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8355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8355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8355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file:///\\tpas-fap-001\all\Policy%20&amp;%20Technical%20Development\PW%20SSU\Expertise\Video%20Booth\Individual%20recordings\Annual%20Review%2020160916%20videos\20160705%20Rob%20Dunmore%2020K%20loss.wav" TargetMode="External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image" Target="../media/image6.jpeg"/><Relationship Id="rId6" Type="http://schemas.openxmlformats.org/officeDocument/2006/relationships/image" Target="../media/image7.jpeg"/><Relationship Id="rId7" Type="http://schemas.openxmlformats.org/officeDocument/2006/relationships/image" Target="../media/image8.jpeg"/><Relationship Id="rId8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png"/><Relationship Id="rId1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2.png"/><Relationship Id="rId6" Type="http://schemas.openxmlformats.org/officeDocument/2006/relationships/image" Target="../media/image13.png"/><Relationship Id="rId7" Type="http://schemas.openxmlformats.org/officeDocument/2006/relationships/image" Target="../media/image14.png"/><Relationship Id="rId8" Type="http://schemas.openxmlformats.org/officeDocument/2006/relationships/image" Target="../media/image15.png"/><Relationship Id="rId9" Type="http://schemas.openxmlformats.org/officeDocument/2006/relationships/image" Target="../media/image16.png"/><Relationship Id="rId10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755576" y="1269554"/>
            <a:ext cx="7029524" cy="2375470"/>
          </a:xfrm>
        </p:spPr>
        <p:txBody>
          <a:bodyPr/>
          <a:lstStyle/>
          <a:p>
            <a:pPr algn="l" eaLnBrk="1" hangingPunct="1"/>
            <a:r>
              <a:rPr lang="en-US" altLang="en-US" sz="3200" dirty="0" smtClean="0">
                <a:latin typeface="Arial" charset="0"/>
                <a:cs typeface="Arial" charset="0"/>
              </a:rPr>
              <a:t>Helping people make proper provision for their retirement:</a:t>
            </a:r>
            <a:br>
              <a:rPr lang="en-US" altLang="en-US" sz="3200" dirty="0" smtClean="0">
                <a:latin typeface="Arial" charset="0"/>
                <a:cs typeface="Arial" charset="0"/>
              </a:rPr>
            </a:br>
            <a:r>
              <a:rPr lang="en-US" altLang="en-US" sz="2400" dirty="0" smtClean="0">
                <a:latin typeface="Arial" charset="0"/>
                <a:cs typeface="Arial" charset="0"/>
              </a:rPr>
              <a:t/>
            </a:r>
            <a:br>
              <a:rPr lang="en-US" altLang="en-US" sz="2400" dirty="0" smtClean="0">
                <a:latin typeface="Arial" charset="0"/>
                <a:cs typeface="Arial" charset="0"/>
              </a:rPr>
            </a:br>
            <a:r>
              <a:rPr lang="en-GB" sz="2400" dirty="0">
                <a:solidFill>
                  <a:srgbClr val="F07F00"/>
                </a:solidFill>
              </a:rPr>
              <a:t>Balance of power? </a:t>
            </a:r>
            <a:r>
              <a:rPr lang="en-GB" sz="2400" dirty="0" smtClean="0">
                <a:solidFill>
                  <a:srgbClr val="F07F00"/>
                </a:solidFill>
              </a:rPr>
              <a:t/>
            </a:r>
            <a:br>
              <a:rPr lang="en-GB" sz="2400" dirty="0" smtClean="0">
                <a:solidFill>
                  <a:srgbClr val="F07F00"/>
                </a:solidFill>
              </a:rPr>
            </a:br>
            <a:r>
              <a:rPr lang="en-GB" sz="2400" dirty="0" smtClean="0">
                <a:solidFill>
                  <a:srgbClr val="F07F00"/>
                </a:solidFill>
              </a:rPr>
              <a:t>Don't </a:t>
            </a:r>
            <a:r>
              <a:rPr lang="en-GB" sz="2400" dirty="0">
                <a:solidFill>
                  <a:srgbClr val="F07F00"/>
                </a:solidFill>
              </a:rPr>
              <a:t>forget the scheme members</a:t>
            </a:r>
            <a:r>
              <a:rPr lang="en-GB" sz="2400" dirty="0" smtClean="0">
                <a:solidFill>
                  <a:srgbClr val="F07F00"/>
                </a:solidFill>
              </a:rPr>
              <a:t>!</a:t>
            </a:r>
            <a:endParaRPr lang="en-GB" altLang="en-US" sz="24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0559F7-67BF-4C5D-A9C2-744F9ABC90CD}" type="slidenum">
              <a:rPr lang="en-GB" smtClean="0">
                <a:solidFill>
                  <a:srgbClr val="717C8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dirty="0" smtClean="0">
              <a:solidFill>
                <a:srgbClr val="717C8A"/>
              </a:solidFill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5136839"/>
            <a:ext cx="540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AMNT – 22 November 2016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rgbClr val="08355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55576" y="4437112"/>
            <a:ext cx="5400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0" i="0" u="none" strike="noStrike" cap="none" normalizeH="0" baseline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Michelle Cracknell</a:t>
            </a:r>
            <a:endParaRPr kumimoji="0" lang="en-GB" altLang="en-US" sz="2000" b="0" i="0" u="none" strike="noStrike" cap="none" normalizeH="0" baseline="0" dirty="0" smtClean="0">
              <a:ln>
                <a:noFill/>
              </a:ln>
              <a:solidFill>
                <a:srgbClr val="08355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Unclear, too slow, too difficult, too complicated</a:t>
            </a:r>
          </a:p>
          <a:p>
            <a:pPr>
              <a:buClr>
                <a:srgbClr val="F07F00"/>
              </a:buClr>
            </a:pP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The long tail makes it impossible to make the process simple but we can do more behind the scenes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856" y="2132856"/>
            <a:ext cx="2694216" cy="269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360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Trust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Few people call us because they have received a </a:t>
            </a: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statement. They call us because something has happened in their life</a:t>
            </a: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We should be talking to people about their relevant issues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348880"/>
            <a:ext cx="2088232" cy="233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94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What do we need to do to help members make better provision for their retirement?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11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needs to be done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2"/>
            <a:ext cx="81369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Making seeking guidance the norm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the customer journey for seeking pension guidance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Promoting health and wealth check at age 50</a:t>
            </a: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23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together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1556792"/>
            <a:ext cx="81369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en-GB" sz="1600" dirty="0" smtClean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Promotion of guidance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scheme and life events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age 50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 retirement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 scams – use us to support your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things go wrong – e.g. overpayments / GMP reconciliations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Signposting / No dead ends</a:t>
            </a:r>
            <a:endParaRPr lang="en-GB" sz="16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74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together</a:t>
            </a:r>
            <a:endParaRPr lang="en-GB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1844824"/>
            <a:ext cx="6552728" cy="68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000" b="1" dirty="0" smtClean="0">
                <a:solidFill>
                  <a:srgbClr val="F07F00"/>
                </a:solidFill>
                <a:latin typeface="Arial" pitchFamily="34" charset="0"/>
                <a:cs typeface="Arial" pitchFamily="34" charset="0"/>
              </a:rPr>
              <a:t>Hearing it from an independent party can help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2708920"/>
            <a:ext cx="2394541" cy="252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08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Verdana" pitchFamily="34" charset="0"/>
              </a:rPr>
              <a:t>Thank you</a:t>
            </a:r>
            <a:endParaRPr lang="en-GB" dirty="0">
              <a:ea typeface="Verdana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9236"/>
          <a:stretch/>
        </p:blipFill>
        <p:spPr>
          <a:xfrm>
            <a:off x="3347864" y="2348880"/>
            <a:ext cx="2343988" cy="291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641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73075" y="414338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dirty="0" smtClean="0">
                <a:latin typeface="Arial" charset="0"/>
                <a:cs typeface="Arial" charset="0"/>
              </a:rPr>
              <a:t>What we do?</a:t>
            </a:r>
          </a:p>
        </p:txBody>
      </p:sp>
      <p:sp>
        <p:nvSpPr>
          <p:cNvPr id="18435" name="Slide Number Placeholder 7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443663" y="6281738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fld id="{FA6FB550-7F2C-40D4-9E9D-895008211702}" type="slidenum">
              <a:rPr lang="en-GB" altLang="en-US" smtClean="0">
                <a:solidFill>
                  <a:srgbClr val="717C8A"/>
                </a:solidFill>
                <a:latin typeface="Arial" charset="0"/>
              </a:rPr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 dirty="0" smtClean="0">
              <a:solidFill>
                <a:srgbClr val="717C8A"/>
              </a:solidFill>
              <a:latin typeface="Arial" charset="0"/>
            </a:endParaRPr>
          </a:p>
        </p:txBody>
      </p:sp>
      <p:pic>
        <p:nvPicPr>
          <p:cNvPr id="17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042" y="3702744"/>
            <a:ext cx="899340" cy="180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ular Callout 18"/>
          <p:cNvSpPr/>
          <p:nvPr/>
        </p:nvSpPr>
        <p:spPr>
          <a:xfrm>
            <a:off x="4979170" y="2060848"/>
            <a:ext cx="2664296" cy="1512168"/>
          </a:xfrm>
          <a:prstGeom prst="wedgeRoundRectCallout">
            <a:avLst>
              <a:gd name="adj1" fmla="val -11321"/>
              <a:gd name="adj2" fmla="val 82656"/>
              <a:gd name="adj3" fmla="val 16667"/>
            </a:avLst>
          </a:prstGeom>
          <a:solidFill>
            <a:srgbClr val="221D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7787" lvl="1" algn="ctr"/>
            <a:r>
              <a:rPr lang="en-GB" sz="2000" dirty="0" smtClean="0">
                <a:latin typeface="Arial" pitchFamily="34" charset="0"/>
                <a:cs typeface="Arial" pitchFamily="34" charset="0"/>
              </a:rPr>
              <a:t>We are here to help people with their pension question or issue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64374" y="3908376"/>
            <a:ext cx="6896100" cy="2689386"/>
            <a:chOff x="106694985" y="105775301"/>
            <a:chExt cx="6895242" cy="269074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10575362" y="106202362"/>
              <a:ext cx="1765244" cy="2263682"/>
              <a:chOff x="110575362" y="106202362"/>
              <a:chExt cx="1765244" cy="2263682"/>
            </a:xfrm>
          </p:grpSpPr>
          <p:sp>
            <p:nvSpPr>
              <p:cNvPr id="23" name="Text Box 503"/>
              <p:cNvSpPr txBox="1">
                <a:spLocks noChangeArrowheads="1"/>
              </p:cNvSpPr>
              <p:nvPr/>
            </p:nvSpPr>
            <p:spPr bwMode="auto">
              <a:xfrm>
                <a:off x="110575362" y="106202362"/>
                <a:ext cx="1765244" cy="11684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i="0" u="none" strike="noStrike" cap="none" normalizeH="0" baseline="0" dirty="0" smtClean="0">
                    <a:ln>
                      <a:noFill/>
                    </a:ln>
                    <a:solidFill>
                      <a:srgbClr val="08355C"/>
                    </a:solidFill>
                    <a:effectLst/>
                    <a:latin typeface="Arial" pitchFamily="34" charset="0"/>
                    <a:cs typeface="Arial" pitchFamily="34" charset="0"/>
                  </a:rPr>
                  <a:t>delivering pre-booked telephone appointments for the Government service, Pension Wise 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3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29" name="Picture 30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32560" y="107347150"/>
                <a:ext cx="1118757" cy="11188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106694985" y="106049516"/>
              <a:ext cx="1548676" cy="1875014"/>
              <a:chOff x="106694985" y="106049516"/>
              <a:chExt cx="1548676" cy="1875014"/>
            </a:xfrm>
          </p:grpSpPr>
          <p:sp>
            <p:nvSpPr>
              <p:cNvPr id="22" name="Text Box 16"/>
              <p:cNvSpPr txBox="1">
                <a:spLocks noChangeArrowheads="1"/>
              </p:cNvSpPr>
              <p:nvPr/>
            </p:nvSpPr>
            <p:spPr bwMode="auto">
              <a:xfrm>
                <a:off x="106694985" y="107048218"/>
                <a:ext cx="1548676" cy="876312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i="0" u="none" strike="noStrike" cap="none" normalizeH="0" baseline="0" dirty="0" smtClean="0">
                    <a:ln>
                      <a:noFill/>
                    </a:ln>
                    <a:solidFill>
                      <a:srgbClr val="08355C"/>
                    </a:solidFill>
                    <a:effectLst/>
                    <a:latin typeface="Arial" pitchFamily="34" charset="0"/>
                    <a:cs typeface="Arial" pitchFamily="34" charset="0"/>
                  </a:rPr>
                  <a:t>giving personal information and guidance on pension matters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3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2" name="Picture 33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6971711" y="106049516"/>
                <a:ext cx="992849" cy="99290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109306197" y="105962480"/>
              <a:ext cx="1584851" cy="2217328"/>
              <a:chOff x="109306197" y="105962480"/>
              <a:chExt cx="1584851" cy="2217328"/>
            </a:xfrm>
          </p:grpSpPr>
          <p:sp>
            <p:nvSpPr>
              <p:cNvPr id="21" name="Text Box 496"/>
              <p:cNvSpPr txBox="1">
                <a:spLocks noChangeArrowheads="1"/>
              </p:cNvSpPr>
              <p:nvPr/>
            </p:nvSpPr>
            <p:spPr bwMode="auto">
              <a:xfrm>
                <a:off x="109306197" y="107011309"/>
                <a:ext cx="1584851" cy="11684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i="0" u="none" strike="noStrike" cap="none" normalizeH="0" baseline="0" dirty="0" smtClean="0">
                    <a:ln>
                      <a:noFill/>
                    </a:ln>
                    <a:solidFill>
                      <a:srgbClr val="08355C"/>
                    </a:solidFill>
                    <a:effectLst/>
                    <a:latin typeface="Arial" pitchFamily="34" charset="0"/>
                    <a:cs typeface="Arial" pitchFamily="34" charset="0"/>
                  </a:rPr>
                  <a:t>sharing our knowledge and insight to contribute to Government and industry thinking on pensions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3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5" name="Picture 34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9548149" y="105962480"/>
                <a:ext cx="1027213" cy="1027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107964560" y="106310983"/>
              <a:ext cx="1320157" cy="2018580"/>
              <a:chOff x="107964560" y="106310983"/>
              <a:chExt cx="1320157" cy="2018580"/>
            </a:xfrm>
          </p:grpSpPr>
          <p:sp>
            <p:nvSpPr>
              <p:cNvPr id="20" name="Text Box 468"/>
              <p:cNvSpPr txBox="1">
                <a:spLocks noChangeArrowheads="1"/>
              </p:cNvSpPr>
              <p:nvPr/>
            </p:nvSpPr>
            <p:spPr bwMode="auto">
              <a:xfrm>
                <a:off x="107964560" y="106310983"/>
                <a:ext cx="1320157" cy="683199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i="0" u="none" strike="noStrike" cap="none" normalizeH="0" baseline="0" dirty="0" smtClean="0">
                    <a:ln>
                      <a:noFill/>
                    </a:ln>
                    <a:solidFill>
                      <a:srgbClr val="08355C"/>
                    </a:solidFill>
                    <a:effectLst/>
                    <a:latin typeface="Arial" pitchFamily="34" charset="0"/>
                    <a:cs typeface="Arial" pitchFamily="34" charset="0"/>
                  </a:rPr>
                  <a:t>resolving problems an individual may have with their pension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altLang="en-US" sz="3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8" name="Picture 1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8284817" y="107302580"/>
                <a:ext cx="513503" cy="10269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7" name="Group 15"/>
            <p:cNvGrpSpPr>
              <a:grpSpLocks/>
            </p:cNvGrpSpPr>
            <p:nvPr/>
          </p:nvGrpSpPr>
          <p:grpSpPr bwMode="auto">
            <a:xfrm>
              <a:off x="112151317" y="105775301"/>
              <a:ext cx="1438910" cy="2224695"/>
              <a:chOff x="112151317" y="105775301"/>
              <a:chExt cx="1438910" cy="2224695"/>
            </a:xfrm>
          </p:grpSpPr>
          <p:sp>
            <p:nvSpPr>
              <p:cNvPr id="8" name="Text Box 336"/>
              <p:cNvSpPr txBox="1">
                <a:spLocks noChangeArrowheads="1"/>
              </p:cNvSpPr>
              <p:nvPr/>
            </p:nvSpPr>
            <p:spPr bwMode="auto">
              <a:xfrm>
                <a:off x="112151317" y="106921131"/>
                <a:ext cx="1438910" cy="107886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635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sz="1200" i="0" u="none" strike="noStrike" cap="none" normalizeH="0" baseline="0" dirty="0" smtClean="0">
                    <a:ln>
                      <a:noFill/>
                    </a:ln>
                    <a:solidFill>
                      <a:srgbClr val="08355C"/>
                    </a:solidFill>
                    <a:effectLst/>
                    <a:latin typeface="Arial" pitchFamily="34" charset="0"/>
                    <a:cs typeface="Arial" pitchFamily="34" charset="0"/>
                  </a:rPr>
                  <a:t>website and leaflets cover all aspects of pensions in the UK</a:t>
                </a:r>
                <a:endParaRPr kumimoji="0" lang="en-US" altLang="en-US" sz="36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41" name="Picture 21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28977" y="105775301"/>
                <a:ext cx="1083588" cy="10835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4" name="Rounded Rectangular Callout 23"/>
          <p:cNvSpPr/>
          <p:nvPr/>
        </p:nvSpPr>
        <p:spPr>
          <a:xfrm>
            <a:off x="956637" y="1757558"/>
            <a:ext cx="2466780" cy="1512168"/>
          </a:xfrm>
          <a:prstGeom prst="wedgeRoundRectCallout">
            <a:avLst>
              <a:gd name="adj1" fmla="val -39661"/>
              <a:gd name="adj2" fmla="val 67299"/>
              <a:gd name="adj3" fmla="val 16667"/>
            </a:avLst>
          </a:prstGeom>
          <a:solidFill>
            <a:srgbClr val="F07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r>
              <a:rPr lang="en-GB" alt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don’t understand my pension</a:t>
            </a:r>
          </a:p>
        </p:txBody>
      </p:sp>
    </p:spTree>
    <p:extLst>
      <p:ext uri="{BB962C8B-B14F-4D97-AF65-F5344CB8AC3E}">
        <p14:creationId xmlns:p14="http://schemas.microsoft.com/office/powerpoint/2010/main" val="411960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facts</a:t>
            </a:r>
            <a:endParaRPr lang="en-GB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83568" y="1916832"/>
            <a:ext cx="255099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000" b="1" i="0" u="none" strike="noStrike" cap="none" normalizeH="0" baseline="0" dirty="0" smtClean="0">
                <a:ln>
                  <a:noFill/>
                </a:ln>
                <a:solidFill>
                  <a:srgbClr val="F07F00"/>
                </a:solidFill>
                <a:effectLst/>
                <a:latin typeface="Arial" pitchFamily="34" charset="0"/>
                <a:cs typeface="Arial" pitchFamily="34" charset="0"/>
              </a:rPr>
              <a:t>Channels 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 Box 9"/>
          <p:cNvSpPr txBox="1">
            <a:spLocks noChangeArrowheads="1"/>
          </p:cNvSpPr>
          <p:nvPr/>
        </p:nvSpPr>
        <p:spPr bwMode="auto">
          <a:xfrm>
            <a:off x="5292080" y="5322704"/>
            <a:ext cx="3337538" cy="626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Assisted support </a:t>
            </a:r>
            <a:b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(Being launched)</a:t>
            </a:r>
            <a:b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rgbClr val="08355C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 Box 11"/>
          <p:cNvSpPr txBox="1">
            <a:spLocks noChangeArrowheads="1"/>
          </p:cNvSpPr>
          <p:nvPr/>
        </p:nvSpPr>
        <p:spPr bwMode="auto">
          <a:xfrm>
            <a:off x="5293779" y="4683483"/>
            <a:ext cx="2158541" cy="309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Appointments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 Box 13"/>
          <p:cNvSpPr txBox="1">
            <a:spLocks noChangeArrowheads="1"/>
          </p:cNvSpPr>
          <p:nvPr/>
        </p:nvSpPr>
        <p:spPr bwMode="auto">
          <a:xfrm>
            <a:off x="5292080" y="3804393"/>
            <a:ext cx="2944539" cy="338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Outreach &amp; shows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 Box 15"/>
          <p:cNvSpPr txBox="1">
            <a:spLocks noChangeArrowheads="1"/>
          </p:cNvSpPr>
          <p:nvPr/>
        </p:nvSpPr>
        <p:spPr bwMode="auto">
          <a:xfrm>
            <a:off x="5305986" y="2492896"/>
            <a:ext cx="2074326" cy="280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Webinars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 Box 17"/>
          <p:cNvSpPr txBox="1">
            <a:spLocks noChangeArrowheads="1"/>
          </p:cNvSpPr>
          <p:nvPr/>
        </p:nvSpPr>
        <p:spPr bwMode="auto">
          <a:xfrm>
            <a:off x="5254603" y="3145302"/>
            <a:ext cx="2635756" cy="323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rgbClr val="08355C"/>
                </a:solidFill>
                <a:effectLst/>
                <a:latin typeface="Arial" pitchFamily="34" charset="0"/>
                <a:cs typeface="Arial" pitchFamily="34" charset="0"/>
              </a:rPr>
              <a:t>Website tools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" name="Picture 19" descr="iconmonstr-microphone-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307" y="3787828"/>
            <a:ext cx="538733" cy="475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20" descr="iconmonstr-headphones-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532990"/>
            <a:ext cx="653639" cy="49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22" descr="iconmonstr-calculator-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307" y="3121095"/>
            <a:ext cx="653639" cy="46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23" descr="iconmonstr-computer-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00963"/>
            <a:ext cx="635057" cy="461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24" descr="iconmonstr-lifebuoy-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286293"/>
            <a:ext cx="560531" cy="4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3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73966"/>
            <a:ext cx="548689" cy="548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8" name="Picture 35" descr="iconmonstr-laptop-4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0" y="3045532"/>
            <a:ext cx="742296" cy="742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1556654" y="2437797"/>
            <a:ext cx="3021915" cy="3345358"/>
            <a:chOff x="776956" y="2452712"/>
            <a:chExt cx="4095466" cy="3345358"/>
          </a:xfrm>
        </p:grpSpPr>
        <p:sp>
          <p:nvSpPr>
            <p:cNvPr id="45" name="Text Box 26"/>
            <p:cNvSpPr txBox="1">
              <a:spLocks noChangeArrowheads="1"/>
            </p:cNvSpPr>
            <p:nvPr/>
          </p:nvSpPr>
          <p:spPr bwMode="auto">
            <a:xfrm>
              <a:off x="776956" y="3819308"/>
              <a:ext cx="3421754" cy="3959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smtClean="0">
                  <a:ln>
                    <a:noFill/>
                  </a:ln>
                  <a:solidFill>
                    <a:srgbClr val="08355C"/>
                  </a:solidFill>
                  <a:effectLst/>
                  <a:latin typeface="Arial" pitchFamily="34" charset="0"/>
                  <a:cs typeface="Arial" pitchFamily="34" charset="0"/>
                </a:rPr>
                <a:t>Online enquiries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Text Box 29"/>
            <p:cNvSpPr txBox="1">
              <a:spLocks noChangeArrowheads="1"/>
            </p:cNvSpPr>
            <p:nvPr/>
          </p:nvSpPr>
          <p:spPr bwMode="auto">
            <a:xfrm>
              <a:off x="776956" y="4617909"/>
              <a:ext cx="2186612" cy="280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smtClean="0">
                  <a:ln>
                    <a:noFill/>
                  </a:ln>
                  <a:solidFill>
                    <a:srgbClr val="08355C"/>
                  </a:solidFill>
                  <a:effectLst/>
                  <a:latin typeface="Arial" pitchFamily="34" charset="0"/>
                  <a:cs typeface="Arial" pitchFamily="34" charset="0"/>
                </a:rPr>
                <a:t>Seminars</a:t>
              </a:r>
              <a:endPara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Text Box 30"/>
            <p:cNvSpPr txBox="1">
              <a:spLocks noChangeArrowheads="1"/>
            </p:cNvSpPr>
            <p:nvPr/>
          </p:nvSpPr>
          <p:spPr bwMode="auto">
            <a:xfrm>
              <a:off x="776956" y="5301208"/>
              <a:ext cx="4095466" cy="4968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8355C"/>
                  </a:solidFill>
                  <a:effectLst/>
                  <a:latin typeface="Arial" pitchFamily="34" charset="0"/>
                  <a:cs typeface="Arial" pitchFamily="34" charset="0"/>
                </a:rPr>
                <a:t>Written enquiries  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 Box 36"/>
            <p:cNvSpPr txBox="1">
              <a:spLocks noChangeArrowheads="1"/>
            </p:cNvSpPr>
            <p:nvPr/>
          </p:nvSpPr>
          <p:spPr bwMode="auto">
            <a:xfrm>
              <a:off x="776956" y="2452712"/>
              <a:ext cx="1288328" cy="280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8355C"/>
                  </a:solidFill>
                  <a:effectLst/>
                  <a:latin typeface="Arial" pitchFamily="34" charset="0"/>
                  <a:cs typeface="Arial" pitchFamily="34" charset="0"/>
                </a:rPr>
                <a:t>Phone 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 Box 37"/>
            <p:cNvSpPr txBox="1">
              <a:spLocks noChangeArrowheads="1"/>
            </p:cNvSpPr>
            <p:nvPr/>
          </p:nvSpPr>
          <p:spPr bwMode="auto">
            <a:xfrm>
              <a:off x="776956" y="3136010"/>
              <a:ext cx="2046253" cy="2806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600" b="0" i="0" u="none" strike="noStrike" cap="none" normalizeH="0" baseline="0" dirty="0" smtClean="0">
                  <a:ln>
                    <a:noFill/>
                  </a:ln>
                  <a:solidFill>
                    <a:srgbClr val="08355C"/>
                  </a:solidFill>
                  <a:effectLst/>
                  <a:latin typeface="Arial" pitchFamily="34" charset="0"/>
                  <a:cs typeface="Arial" pitchFamily="34" charset="0"/>
                </a:rPr>
                <a:t>Webchat</a:t>
              </a:r>
              <a:endPara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52" name="Picture 39" descr="iconmonstr-cursor-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99" y="3867390"/>
            <a:ext cx="756516" cy="472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40" descr="iconmonstr-pen-4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156" y="5143476"/>
            <a:ext cx="684508" cy="589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41" descr="iconmonstr-help-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163" y="4532990"/>
            <a:ext cx="610485" cy="610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368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facts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6660232" y="1916832"/>
            <a:ext cx="19077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 year on year basis, we have been contacted by 112,141 customers compared with 106,366 2015/2016. </a:t>
            </a: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36" y="1916830"/>
            <a:ext cx="5767316" cy="402370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0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988840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400" dirty="0">
                <a:solidFill>
                  <a:srgbClr val="F07F00"/>
                </a:solidFill>
                <a:latin typeface="Arial" pitchFamily="34" charset="0"/>
                <a:cs typeface="Arial" pitchFamily="34" charset="0"/>
              </a:rPr>
              <a:t>Balance of power? </a:t>
            </a:r>
            <a:br>
              <a:rPr lang="en-GB" sz="2400" dirty="0">
                <a:solidFill>
                  <a:srgbClr val="F07F00"/>
                </a:solidFill>
                <a:latin typeface="Arial" pitchFamily="34" charset="0"/>
                <a:cs typeface="Arial" pitchFamily="34" charset="0"/>
              </a:rPr>
            </a:br>
            <a:r>
              <a:rPr lang="en-GB" sz="2400" dirty="0">
                <a:solidFill>
                  <a:srgbClr val="F07F00"/>
                </a:solidFill>
                <a:latin typeface="Arial" pitchFamily="34" charset="0"/>
                <a:cs typeface="Arial" pitchFamily="34" charset="0"/>
              </a:rPr>
              <a:t>Don't forget the scheme members</a:t>
            </a:r>
            <a:r>
              <a:rPr lang="en-GB" sz="2400" dirty="0" smtClean="0">
                <a:solidFill>
                  <a:srgbClr val="F07F00"/>
                </a:solidFill>
                <a:latin typeface="Arial" pitchFamily="34" charset="0"/>
                <a:cs typeface="Arial" pitchFamily="34" charset="0"/>
              </a:rPr>
              <a:t>!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Balance of power? Shift in responsibility</a:t>
            </a: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07F00"/>
              </a:buClr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Where </a:t>
            </a:r>
            <a:r>
              <a:rPr lang="en-GB" sz="2000" dirty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we are </a:t>
            </a: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now?</a:t>
            </a: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07F00"/>
              </a:buClr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Clr>
                <a:srgbClr val="F07F00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How can we help?</a:t>
            </a: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855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1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Why do we need to change people from recipients of pension to consumers of pensions?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76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Shift in responsibility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2520000" cy="2520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15816" y="2489989"/>
            <a:ext cx="302433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pensions………</a:t>
            </a:r>
          </a:p>
          <a:p>
            <a:endParaRPr lang="en-GB" sz="1600" dirty="0" smtClean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 to DC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jobs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Workplace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12160" y="2489989"/>
            <a:ext cx="374441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…….complex lives</a:t>
            </a:r>
          </a:p>
          <a:p>
            <a:endParaRPr lang="en-GB" sz="1600" dirty="0" smtClean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longer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longer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probability of inheritance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</a:t>
            </a:r>
            <a:r>
              <a:rPr lang="en-GB" sz="1400" dirty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wealth – not a </a:t>
            </a: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>
                <a:solidFill>
                  <a:srgbClr val="F07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 relationships</a:t>
            </a:r>
            <a:endParaRPr lang="en-GB" sz="1400" dirty="0">
              <a:solidFill>
                <a:srgbClr val="F07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03568" y="537321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altLang="en-US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……..which is why </a:t>
            </a:r>
            <a:r>
              <a:rPr lang="en-GB" sz="1400" dirty="0" smtClean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 can no longer be recipients but need help to become consumers of pensions</a:t>
            </a:r>
            <a:r>
              <a:rPr lang="en-GB" sz="1400" dirty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400" dirty="0">
                <a:solidFill>
                  <a:srgbClr val="08355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400" dirty="0">
              <a:solidFill>
                <a:srgbClr val="08355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2968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Section 2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Where are we today with awareness of pensions?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132856"/>
            <a:ext cx="2520000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2920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08829-47CD-4A00-B152-AFD38BA56C4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708920"/>
            <a:ext cx="3816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People don’t know what they don’t know</a:t>
            </a:r>
          </a:p>
          <a:p>
            <a:pPr>
              <a:buClr>
                <a:srgbClr val="F07F00"/>
              </a:buClr>
            </a:pP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endParaRPr lang="en-GB" sz="2000" dirty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07F00"/>
              </a:buClr>
            </a:pPr>
            <a:r>
              <a:rPr lang="en-GB" sz="2000" dirty="0" smtClean="0">
                <a:solidFill>
                  <a:srgbClr val="08355C"/>
                </a:solidFill>
                <a:latin typeface="Arial" pitchFamily="34" charset="0"/>
                <a:cs typeface="Arial" pitchFamily="34" charset="0"/>
              </a:rPr>
              <a:t>We cannot expect people to understand but we can help them make decisions</a:t>
            </a:r>
          </a:p>
          <a:p>
            <a:pPr>
              <a:buClr>
                <a:srgbClr val="F07F00"/>
              </a:buClr>
            </a:pPr>
            <a:endParaRPr lang="en-GB" sz="2000" dirty="0" smtClean="0">
              <a:solidFill>
                <a:srgbClr val="08355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276872"/>
            <a:ext cx="2576300" cy="25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04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690</Words>
  <Application>Microsoft Macintosh PowerPoint</Application>
  <PresentationFormat>On-screen Show (4:3)</PresentationFormat>
  <Paragraphs>150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Helping people make proper provision for their retirement:  Balance of power?  Don't forget the scheme members!</vt:lpstr>
      <vt:lpstr>What we do?</vt:lpstr>
      <vt:lpstr>Key facts</vt:lpstr>
      <vt:lpstr>Key facts</vt:lpstr>
      <vt:lpstr>Agenda</vt:lpstr>
      <vt:lpstr>Section 1</vt:lpstr>
      <vt:lpstr>Shift in responsibility</vt:lpstr>
      <vt:lpstr>Section 2</vt:lpstr>
      <vt:lpstr>Knowledge</vt:lpstr>
      <vt:lpstr>Process</vt:lpstr>
      <vt:lpstr>Trust</vt:lpstr>
      <vt:lpstr>Section 3</vt:lpstr>
      <vt:lpstr>What needs to be done</vt:lpstr>
      <vt:lpstr>Working together</vt:lpstr>
      <vt:lpstr>Working together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people make proper provision for their retirement:</dc:title>
  <dc:creator>Michelle Cracknell</dc:creator>
  <cp:lastModifiedBy>USER</cp:lastModifiedBy>
  <cp:revision>36</cp:revision>
  <dcterms:modified xsi:type="dcterms:W3CDTF">2016-11-21T07:14:18Z</dcterms:modified>
</cp:coreProperties>
</file>